
<file path=[Content_Types].xml><?xml version="1.0" encoding="utf-8"?>
<Types xmlns="http://schemas.openxmlformats.org/package/2006/content-types">
  <Default Extension="3gp" ContentType="video/3gpp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57" r:id="rId5"/>
    <p:sldId id="279" r:id="rId6"/>
    <p:sldId id="280" r:id="rId7"/>
    <p:sldId id="275" r:id="rId8"/>
    <p:sldId id="281" r:id="rId9"/>
    <p:sldId id="282" r:id="rId10"/>
  </p:sldIdLst>
  <p:sldSz cx="12188825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Euphemia" panose="020B0503040102020104" pitchFamily="34" charset="0"/>
      <p:regular r:id="rId17"/>
    </p:embeddedFont>
    <p:embeddedFont>
      <p:font typeface="Greyhound" panose="00000400000000000000" pitchFamily="2" charset="0"/>
      <p:regular r:id="rId18"/>
      <p:bold r:id="rId19"/>
      <p:italic r:id="rId20"/>
      <p:boldItalic r:id="rId21"/>
    </p:embeddedFont>
    <p:embeddedFont>
      <p:font typeface="Nina" panose="020B0606030504040204" pitchFamily="34" charset="0"/>
      <p:regular r:id="rId22"/>
      <p:bold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  <p:embeddedFont>
      <p:font typeface="Ravie" panose="04040805050809020602" pitchFamily="8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09" d="100"/>
          <a:sy n="109" d="100"/>
        </p:scale>
        <p:origin x="534" y="10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9/13/2024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9/13/2024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8412" y="152400"/>
            <a:ext cx="4648200" cy="10668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0412" y="5943600"/>
            <a:ext cx="2895600" cy="762000"/>
          </a:xfr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739139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0540" y="6356351"/>
            <a:ext cx="4574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A733E-AFCE-06A6-2FBE-457A56C2AE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7424" y="0"/>
            <a:ext cx="3575500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4000" dirty="0"/>
              <a:t>and Beyond...</a:t>
            </a:r>
          </a:p>
        </p:txBody>
      </p:sp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FDD7-70CE-4AFD-915F-2E4F0897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Rod </a:t>
            </a:r>
            <a:r>
              <a:rPr lang="en-US" dirty="0" err="1"/>
              <a:t>Serling</a:t>
            </a:r>
            <a:r>
              <a:rPr lang="en-US" dirty="0"/>
              <a:t> (The Twilight Zone)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440D8-3D32-4515-8139-9ABE2C3C1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3048000"/>
            <a:ext cx="11353800" cy="3657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There is a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Ravie" panose="04040805050809020602" pitchFamily="82" charset="0"/>
              </a:rPr>
              <a:t>fifth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Ravie" panose="04040805050809020602" pitchFamily="82" charset="0"/>
              </a:rPr>
              <a:t>dimension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,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beyond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that which is known to man. It is a dimension as </a:t>
            </a:r>
            <a:r>
              <a:rPr lang="en-US" sz="3600" dirty="0">
                <a:solidFill>
                  <a:schemeClr val="accent4"/>
                </a:solidFill>
                <a:latin typeface="Ravie" panose="04040805050809020602" pitchFamily="82" charset="0"/>
              </a:rPr>
              <a:t>vast as space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 and as </a:t>
            </a:r>
            <a:r>
              <a:rPr lang="en-US" sz="3600" dirty="0">
                <a:solidFill>
                  <a:schemeClr val="accent2"/>
                </a:solidFill>
                <a:latin typeface="Ravie" panose="04040805050809020602" pitchFamily="82" charset="0"/>
              </a:rPr>
              <a:t>timeless as </a:t>
            </a:r>
            <a:r>
              <a:rPr lang="en-US" sz="3600">
                <a:solidFill>
                  <a:schemeClr val="accent2"/>
                </a:solidFill>
                <a:latin typeface="Ravie" panose="04040805050809020602" pitchFamily="82" charset="0"/>
              </a:rPr>
              <a:t>infinity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.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It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is the 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middle ground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</a:br>
            <a:r>
              <a:rPr lang="en-US" sz="3600">
                <a:solidFill>
                  <a:schemeClr val="accent3"/>
                </a:solidFill>
                <a:latin typeface="Ravie" panose="04040805050809020602" pitchFamily="82" charset="0"/>
              </a:rPr>
              <a:t>between </a:t>
            </a:r>
            <a:r>
              <a:rPr lang="en-US" sz="3600" dirty="0">
                <a:solidFill>
                  <a:schemeClr val="accent3"/>
                </a:solidFill>
                <a:latin typeface="Ravie" panose="04040805050809020602" pitchFamily="82" charset="0"/>
              </a:rPr>
              <a:t>light and </a:t>
            </a:r>
            <a:r>
              <a:rPr lang="en-US" sz="3600">
                <a:solidFill>
                  <a:schemeClr val="accent3"/>
                </a:solidFill>
                <a:latin typeface="Ravie" panose="04040805050809020602" pitchFamily="82" charset="0"/>
              </a:rPr>
              <a:t>shadow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,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</a:br>
            <a:r>
              <a:rPr lang="en-US" sz="3600">
                <a:solidFill>
                  <a:schemeClr val="accent5"/>
                </a:solidFill>
                <a:latin typeface="Ravie" panose="04040805050809020602" pitchFamily="82" charset="0"/>
              </a:rPr>
              <a:t>between </a:t>
            </a:r>
            <a:r>
              <a:rPr lang="en-US" sz="3600" dirty="0">
                <a:solidFill>
                  <a:schemeClr val="accent5"/>
                </a:solidFill>
                <a:latin typeface="Ravie" panose="04040805050809020602" pitchFamily="82" charset="0"/>
              </a:rPr>
              <a:t>science and superstition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Ravie" panose="04040805050809020602" pitchFamily="82" charset="0"/>
              </a:rPr>
              <a:t>.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Ravie" panose="04040805050809020602" pitchFamily="82" charset="0"/>
            </a:endParaRPr>
          </a:p>
          <a:p>
            <a:pPr lvl="1" algn="r">
              <a:buFont typeface="Wingdings" pitchFamily="2" charset="2"/>
              <a:buChar char="Ø"/>
            </a:pPr>
            <a:endParaRPr lang="en-US" sz="1800" dirty="0">
              <a:latin typeface="Ravie" panose="04040805050809020602" pitchFamily="82" charset="0"/>
            </a:endParaRPr>
          </a:p>
        </p:txBody>
      </p:sp>
      <p:pic>
        <p:nvPicPr>
          <p:cNvPr id="5" name="twilight-zone-intro">
            <a:hlinkClick r:id="" action="ppaction://media"/>
            <a:extLst>
              <a:ext uri="{FF2B5EF4-FFF2-40B4-BE49-F238E27FC236}">
                <a16:creationId xmlns:a16="http://schemas.microsoft.com/office/drawing/2014/main" id="{28853245-56C4-9F8D-018A-81048D651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9012" y="0"/>
            <a:ext cx="3579813" cy="28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E50D-85C7-4F57-82BE-B95ED8A6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7F4D6-691D-42B8-9AB4-7BD77D72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9601200" cy="4800600"/>
          </a:xfrm>
        </p:spPr>
        <p:txBody>
          <a:bodyPr>
            <a:normAutofit/>
          </a:bodyPr>
          <a:lstStyle/>
          <a:p>
            <a:pPr marL="342900" indent="-342900"/>
            <a:r>
              <a:rPr lang="en-US"/>
              <a:t>FYE Events: 3 of 100</a:t>
            </a:r>
          </a:p>
          <a:p>
            <a:pPr marL="342900" indent="-342900"/>
            <a:r>
              <a:rPr lang="en-US"/>
              <a:t>Reflective </a:t>
            </a:r>
            <a:r>
              <a:rPr lang="en-US" dirty="0"/>
              <a:t>Journal samples...</a:t>
            </a:r>
          </a:p>
          <a:p>
            <a:pPr marL="621982" lvl="1" indent="-342900"/>
            <a:r>
              <a:rPr lang="en-US" dirty="0"/>
              <a:t>After we discuss The Allegory of the Cave (remind me)</a:t>
            </a:r>
          </a:p>
          <a:p>
            <a:pPr marL="342900" indent="-342900"/>
            <a:r>
              <a:rPr lang="en-US" dirty="0"/>
              <a:t>Philosophical reprieve:</a:t>
            </a:r>
          </a:p>
          <a:p>
            <a:pPr marL="621982" lvl="1" indent="-342900"/>
            <a:r>
              <a:rPr lang="en-US"/>
              <a:t>Wednesday</a:t>
            </a:r>
            <a:r>
              <a:rPr lang="en-US" dirty="0"/>
              <a:t>: come with your math hats on...</a:t>
            </a:r>
          </a:p>
          <a:p>
            <a:pPr marL="279082" lvl="1" indent="0">
              <a:buNone/>
            </a:pPr>
            <a:endParaRPr lang="en-US" dirty="0"/>
          </a:p>
        </p:txBody>
      </p:sp>
      <p:pic>
        <p:nvPicPr>
          <p:cNvPr id="4100" name="Picture 4" descr="Woohoo Team Work Celebration Surprise Party Event Balloons Hands Up Flat  Design Stock Illustration - Download Image Now - iStock">
            <a:extLst>
              <a:ext uri="{FF2B5EF4-FFF2-40B4-BE49-F238E27FC236}">
                <a16:creationId xmlns:a16="http://schemas.microsoft.com/office/drawing/2014/main" id="{CE0E9431-46D7-48C2-A74A-8CE6F991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44" y="4064478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A566-92B8-4538-AD97-71FCD060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38183-912B-4ABF-80E5-B81622E24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1" y="1676400"/>
            <a:ext cx="4800601" cy="4495800"/>
          </a:xfrm>
        </p:spPr>
        <p:txBody>
          <a:bodyPr/>
          <a:lstStyle/>
          <a:p>
            <a:r>
              <a:rPr lang="en-US" i="1" dirty="0" err="1"/>
              <a:t>Platos</a:t>
            </a:r>
            <a:r>
              <a:rPr lang="en-US" i="1" dirty="0"/>
              <a:t>’ Republic</a:t>
            </a:r>
          </a:p>
          <a:p>
            <a:pPr lvl="1"/>
            <a:r>
              <a:rPr lang="en-US" dirty="0"/>
              <a:t>What is your reaction?</a:t>
            </a:r>
          </a:p>
          <a:p>
            <a:pPr lvl="1"/>
            <a:r>
              <a:rPr lang="en-US" dirty="0"/>
              <a:t>How did you interpret it?</a:t>
            </a:r>
          </a:p>
          <a:p>
            <a:pPr lvl="1"/>
            <a:r>
              <a:rPr lang="en-US" dirty="0"/>
              <a:t>Did you connect it to other things?</a:t>
            </a:r>
          </a:p>
          <a:p>
            <a:pPr lvl="1"/>
            <a:r>
              <a:rPr lang="en-US" dirty="0"/>
              <a:t>How is it a metaphor for your life?</a:t>
            </a:r>
          </a:p>
          <a:p>
            <a:r>
              <a:rPr lang="en-US" dirty="0"/>
              <a:t>What is reality?</a:t>
            </a:r>
          </a:p>
          <a:p>
            <a:pPr lvl="1"/>
            <a:r>
              <a:rPr lang="en-US" dirty="0"/>
              <a:t>Senses?</a:t>
            </a:r>
          </a:p>
          <a:p>
            <a:pPr lvl="1"/>
            <a:r>
              <a:rPr lang="en-US" dirty="0"/>
              <a:t>Mind?</a:t>
            </a:r>
          </a:p>
          <a:p>
            <a:pPr lvl="1"/>
            <a:r>
              <a:rPr lang="en-US" dirty="0"/>
              <a:t>Matter/Energy &amp; Space/Time?</a:t>
            </a:r>
          </a:p>
          <a:p>
            <a:pPr lvl="1"/>
            <a:r>
              <a:rPr lang="en-US" dirty="0"/>
              <a:t>Spirituality?</a:t>
            </a:r>
          </a:p>
          <a:p>
            <a:pPr lvl="1"/>
            <a:r>
              <a:rPr lang="en-US" dirty="0"/>
              <a:t>Virtual Reality &amp; Cyberspace?</a:t>
            </a:r>
          </a:p>
          <a:p>
            <a:pPr lvl="1"/>
            <a:r>
              <a:rPr lang="en-US" dirty="0"/>
              <a:t>Flat earth &amp; Hollow earth??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D512D-6AC1-41D6-8E1F-104994DA7D54}"/>
              </a:ext>
            </a:extLst>
          </p:cNvPr>
          <p:cNvSpPr txBox="1"/>
          <p:nvPr/>
        </p:nvSpPr>
        <p:spPr>
          <a:xfrm>
            <a:off x="189094" y="1669473"/>
            <a:ext cx="3012171" cy="5047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400" b="1" i="0" dirty="0">
                <a:solidFill>
                  <a:srgbClr val="00B0F0"/>
                </a:solidFill>
                <a:effectLst/>
                <a:latin typeface="Nina" panose="020B0606030504040204" pitchFamily="34" charset="0"/>
              </a:rPr>
              <a:t>I've been in a cave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for forty days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Only a spark to light my way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I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wanna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 give out, I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wanna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 give in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This is our crime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This is our sin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But I still believe, I still believe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Through the pain and through the grief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Through the lives, through the storms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Through the cries and through the wars</a:t>
            </a:r>
          </a:p>
          <a:p>
            <a:r>
              <a:rPr lang="en-US" sz="1400" dirty="0">
                <a:solidFill>
                  <a:srgbClr val="222222"/>
                </a:solidFill>
                <a:latin typeface="Nina" panose="020B0606030504040204" pitchFamily="34" charset="0"/>
              </a:rPr>
              <a:t>...</a:t>
            </a:r>
          </a:p>
          <a:p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I'll march this road. I'll climb this hill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Up on my knees if I have to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I'll take my place up on this stage</a:t>
            </a:r>
          </a:p>
          <a:p>
            <a:r>
              <a:rPr lang="en-US" sz="1400" dirty="0">
                <a:solidFill>
                  <a:srgbClr val="222222"/>
                </a:solidFill>
                <a:latin typeface="Nina" panose="020B0606030504040204" pitchFamily="34" charset="0"/>
              </a:rPr>
              <a:t>...</a:t>
            </a:r>
          </a:p>
          <a:p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I feel like I like I want to go home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What do I feel?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What do I know?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But I still believe, I still believe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...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Through the heartache, through the tears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Through the waiting, through the years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For people like us in places like this</a:t>
            </a:r>
            <a:br>
              <a:rPr lang="en-US" sz="1400" dirty="0">
                <a:latin typeface="Nina" panose="020B0606030504040204" pitchFamily="34" charset="0"/>
              </a:rPr>
            </a:br>
            <a:r>
              <a:rPr lang="en-US" sz="1400" b="0" i="0" dirty="0">
                <a:solidFill>
                  <a:srgbClr val="222222"/>
                </a:solidFill>
                <a:effectLst/>
                <a:latin typeface="Nina" panose="020B0606030504040204" pitchFamily="34" charset="0"/>
              </a:rPr>
              <a:t>We need all the hope that we can get</a:t>
            </a:r>
            <a:endParaRPr lang="en-US" sz="1400" dirty="0">
              <a:latin typeface="Nina" panose="020B0606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44209A-98F3-408D-AEE2-68BFF46E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3685308"/>
            <a:ext cx="21240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FE032-534D-45B0-BBC2-7335D90FAF7F}"/>
              </a:ext>
            </a:extLst>
          </p:cNvPr>
          <p:cNvSpPr txBox="1"/>
          <p:nvPr/>
        </p:nvSpPr>
        <p:spPr>
          <a:xfrm>
            <a:off x="2715582" y="2281488"/>
            <a:ext cx="14125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Greyhound" panose="00000400000000000000" pitchFamily="2" charset="0"/>
              </a:rPr>
              <a:t>I Still Believe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Greyhound" panose="00000400000000000000" pitchFamily="2" charset="0"/>
              </a:rPr>
              <a:t>—The Call</a:t>
            </a:r>
          </a:p>
        </p:txBody>
      </p:sp>
      <p:pic>
        <p:nvPicPr>
          <p:cNvPr id="1028" name="Picture 4" descr="Hollow Earth: The Long and Curious History of Imagining Strange Lands, Fantastical Creatures, Advanced Civilizations, and Marvelous Machines Below the Earth's Surface">
            <a:extLst>
              <a:ext uri="{FF2B5EF4-FFF2-40B4-BE49-F238E27FC236}">
                <a16:creationId xmlns:a16="http://schemas.microsoft.com/office/drawing/2014/main" id="{2AF0A28F-0F94-4039-AF54-C8FE426B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414"/>
            <a:ext cx="5055230" cy="68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02 I Still Believe (Great Design)">
            <a:hlinkClick r:id="" action="ppaction://media"/>
            <a:extLst>
              <a:ext uri="{FF2B5EF4-FFF2-40B4-BE49-F238E27FC236}">
                <a16:creationId xmlns:a16="http://schemas.microsoft.com/office/drawing/2014/main" id="{EC3563E3-0FE2-6C1F-2703-704367B0A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8612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 bldLvl="2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BBE35-F572-4364-B08E-F275EDBD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Plato</a:t>
            </a:r>
            <a:br>
              <a:rPr lang="en-US" dirty="0"/>
            </a:br>
            <a:r>
              <a:rPr lang="en-US" dirty="0"/>
              <a:t>(428-348 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38D5-0374-43F7-8782-A163367F8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Plato was a Mystic</a:t>
            </a:r>
          </a:p>
          <a:p>
            <a:pPr lvl="1"/>
            <a:r>
              <a:rPr lang="en-US" dirty="0"/>
              <a:t>He was a Pythagorean (although the Brotherhood no longer existed)</a:t>
            </a:r>
          </a:p>
          <a:p>
            <a:pPr lvl="1"/>
            <a:r>
              <a:rPr lang="en-US" dirty="0"/>
              <a:t>He believed in a transcendent reality</a:t>
            </a:r>
          </a:p>
          <a:p>
            <a:pPr lvl="2"/>
            <a:r>
              <a:rPr lang="en-US" dirty="0"/>
              <a:t>The Archetypes, or Forms</a:t>
            </a:r>
          </a:p>
          <a:p>
            <a:pPr lvl="2"/>
            <a:r>
              <a:rPr lang="en-US" dirty="0"/>
              <a:t>Mind over Matter: physical reality was corrupt, perfection was abstract</a:t>
            </a:r>
          </a:p>
          <a:p>
            <a:pPr lvl="1"/>
            <a:r>
              <a:rPr lang="en-US" dirty="0"/>
              <a:t>“Let no one ignorant of geometry enter here”</a:t>
            </a:r>
          </a:p>
          <a:p>
            <a:pPr lvl="2"/>
            <a:r>
              <a:rPr lang="en-US" dirty="0"/>
              <a:t>Mathematics was the foundation of education and society</a:t>
            </a:r>
          </a:p>
          <a:p>
            <a:pPr lvl="2"/>
            <a:r>
              <a:rPr lang="en-US" dirty="0"/>
              <a:t>He was not a mathematician, but thought it extremely important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Aristotle was his student, and they disagreed about almost everything!!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691F21-F6F5-4865-9065-26C65053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27" y="1371600"/>
            <a:ext cx="277118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BBE35-F572-4364-B08E-F275EDBD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Aristotle</a:t>
            </a:r>
            <a:br>
              <a:rPr lang="en-US" dirty="0"/>
            </a:br>
            <a:r>
              <a:rPr lang="en-US" dirty="0"/>
              <a:t>(384-322 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38D5-0374-43F7-8782-A163367F8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Aristotle was an Empiricist</a:t>
            </a:r>
          </a:p>
          <a:p>
            <a:pPr lvl="1"/>
            <a:r>
              <a:rPr lang="en-US" dirty="0"/>
              <a:t>Plato’s most famous student</a:t>
            </a:r>
          </a:p>
          <a:p>
            <a:pPr lvl="1"/>
            <a:r>
              <a:rPr lang="en-US" dirty="0"/>
              <a:t>Founded deductive logic</a:t>
            </a:r>
          </a:p>
          <a:p>
            <a:pPr lvl="2"/>
            <a:r>
              <a:rPr lang="en-US" dirty="0"/>
              <a:t>Syllogisms: </a:t>
            </a:r>
            <a:r>
              <a:rPr lang="en-US" sz="1600" dirty="0"/>
              <a:t>If all men are mortal and Socrates was a man, then Socrates was mortal</a:t>
            </a:r>
          </a:p>
          <a:p>
            <a:pPr lvl="2"/>
            <a:r>
              <a:rPr lang="en-US" dirty="0"/>
              <a:t>Matter over Mind: analytic approach to knowledge</a:t>
            </a:r>
          </a:p>
          <a:p>
            <a:pPr lvl="1"/>
            <a:r>
              <a:rPr lang="en-US" dirty="0"/>
              <a:t>Viewed mathematics as more utilitarian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Infinite</a:t>
            </a:r>
          </a:p>
          <a:p>
            <a:pPr lvl="2"/>
            <a:r>
              <a:rPr lang="en-US" dirty="0"/>
              <a:t>Contemplated Zeno’s paradoxes, and brilliantly thought outside the box</a:t>
            </a:r>
          </a:p>
          <a:p>
            <a:pPr lvl="2"/>
            <a:r>
              <a:rPr lang="en-US" dirty="0"/>
              <a:t>The actual vs. the potential</a:t>
            </a:r>
          </a:p>
          <a:p>
            <a:pPr marL="548640" lvl="2" indent="0">
              <a:buNone/>
            </a:pP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3BDDB7-4EA7-4203-96E6-2F9E6E98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00" y="1674090"/>
            <a:ext cx="2388925" cy="29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</p:bldLst>
  </p:timing>
</p:sld>
</file>

<file path=ppt/theme/theme1.xml><?xml version="1.0" encoding="utf-8"?>
<a:theme xmlns:a="http://schemas.openxmlformats.org/drawingml/2006/main" name="Hexagonal design templa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al design slides.potx" id="{12658BD0-7259-4A0F-91D4-55B50BBE9BFD}" vid="{57622FE6-AF39-47E3-8976-1D25291C345B}"/>
    </a:ext>
  </a:extLst>
</a:theme>
</file>

<file path=ppt/theme/theme2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427FAC-CD3A-494C-985C-09E26C5EA50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12986</TotalTime>
  <Words>478</Words>
  <Application>Microsoft Office PowerPoint</Application>
  <PresentationFormat>Custom</PresentationFormat>
  <Paragraphs>52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Ravie</vt:lpstr>
      <vt:lpstr>Arial</vt:lpstr>
      <vt:lpstr>Greyhound</vt:lpstr>
      <vt:lpstr>Century Gothic</vt:lpstr>
      <vt:lpstr>Euphemia</vt:lpstr>
      <vt:lpstr>Wingdings</vt:lpstr>
      <vt:lpstr>Palatino Linotype</vt:lpstr>
      <vt:lpstr>Nina</vt:lpstr>
      <vt:lpstr>Hexagonal design template</vt:lpstr>
      <vt:lpstr>To</vt:lpstr>
      <vt:lpstr>Rod Serling (The Twilight Zone)</vt:lpstr>
      <vt:lpstr>ALERT</vt:lpstr>
      <vt:lpstr>The Cave</vt:lpstr>
      <vt:lpstr>Plato (428-348 BC)</vt:lpstr>
      <vt:lpstr>Aristotle (384-322 BC)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Stucki, David</dc:creator>
  <cp:lastModifiedBy>David Stucki</cp:lastModifiedBy>
  <cp:revision>37</cp:revision>
  <dcterms:created xsi:type="dcterms:W3CDTF">2020-08-23T13:23:40Z</dcterms:created>
  <dcterms:modified xsi:type="dcterms:W3CDTF">2024-09-13T04:29:39Z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