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58" r:id="rId7"/>
    <p:sldId id="269" r:id="rId8"/>
    <p:sldId id="270" r:id="rId9"/>
    <p:sldId id="271" r:id="rId10"/>
    <p:sldId id="274" r:id="rId11"/>
    <p:sldId id="273" r:id="rId12"/>
    <p:sldId id="272" r:id="rId13"/>
    <p:sldId id="276" r:id="rId14"/>
    <p:sldId id="275" r:id="rId15"/>
  </p:sldIdLst>
  <p:sldSz cx="12188825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lephant" panose="02020904090505020303" pitchFamily="18" charset="0"/>
      <p:regular r:id="rId22"/>
      <p:italic r:id="rId23"/>
    </p:embeddedFont>
    <p:embeddedFont>
      <p:font typeface="EngravrsRoman BT" panose="02040507060505020304" pitchFamily="18" charset="0"/>
      <p:regular r:id="rId24"/>
    </p:embeddedFont>
    <p:embeddedFont>
      <p:font typeface="Euphemia" panose="020B0503040102020104" pitchFamily="34" charset="0"/>
      <p:regular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000">
              <a:schemeClr val="accent3">
                <a:lumMod val="20000"/>
                <a:lumOff val="80000"/>
              </a:schemeClr>
            </a:gs>
            <a:gs pos="25000">
              <a:schemeClr val="bg1"/>
            </a:gs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52000">
                <a:schemeClr val="accent3">
                  <a:lumMod val="20000"/>
                  <a:lumOff val="80000"/>
                </a:schemeClr>
              </a:gs>
              <a:gs pos="25000">
                <a:schemeClr val="bg1"/>
              </a:gs>
              <a:gs pos="0">
                <a:schemeClr val="bg1"/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A976-921F-452F-8AA9-6B84047D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0743-FB9F-4DEE-8CC3-B8B2ECE3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what?   “</a:t>
            </a:r>
            <a:r>
              <a:rPr lang="en-US" dirty="0">
                <a:solidFill>
                  <a:schemeClr val="accent1"/>
                </a:solidFill>
              </a:rPr>
              <a:t>All is number</a:t>
            </a:r>
            <a:r>
              <a:rPr lang="en-US" dirty="0"/>
              <a:t>”?   What’s </a:t>
            </a:r>
            <a:r>
              <a:rPr lang="en-US"/>
              <a:t>that?</a:t>
            </a:r>
          </a:p>
          <a:p>
            <a:r>
              <a:rPr lang="en-US"/>
              <a:t>What is the nature of </a:t>
            </a:r>
            <a:r>
              <a:rPr lang="en-US">
                <a:solidFill>
                  <a:srgbClr val="FFC000"/>
                </a:solidFill>
              </a:rPr>
              <a:t>REALITY</a:t>
            </a:r>
            <a:r>
              <a:rPr lang="en-US"/>
              <a:t>??</a:t>
            </a:r>
            <a:endParaRPr lang="en-US" dirty="0"/>
          </a:p>
          <a:p>
            <a:r>
              <a:rPr lang="en-US" dirty="0"/>
              <a:t>Compare:</a:t>
            </a:r>
          </a:p>
          <a:p>
            <a:pPr lvl="1"/>
            <a:r>
              <a:rPr lang="en-US" dirty="0"/>
              <a:t>Thales (626-548): hypothesized that the originating principle of nature and the nature of matter was a single material substance, namely </a:t>
            </a:r>
            <a:r>
              <a:rPr lang="en-US" dirty="0">
                <a:solidFill>
                  <a:srgbClr val="00B0F0"/>
                </a:solidFill>
              </a:rPr>
              <a:t>water</a:t>
            </a:r>
          </a:p>
          <a:p>
            <a:pPr lvl="1"/>
            <a:r>
              <a:rPr lang="en-US" dirty="0"/>
              <a:t>Anaximenes (586-526): best known for his doctrine that </a:t>
            </a:r>
            <a:r>
              <a:rPr lang="en-US" dirty="0">
                <a:solidFill>
                  <a:srgbClr val="00B050"/>
                </a:solidFill>
              </a:rPr>
              <a:t>air</a:t>
            </a:r>
            <a:r>
              <a:rPr lang="en-US" dirty="0"/>
              <a:t> is the source of all things</a:t>
            </a:r>
          </a:p>
          <a:p>
            <a:pPr lvl="1"/>
            <a:r>
              <a:rPr lang="en-US" dirty="0"/>
              <a:t>Heraclitus (535-475): believed the world was ultimately made of </a:t>
            </a:r>
            <a:r>
              <a:rPr lang="en-US" dirty="0">
                <a:solidFill>
                  <a:srgbClr val="FF0000"/>
                </a:solidFill>
              </a:rPr>
              <a:t>fire</a:t>
            </a:r>
            <a:r>
              <a:rPr lang="en-US" dirty="0"/>
              <a:t>, which is flux or change</a:t>
            </a:r>
          </a:p>
          <a:p>
            <a:pPr lvl="1"/>
            <a:r>
              <a:rPr lang="en-US" dirty="0"/>
              <a:t>Parmenides (515-?): everything exists as </a:t>
            </a:r>
            <a:r>
              <a:rPr lang="en-US" dirty="0">
                <a:solidFill>
                  <a:srgbClr val="7030A0"/>
                </a:solidFill>
              </a:rPr>
              <a:t>one</a:t>
            </a:r>
            <a:r>
              <a:rPr lang="en-US" dirty="0"/>
              <a:t>, giant, unchanging thing</a:t>
            </a:r>
          </a:p>
          <a:p>
            <a:pPr lvl="1"/>
            <a:r>
              <a:rPr lang="en-US" dirty="0"/>
              <a:t>Anaximander (610-546): Reality is some, one thing, but we cannot know what—the undefined </a:t>
            </a:r>
            <a:r>
              <a:rPr lang="en-US" b="1" dirty="0">
                <a:solidFill>
                  <a:schemeClr val="accent1"/>
                </a:solidFill>
              </a:rPr>
              <a:t>infinite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A566-92B8-4538-AD97-71FCD060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Pythagoreans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8183-912B-4ABF-80E5-B81622E2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mathematics was metaphysical</a:t>
            </a:r>
          </a:p>
          <a:p>
            <a:r>
              <a:rPr lang="en-US" dirty="0"/>
              <a:t>Their metaphysics was religious</a:t>
            </a:r>
          </a:p>
          <a:p>
            <a:r>
              <a:rPr lang="en-US" dirty="0"/>
              <a:t>Their religion was mathematics</a:t>
            </a:r>
          </a:p>
          <a:p>
            <a:r>
              <a:rPr lang="en-US" dirty="0"/>
              <a:t>But, their understanding of number was very different than ours</a:t>
            </a:r>
          </a:p>
          <a:p>
            <a:pPr lvl="1"/>
            <a:r>
              <a:rPr lang="en-US" dirty="0"/>
              <a:t>For example, numbers begin with 3</a:t>
            </a:r>
          </a:p>
          <a:p>
            <a:pPr marL="914400" lvl="1" indent="0">
              <a:buNone/>
            </a:pPr>
            <a:r>
              <a:rPr lang="en-US" sz="1800" dirty="0"/>
              <a:t>“The generation of number series was related to objects of geometry as well</a:t>
            </a:r>
            <a:br>
              <a:rPr lang="en-US" sz="1800" dirty="0"/>
            </a:br>
            <a:r>
              <a:rPr lang="en-US" sz="1800" dirty="0"/>
              <a:t>as cosmogony. According to Diogenes </a:t>
            </a:r>
            <a:r>
              <a:rPr lang="en-US" sz="1800" dirty="0" err="1"/>
              <a:t>Laërtius</a:t>
            </a:r>
            <a:r>
              <a:rPr lang="en-US" sz="1800" dirty="0"/>
              <a:t>, from the monad evolved the</a:t>
            </a:r>
            <a:br>
              <a:rPr lang="en-US" sz="1800" dirty="0"/>
            </a:br>
            <a:r>
              <a:rPr lang="en-US" sz="1800" dirty="0"/>
              <a:t>dyad; from it numbers; from numbers, points; then lines, two-dimensional</a:t>
            </a:r>
            <a:br>
              <a:rPr lang="en-US" sz="1800" dirty="0"/>
            </a:br>
            <a:r>
              <a:rPr lang="en-US" sz="1800" dirty="0"/>
              <a:t>entities, three-dimensional entities, bodies, culminating in the four elements</a:t>
            </a:r>
            <a:br>
              <a:rPr lang="en-US" sz="1800" dirty="0"/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earth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F0"/>
                </a:solidFill>
              </a:rPr>
              <a:t>water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fire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B050"/>
                </a:solidFill>
              </a:rPr>
              <a:t>air</a:t>
            </a:r>
            <a:r>
              <a:rPr lang="en-US" sz="1800" dirty="0"/>
              <a:t>, from which the rest of our world is built up.”</a:t>
            </a:r>
            <a:br>
              <a:rPr lang="en-US" sz="1800" dirty="0"/>
            </a:br>
            <a:r>
              <a:rPr lang="en-US" sz="1800" dirty="0"/>
              <a:t>							–Wikipedia.com</a:t>
            </a:r>
          </a:p>
          <a:p>
            <a:pPr marL="517525" lvl="1" indent="-233363"/>
            <a:r>
              <a:rPr lang="en-US" i="1" dirty="0"/>
              <a:t>All lengths can be measured as whole numbers or ratios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25338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Anaximander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Ἀναξίμανδρος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610 – 546 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10134600" cy="4343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2800" dirty="0">
                <a:latin typeface="EngravrsRoman BT" panose="02040507060505020304" pitchFamily="18" charset="0"/>
              </a:rPr>
              <a:t>For there are some who make this (i.e. a body distinct from the elements)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EngravrsRoman BT" panose="02040507060505020304" pitchFamily="18" charset="0"/>
              </a:rPr>
              <a:t>infinite</a:t>
            </a:r>
            <a:r>
              <a:rPr lang="en-US" sz="2800" dirty="0">
                <a:latin typeface="EngravrsRoman BT" panose="02040507060505020304" pitchFamily="18" charset="0"/>
              </a:rPr>
              <a:t>, </a:t>
            </a:r>
            <a:r>
              <a:rPr lang="en-US" sz="2800">
                <a:latin typeface="EngravrsRoman BT" panose="02040507060505020304" pitchFamily="18" charset="0"/>
              </a:rPr>
              <a:t>and not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solidFill>
                  <a:srgbClr val="00B0F0"/>
                </a:solidFill>
                <a:latin typeface="EngravrsRoman BT" panose="02040507060505020304" pitchFamily="18" charset="0"/>
              </a:rPr>
              <a:t>air</a:t>
            </a:r>
            <a:r>
              <a:rPr lang="en-US" sz="2800">
                <a:latin typeface="EngravrsRoman BT" panose="02040507060505020304" pitchFamily="18" charset="0"/>
              </a:rPr>
              <a:t> </a:t>
            </a:r>
            <a:r>
              <a:rPr lang="en-US" sz="2800" dirty="0">
                <a:latin typeface="EngravrsRoman BT" panose="02040507060505020304" pitchFamily="18" charset="0"/>
              </a:rPr>
              <a:t>or </a:t>
            </a:r>
            <a:r>
              <a:rPr lang="en-US" sz="2800" dirty="0">
                <a:solidFill>
                  <a:srgbClr val="00B050"/>
                </a:solidFill>
                <a:latin typeface="EngravrsRoman BT" panose="02040507060505020304" pitchFamily="18" charset="0"/>
              </a:rPr>
              <a:t>water</a:t>
            </a:r>
            <a:r>
              <a:rPr lang="en-US" sz="2800" dirty="0">
                <a:latin typeface="EngravrsRoman BT" panose="02040507060505020304" pitchFamily="18" charset="0"/>
              </a:rPr>
              <a:t>, in order that the </a:t>
            </a:r>
            <a:r>
              <a:rPr lang="en-US" sz="2800">
                <a:latin typeface="EngravrsRoman BT" panose="02040507060505020304" pitchFamily="18" charset="0"/>
              </a:rPr>
              <a:t>other things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may not </a:t>
            </a:r>
            <a:r>
              <a:rPr lang="en-US" sz="2800" dirty="0">
                <a:latin typeface="EngravrsRoman BT" panose="02040507060505020304" pitchFamily="18" charset="0"/>
              </a:rPr>
              <a:t>be destroyed by their </a:t>
            </a:r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  <a:latin typeface="EngravrsRoman BT" panose="02040507060505020304" pitchFamily="18" charset="0"/>
              </a:rPr>
              <a:t>infinity</a:t>
            </a:r>
            <a:r>
              <a:rPr lang="en-US" sz="2800">
                <a:latin typeface="EngravrsRoman BT" panose="02040507060505020304" pitchFamily="18" charset="0"/>
              </a:rPr>
              <a:t>.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They </a:t>
            </a:r>
            <a:r>
              <a:rPr lang="en-US" sz="2800" dirty="0">
                <a:latin typeface="EngravrsRoman BT" panose="02040507060505020304" pitchFamily="18" charset="0"/>
              </a:rPr>
              <a:t>are in opposition one </a:t>
            </a:r>
            <a:r>
              <a:rPr lang="en-US" sz="2800">
                <a:latin typeface="EngravrsRoman BT" panose="02040507060505020304" pitchFamily="18" charset="0"/>
              </a:rPr>
              <a:t>to another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—</a:t>
            </a:r>
            <a:r>
              <a:rPr lang="en-US" sz="2800">
                <a:solidFill>
                  <a:srgbClr val="00B0F0"/>
                </a:solidFill>
                <a:latin typeface="EngravrsRoman BT" panose="02040507060505020304" pitchFamily="18" charset="0"/>
              </a:rPr>
              <a:t>air </a:t>
            </a:r>
            <a:r>
              <a:rPr lang="en-US" sz="2800" dirty="0">
                <a:solidFill>
                  <a:srgbClr val="00B0F0"/>
                </a:solidFill>
                <a:latin typeface="EngravrsRoman BT" panose="02040507060505020304" pitchFamily="18" charset="0"/>
              </a:rPr>
              <a:t>is cold</a:t>
            </a:r>
            <a:r>
              <a:rPr lang="en-US" sz="2800" dirty="0">
                <a:latin typeface="EngravrsRoman BT" panose="02040507060505020304" pitchFamily="18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EngravrsRoman BT" panose="02040507060505020304" pitchFamily="18" charset="0"/>
              </a:rPr>
              <a:t>water moist</a:t>
            </a:r>
            <a:r>
              <a:rPr lang="en-US" sz="2800" dirty="0">
                <a:latin typeface="EngravrsRoman BT" panose="02040507060505020304" pitchFamily="18" charset="0"/>
              </a:rPr>
              <a:t>, and </a:t>
            </a:r>
            <a:r>
              <a:rPr lang="en-US" sz="2800">
                <a:solidFill>
                  <a:srgbClr val="FF0000"/>
                </a:solidFill>
                <a:latin typeface="EngravrsRoman BT" panose="02040507060505020304" pitchFamily="18" charset="0"/>
              </a:rPr>
              <a:t>fire hot</a:t>
            </a:r>
            <a:r>
              <a:rPr lang="en-US" sz="2800">
                <a:latin typeface="EngravrsRoman BT" panose="02040507060505020304" pitchFamily="18" charset="0"/>
              </a:rPr>
              <a:t>—</a:t>
            </a:r>
            <a:br>
              <a:rPr lang="en-US" sz="2800">
                <a:solidFill>
                  <a:srgbClr val="FF0000"/>
                </a:solidFill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and </a:t>
            </a:r>
            <a:r>
              <a:rPr lang="en-US" sz="2800" dirty="0">
                <a:latin typeface="EngravrsRoman BT" panose="02040507060505020304" pitchFamily="18" charset="0"/>
              </a:rPr>
              <a:t>therefore, if any one of them were </a:t>
            </a:r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  <a:latin typeface="EngravrsRoman BT" panose="02040507060505020304" pitchFamily="18" charset="0"/>
              </a:rPr>
              <a:t>infinite</a:t>
            </a:r>
            <a:r>
              <a:rPr lang="en-US" sz="2800">
                <a:latin typeface="EngravrsRoman BT" panose="02040507060505020304" pitchFamily="18" charset="0"/>
              </a:rPr>
              <a:t>,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the </a:t>
            </a:r>
            <a:r>
              <a:rPr lang="en-US" sz="2800" dirty="0">
                <a:latin typeface="EngravrsRoman BT" panose="02040507060505020304" pitchFamily="18" charset="0"/>
              </a:rPr>
              <a:t>rest would have ceased to be by this time. Accordingly they say that what is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EngravrsRoman BT" panose="02040507060505020304" pitchFamily="18" charset="0"/>
              </a:rPr>
              <a:t>infinite</a:t>
            </a:r>
            <a:r>
              <a:rPr lang="en-US" sz="2800" dirty="0">
                <a:latin typeface="EngravrsRoman BT" panose="02040507060505020304" pitchFamily="18" charset="0"/>
              </a:rPr>
              <a:t> is something other than the </a:t>
            </a:r>
            <a:r>
              <a:rPr lang="en-US" sz="2800">
                <a:latin typeface="EngravrsRoman BT" panose="02040507060505020304" pitchFamily="18" charset="0"/>
              </a:rPr>
              <a:t>elements,</a:t>
            </a:r>
            <a:br>
              <a:rPr lang="en-US" sz="2800">
                <a:latin typeface="EngravrsRoman BT" panose="02040507060505020304" pitchFamily="18" charset="0"/>
              </a:rPr>
            </a:br>
            <a:r>
              <a:rPr lang="en-US" sz="2800">
                <a:latin typeface="EngravrsRoman BT" panose="02040507060505020304" pitchFamily="18" charset="0"/>
              </a:rPr>
              <a:t>and </a:t>
            </a:r>
            <a:r>
              <a:rPr lang="en-US" sz="2800" dirty="0">
                <a:latin typeface="EngravrsRoman BT" panose="02040507060505020304" pitchFamily="18" charset="0"/>
              </a:rPr>
              <a:t>from it the elements arise.</a:t>
            </a:r>
          </a:p>
        </p:txBody>
      </p:sp>
    </p:spTree>
    <p:extLst>
      <p:ext uri="{BB962C8B-B14F-4D97-AF65-F5344CB8AC3E}">
        <p14:creationId xmlns:p14="http://schemas.microsoft.com/office/powerpoint/2010/main" val="5490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E50D-85C7-4F57-82BE-B95ED8A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F4D6-691D-42B8-9AB4-7BD77D72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Journal</a:t>
            </a:r>
          </a:p>
          <a:p>
            <a:pPr lvl="1"/>
            <a:r>
              <a:rPr lang="en-US" dirty="0"/>
              <a:t>FYE/IS Events</a:t>
            </a:r>
          </a:p>
          <a:p>
            <a:endParaRPr lang="en-US" dirty="0"/>
          </a:p>
          <a:p>
            <a:r>
              <a:rPr lang="en-US"/>
              <a:t>Next Week:</a:t>
            </a:r>
            <a:endParaRPr lang="en-US" dirty="0"/>
          </a:p>
          <a:p>
            <a:pPr lvl="1"/>
            <a:r>
              <a:rPr lang="en-US" dirty="0"/>
              <a:t>Bring to </a:t>
            </a:r>
            <a:r>
              <a:rPr lang="en-US"/>
              <a:t>class Wednesday </a:t>
            </a:r>
            <a:r>
              <a:rPr lang="en-US" dirty="0">
                <a:solidFill>
                  <a:srgbClr val="FF0000"/>
                </a:solidFill>
              </a:rPr>
              <a:t>two paper copies </a:t>
            </a:r>
            <a:r>
              <a:rPr lang="en-US" dirty="0"/>
              <a:t>of a </a:t>
            </a:r>
            <a:r>
              <a:rPr lang="en-US" dirty="0">
                <a:solidFill>
                  <a:srgbClr val="FF0000"/>
                </a:solidFill>
              </a:rPr>
              <a:t>typed</a:t>
            </a:r>
            <a:r>
              <a:rPr lang="en-US" dirty="0"/>
              <a:t> list of ten (10) important facts that DFW, </a:t>
            </a:r>
            <a:r>
              <a:rPr lang="en-US" dirty="0" err="1"/>
              <a:t>Maor</a:t>
            </a:r>
            <a:r>
              <a:rPr lang="en-US" dirty="0"/>
              <a:t> or Clegg introduce you to at the beginning of their books.</a:t>
            </a:r>
          </a:p>
          <a:p>
            <a:pPr lvl="1"/>
            <a:r>
              <a:rPr lang="en-US" dirty="0"/>
              <a:t>FYE/IS Goals &amp; Objectives</a:t>
            </a:r>
          </a:p>
          <a:p>
            <a:pPr lvl="1"/>
            <a:r>
              <a:rPr lang="en-US"/>
              <a:t>Greek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705-9E1F-4C1F-A901-E35556E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 it begins...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159B-6862-4AFA-96F2-AC2AB4C55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amazing century: 6</a:t>
            </a:r>
            <a:r>
              <a:rPr lang="en-US" baseline="30000" dirty="0"/>
              <a:t>th</a:t>
            </a:r>
            <a:r>
              <a:rPr lang="en-US" dirty="0"/>
              <a:t> B.C. (600-500)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Zoroaster</a:t>
            </a:r>
            <a:r>
              <a:rPr lang="en-US" dirty="0"/>
              <a:t> (Iran, date uncertain) founded a Persian religion that was dualistic</a:t>
            </a:r>
            <a:br>
              <a:rPr lang="en-US" dirty="0"/>
            </a:br>
            <a:r>
              <a:rPr lang="en-US" dirty="0"/>
              <a:t>(The world is locked in an epic battle between the forces of Good and Evil)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Confucius</a:t>
            </a:r>
            <a:r>
              <a:rPr lang="en-US" dirty="0"/>
              <a:t> (China, 551-479) developed an ethical philosophy centered on the pursuit of a harmonious social order (considered a deity in Taoism)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Nebuchadnezzar II </a:t>
            </a:r>
            <a:r>
              <a:rPr lang="en-US" dirty="0"/>
              <a:t>(Iraq, 605-562) King of Babylon, defeated Hebrews in 586, destroying Jerusalem &amp; Solomon’s Temple; Israelites exiled </a:t>
            </a:r>
            <a:r>
              <a:rPr lang="en-US"/>
              <a:t>to Babylonia; several prophetic books of the Old Testament are written (Ezekiel, Daniel, Jeremiah)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Gautama</a:t>
            </a:r>
            <a:r>
              <a:rPr lang="en-US" dirty="0"/>
              <a:t> (Nepal, 563-483), also known as The Buddha, taught a philosophy of the ‘Middle Way’ between sensual indulgence and severe asceticism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Mahavira</a:t>
            </a:r>
            <a:r>
              <a:rPr lang="en-US" dirty="0"/>
              <a:t> (India, 599-527), his teaching form the core foundational principles of Jainism, a religion distinct from Buddhism that includes ethics and the soul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</a:rPr>
              <a:t>Celtic Druidism</a:t>
            </a:r>
            <a:r>
              <a:rPr lang="en-US" dirty="0"/>
              <a:t> (Britain, dates uncertain) a polytheistic religion that worshipped nature spirits &amp; practiced magic</a:t>
            </a:r>
          </a:p>
        </p:txBody>
      </p:sp>
    </p:spTree>
    <p:extLst>
      <p:ext uri="{BB962C8B-B14F-4D97-AF65-F5344CB8AC3E}">
        <p14:creationId xmlns:p14="http://schemas.microsoft.com/office/powerpoint/2010/main" val="41834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705-9E1F-4C1F-A901-E35556E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there’s more!!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159B-6862-4AFA-96F2-AC2AB4C5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029200"/>
          </a:xfrm>
        </p:spPr>
        <p:txBody>
          <a:bodyPr/>
          <a:lstStyle/>
          <a:p>
            <a:r>
              <a:rPr lang="en-US" dirty="0"/>
              <a:t>An amazing century: 6</a:t>
            </a:r>
            <a:r>
              <a:rPr lang="en-US" baseline="30000" dirty="0"/>
              <a:t>th</a:t>
            </a:r>
            <a:r>
              <a:rPr lang="en-US" dirty="0"/>
              <a:t> B.C. (600-500)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Thales</a:t>
            </a:r>
            <a:r>
              <a:rPr lang="en-US" dirty="0"/>
              <a:t> (626-548): from Miletus, a Greek City in Ionia (modern Turkey)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earliest philosopher, mathematician, and scientist in the Greek tradition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one of the Seven Sages of Greece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founded the Ionian School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Anaximander</a:t>
            </a:r>
            <a:r>
              <a:rPr lang="en-US" dirty="0"/>
              <a:t> (610-546) : from Miletus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succeeded Thales as the second master of the Milesian school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 first philosophy dealing with the </a:t>
            </a:r>
            <a:r>
              <a:rPr lang="en-US" b="1" dirty="0">
                <a:solidFill>
                  <a:srgbClr val="0070C0"/>
                </a:solidFill>
              </a:rPr>
              <a:t>infinite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Pythagoras </a:t>
            </a:r>
            <a:r>
              <a:rPr lang="en-US" dirty="0"/>
              <a:t>(580-569) : from Samos, an island in the eastern Aegean Sea</a:t>
            </a:r>
          </a:p>
        </p:txBody>
      </p:sp>
    </p:spTree>
    <p:extLst>
      <p:ext uri="{BB962C8B-B14F-4D97-AF65-F5344CB8AC3E}">
        <p14:creationId xmlns:p14="http://schemas.microsoft.com/office/powerpoint/2010/main" val="27399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150AC4-D230-44B5-8B7C-F5A93C35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"/>
            <a:ext cx="12190412" cy="68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705-9E1F-4C1F-A901-E35556E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there’s more!!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159B-6862-4AFA-96F2-AC2AB4C5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029200"/>
          </a:xfrm>
        </p:spPr>
        <p:txBody>
          <a:bodyPr/>
          <a:lstStyle/>
          <a:p>
            <a:r>
              <a:rPr lang="en-US" dirty="0"/>
              <a:t>An amazing century: 6</a:t>
            </a:r>
            <a:r>
              <a:rPr lang="en-US" baseline="30000" dirty="0"/>
              <a:t>th</a:t>
            </a:r>
            <a:r>
              <a:rPr lang="en-US" dirty="0"/>
              <a:t> B.C. (600-500)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Thales</a:t>
            </a:r>
            <a:r>
              <a:rPr lang="en-US" dirty="0"/>
              <a:t> (626-548): from Miletus, a Greek City in Ionia (modern Turkey)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earliest philosopher, mathematician, and scientist in the Greek tradition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one of the Seven Sages of Greece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Anaximander</a:t>
            </a:r>
            <a:r>
              <a:rPr lang="en-US" dirty="0"/>
              <a:t> (610-546) : from Miletus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succeeded Thales as the second master of the Milesian school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 first philosophy dealing with the </a:t>
            </a:r>
            <a:r>
              <a:rPr lang="en-US" b="1" dirty="0">
                <a:solidFill>
                  <a:srgbClr val="0070C0"/>
                </a:solidFill>
              </a:rPr>
              <a:t>infinite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Pythagoras </a:t>
            </a:r>
            <a:r>
              <a:rPr lang="en-US"/>
              <a:t>(b. 580-569</a:t>
            </a:r>
            <a:r>
              <a:rPr lang="en-US" dirty="0"/>
              <a:t>) : from Samos, an island in the eastern Aegean Sea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his father was a stonecutter, and his mother was Phoenician (modern Lebanon)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left home at 18, traveled the world until the age of 40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reportedly a student of Anaximander, and perhaps Thales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spent time in Egypt and Phoenicia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roamed east as far as Babylonia, perhaps even India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ventured west as far as Gaul (France), perhaps the British Isles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returned home influenced by widely different religious and philosophical cultures</a:t>
            </a:r>
          </a:p>
        </p:txBody>
      </p:sp>
      <p:pic>
        <p:nvPicPr>
          <p:cNvPr id="1026" name="Picture 2" descr="The Magic of Numbers - Quicker than the Eye">
            <a:extLst>
              <a:ext uri="{FF2B5EF4-FFF2-40B4-BE49-F238E27FC236}">
                <a16:creationId xmlns:a16="http://schemas.microsoft.com/office/drawing/2014/main" id="{9FA84D98-C692-A627-9C62-67461DC6A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5556" r="8312" b="5556"/>
          <a:stretch/>
        </p:blipFill>
        <p:spPr bwMode="auto">
          <a:xfrm>
            <a:off x="8532812" y="0"/>
            <a:ext cx="3656013" cy="52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the Achaemenian Empire 6th and 5th centuries BC">
            <a:extLst>
              <a:ext uri="{FF2B5EF4-FFF2-40B4-BE49-F238E27FC236}">
                <a16:creationId xmlns:a16="http://schemas.microsoft.com/office/drawing/2014/main" id="{38E0A909-7056-4470-82D5-456E884B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9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8AF7-8FFD-498C-930F-269BF11F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Brotherhood </a:t>
            </a:r>
            <a:r>
              <a:rPr lang="en-US" sz="2400" dirty="0"/>
              <a:t>(Croton, southern Italy)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A5F7-BD54-4FB8-A581-EA188A45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00600"/>
          </a:xfrm>
        </p:spPr>
        <p:txBody>
          <a:bodyPr>
            <a:normAutofit/>
          </a:bodyPr>
          <a:lstStyle/>
          <a:p>
            <a:r>
              <a:rPr lang="en-US" dirty="0"/>
              <a:t>A school open to men and women</a:t>
            </a:r>
          </a:p>
          <a:p>
            <a:r>
              <a:rPr lang="en-US" dirty="0"/>
              <a:t>Discipline &amp; asceticism were emphasized</a:t>
            </a:r>
          </a:p>
          <a:p>
            <a:r>
              <a:rPr lang="en-US" dirty="0"/>
              <a:t>Listeners &amp; Mathematicians</a:t>
            </a:r>
          </a:p>
          <a:p>
            <a:r>
              <a:rPr lang="en-US" dirty="0"/>
              <a:t>At its peak consisted of 200-300 families</a:t>
            </a:r>
          </a:p>
          <a:p>
            <a:r>
              <a:rPr lang="en-US" dirty="0"/>
              <a:t>Became a template for secret societies and cults</a:t>
            </a:r>
          </a:p>
          <a:p>
            <a:r>
              <a:rPr lang="en-US" dirty="0"/>
              <a:t>Adopted a curriculum that is the origin of the Liberal Arts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Primary belief: </a:t>
            </a:r>
            <a:r>
              <a:rPr lang="en-US" dirty="0">
                <a:solidFill>
                  <a:schemeClr val="accent1"/>
                </a:solidFill>
              </a:rPr>
              <a:t>Everything is number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Elephant" panose="02020904090505020303" pitchFamily="18" charset="0"/>
              </a:rPr>
              <a:t>“Number is the ruler of forms and ideas,</a:t>
            </a:r>
            <a:br>
              <a:rPr lang="en-US" dirty="0">
                <a:solidFill>
                  <a:srgbClr val="C00000"/>
                </a:solidFill>
                <a:latin typeface="Elephant" panose="02020904090505020303" pitchFamily="18" charset="0"/>
              </a:rPr>
            </a:br>
            <a:r>
              <a:rPr lang="en-US" dirty="0">
                <a:solidFill>
                  <a:srgbClr val="C00000"/>
                </a:solidFill>
                <a:latin typeface="Elephant" panose="02020904090505020303" pitchFamily="18" charset="0"/>
              </a:rPr>
              <a:t>and is the cause of gods and daemons.”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95998-517D-4D81-9196-A61E9468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981" y="1676400"/>
            <a:ext cx="209125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949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Courier New</vt:lpstr>
      <vt:lpstr>Arial</vt:lpstr>
      <vt:lpstr>Elephant</vt:lpstr>
      <vt:lpstr>Century Gothic</vt:lpstr>
      <vt:lpstr>Euphemia</vt:lpstr>
      <vt:lpstr>Times New Roman</vt:lpstr>
      <vt:lpstr>EngravrsRoman BT</vt:lpstr>
      <vt:lpstr>Palatino Linotype</vt:lpstr>
      <vt:lpstr>Hexagonal design template</vt:lpstr>
      <vt:lpstr>To</vt:lpstr>
      <vt:lpstr>Anaximander (Ἀναξίμανδρος) 610 – 546 BC</vt:lpstr>
      <vt:lpstr>Syllabus</vt:lpstr>
      <vt:lpstr>And so it begins...</vt:lpstr>
      <vt:lpstr>But there’s more!!</vt:lpstr>
      <vt:lpstr>PowerPoint Presentation</vt:lpstr>
      <vt:lpstr>But there’s more!!</vt:lpstr>
      <vt:lpstr>PowerPoint Presentation</vt:lpstr>
      <vt:lpstr>The Brotherhood (Croton, southern Italy)</vt:lpstr>
      <vt:lpstr>Weirdness</vt:lpstr>
      <vt:lpstr>Pythagoreans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30</cp:revision>
  <dcterms:created xsi:type="dcterms:W3CDTF">2020-08-23T13:23:40Z</dcterms:created>
  <dcterms:modified xsi:type="dcterms:W3CDTF">2024-08-29T02:26:34Z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