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4"/>
  </p:sldMasterIdLst>
  <p:notesMasterIdLst>
    <p:notesMasterId r:id="rId17"/>
  </p:notesMasterIdLst>
  <p:sldIdLst>
    <p:sldId id="256" r:id="rId5"/>
    <p:sldId id="303" r:id="rId6"/>
    <p:sldId id="304" r:id="rId7"/>
    <p:sldId id="288" r:id="rId8"/>
    <p:sldId id="305" r:id="rId9"/>
    <p:sldId id="306" r:id="rId10"/>
    <p:sldId id="307" r:id="rId11"/>
    <p:sldId id="308" r:id="rId12"/>
    <p:sldId id="309" r:id="rId13"/>
    <p:sldId id="312" r:id="rId14"/>
    <p:sldId id="310" r:id="rId15"/>
    <p:sldId id="27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5D7A1-C6C5-40B3-8D38-71F045320B62}" v="24" dt="2026-04-22T15:23:56.906"/>
  </p1510:revLst>
</p1510:revInfo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129BFA-0EF4-4A55-8897-ABB0DEE36B60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4F57F-91C3-4C60-BF52-2728281CC1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731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F57F-91C3-4C60-BF52-2728281CC1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6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F57F-91C3-4C60-BF52-2728281CC1C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52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F57F-91C3-4C60-BF52-2728281CC1C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60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2F902-191A-B73B-FF80-53CF81814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A3E81E-0832-4A08-A2C6-019AA4DA8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8F7EE7-5898-9EE5-1FE2-70A9D88DF7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57DF1-91DC-1CC2-AF77-A5A9A894CC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F57F-91C3-4C60-BF52-2728281CC1C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48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73A6D-5EC7-7D2A-8717-C9856E6DC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04527B-E2DA-F85D-BC03-DFB4330F5D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38E809-E574-633C-7DA4-77A3506B67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785FF0-1B04-7AA0-2757-111123FB5C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F57F-91C3-4C60-BF52-2728281CC1C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14F57F-91C3-4C60-BF52-2728281CC1C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408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4/22/2026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C8E9-57F0-477C-881A-FF52DDC165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800" dirty="0"/>
              <a:t>Rust</a:t>
            </a:r>
            <a:r>
              <a:rPr lang="en-US" sz="8800"/>
              <a:t>: Wrap Up</a:t>
            </a:r>
            <a:endParaRPr lang="en-US" sz="8800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B4842E-02CF-4ACC-B180-E94342930B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 4210</a:t>
            </a:r>
          </a:p>
          <a:p>
            <a:r>
              <a:rPr lang="en-US" dirty="0"/>
              <a:t>David J Stucki</a:t>
            </a:r>
          </a:p>
        </p:txBody>
      </p:sp>
    </p:spTree>
    <p:extLst>
      <p:ext uri="{BB962C8B-B14F-4D97-AF65-F5344CB8AC3E}">
        <p14:creationId xmlns:p14="http://schemas.microsoft.com/office/powerpoint/2010/main" val="1086829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1">
                <a:tint val="75000"/>
                <a:shade val="58000"/>
                <a:satMod val="120000"/>
              </a:schemeClr>
              <a:schemeClr val="bg1">
                <a:tint val="50000"/>
                <a:shade val="96000"/>
              </a:schemeClr>
            </a:duotone>
          </a:blip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AEBBA80-6EC7-9919-5E53-EC03476E7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40A77F4-6D77-59C2-A259-BDE2DB31A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684" y="2005"/>
            <a:ext cx="10908632" cy="6853991"/>
          </a:xfrm>
          <a:custGeom>
            <a:avLst/>
            <a:gdLst>
              <a:gd name="connsiteX0" fmla="*/ 9059740 w 10908632"/>
              <a:gd name="connsiteY0" fmla="*/ 0 h 6853991"/>
              <a:gd name="connsiteX1" fmla="*/ 9694921 w 10908632"/>
              <a:gd name="connsiteY1" fmla="*/ 0 h 6853991"/>
              <a:gd name="connsiteX2" fmla="*/ 9825053 w 10908632"/>
              <a:gd name="connsiteY2" fmla="*/ 165594 h 6853991"/>
              <a:gd name="connsiteX3" fmla="*/ 10908632 w 10908632"/>
              <a:gd name="connsiteY3" fmla="*/ 3429000 h 6853991"/>
              <a:gd name="connsiteX4" fmla="*/ 9825053 w 10908632"/>
              <a:gd name="connsiteY4" fmla="*/ 6692406 h 6853991"/>
              <a:gd name="connsiteX5" fmla="*/ 9698072 w 10908632"/>
              <a:gd name="connsiteY5" fmla="*/ 6853991 h 6853991"/>
              <a:gd name="connsiteX6" fmla="*/ 9063562 w 10908632"/>
              <a:gd name="connsiteY6" fmla="*/ 6853991 h 6853991"/>
              <a:gd name="connsiteX7" fmla="*/ 9138428 w 10908632"/>
              <a:gd name="connsiteY7" fmla="*/ 6775466 h 6853991"/>
              <a:gd name="connsiteX8" fmla="*/ 10431379 w 10908632"/>
              <a:gd name="connsiteY8" fmla="*/ 3429000 h 6853991"/>
              <a:gd name="connsiteX9" fmla="*/ 9138428 w 10908632"/>
              <a:gd name="connsiteY9" fmla="*/ 82534 h 6853991"/>
              <a:gd name="connsiteX10" fmla="*/ 2037821 w 10908632"/>
              <a:gd name="connsiteY10" fmla="*/ 0 h 6853991"/>
              <a:gd name="connsiteX11" fmla="*/ 8870811 w 10908632"/>
              <a:gd name="connsiteY11" fmla="*/ 0 h 6853991"/>
              <a:gd name="connsiteX12" fmla="*/ 8877212 w 10908632"/>
              <a:gd name="connsiteY12" fmla="*/ 6103 h 6853991"/>
              <a:gd name="connsiteX13" fmla="*/ 10295021 w 10908632"/>
              <a:gd name="connsiteY13" fmla="*/ 3429000 h 6853991"/>
              <a:gd name="connsiteX14" fmla="*/ 8877212 w 10908632"/>
              <a:gd name="connsiteY14" fmla="*/ 6851897 h 6853991"/>
              <a:gd name="connsiteX15" fmla="*/ 8875015 w 10908632"/>
              <a:gd name="connsiteY15" fmla="*/ 6853991 h 6853991"/>
              <a:gd name="connsiteX16" fmla="*/ 2033617 w 10908632"/>
              <a:gd name="connsiteY16" fmla="*/ 6853991 h 6853991"/>
              <a:gd name="connsiteX17" fmla="*/ 2031421 w 10908632"/>
              <a:gd name="connsiteY17" fmla="*/ 6851897 h 6853991"/>
              <a:gd name="connsiteX18" fmla="*/ 613611 w 10908632"/>
              <a:gd name="connsiteY18" fmla="*/ 3429000 h 6853991"/>
              <a:gd name="connsiteX19" fmla="*/ 2031420 w 10908632"/>
              <a:gd name="connsiteY19" fmla="*/ 6103 h 6853991"/>
              <a:gd name="connsiteX20" fmla="*/ 1213711 w 10908632"/>
              <a:gd name="connsiteY20" fmla="*/ 0 h 6853991"/>
              <a:gd name="connsiteX21" fmla="*/ 1848893 w 10908632"/>
              <a:gd name="connsiteY21" fmla="*/ 0 h 6853991"/>
              <a:gd name="connsiteX22" fmla="*/ 1770204 w 10908632"/>
              <a:gd name="connsiteY22" fmla="*/ 82534 h 6853991"/>
              <a:gd name="connsiteX23" fmla="*/ 477253 w 10908632"/>
              <a:gd name="connsiteY23" fmla="*/ 3429000 h 6853991"/>
              <a:gd name="connsiteX24" fmla="*/ 1770204 w 10908632"/>
              <a:gd name="connsiteY24" fmla="*/ 6775466 h 6853991"/>
              <a:gd name="connsiteX25" fmla="*/ 1845071 w 10908632"/>
              <a:gd name="connsiteY25" fmla="*/ 6853991 h 6853991"/>
              <a:gd name="connsiteX26" fmla="*/ 1210561 w 10908632"/>
              <a:gd name="connsiteY26" fmla="*/ 6853991 h 6853991"/>
              <a:gd name="connsiteX27" fmla="*/ 1083579 w 10908632"/>
              <a:gd name="connsiteY27" fmla="*/ 6692406 h 6853991"/>
              <a:gd name="connsiteX28" fmla="*/ 0 w 10908632"/>
              <a:gd name="connsiteY28" fmla="*/ 3429000 h 6853991"/>
              <a:gd name="connsiteX29" fmla="*/ 1083579 w 10908632"/>
              <a:gd name="connsiteY29" fmla="*/ 165594 h 68539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908632" h="6853991">
                <a:moveTo>
                  <a:pt x="9059740" y="0"/>
                </a:moveTo>
                <a:lnTo>
                  <a:pt x="9694921" y="0"/>
                </a:lnTo>
                <a:lnTo>
                  <a:pt x="9825053" y="165594"/>
                </a:lnTo>
                <a:cubicBezTo>
                  <a:pt x="10505610" y="1075607"/>
                  <a:pt x="10908632" y="2205238"/>
                  <a:pt x="10908632" y="3429000"/>
                </a:cubicBezTo>
                <a:cubicBezTo>
                  <a:pt x="10908632" y="4652762"/>
                  <a:pt x="10505610" y="5782393"/>
                  <a:pt x="9825053" y="6692406"/>
                </a:cubicBezTo>
                <a:lnTo>
                  <a:pt x="9698072" y="6853991"/>
                </a:lnTo>
                <a:lnTo>
                  <a:pt x="9063562" y="6853991"/>
                </a:lnTo>
                <a:lnTo>
                  <a:pt x="9138428" y="6775466"/>
                </a:lnTo>
                <a:cubicBezTo>
                  <a:pt x="9941761" y="5891604"/>
                  <a:pt x="10431379" y="4717480"/>
                  <a:pt x="10431379" y="3429000"/>
                </a:cubicBezTo>
                <a:cubicBezTo>
                  <a:pt x="10431379" y="2140521"/>
                  <a:pt x="9941761" y="966397"/>
                  <a:pt x="9138428" y="82534"/>
                </a:cubicBezTo>
                <a:close/>
                <a:moveTo>
                  <a:pt x="2037821" y="0"/>
                </a:moveTo>
                <a:lnTo>
                  <a:pt x="8870811" y="0"/>
                </a:lnTo>
                <a:lnTo>
                  <a:pt x="8877212" y="6103"/>
                </a:lnTo>
                <a:cubicBezTo>
                  <a:pt x="9753207" y="882099"/>
                  <a:pt x="10295021" y="2092275"/>
                  <a:pt x="10295021" y="3429000"/>
                </a:cubicBezTo>
                <a:cubicBezTo>
                  <a:pt x="10295021" y="4765725"/>
                  <a:pt x="9753207" y="5975902"/>
                  <a:pt x="8877212" y="6851897"/>
                </a:cubicBezTo>
                <a:lnTo>
                  <a:pt x="8875015" y="6853991"/>
                </a:lnTo>
                <a:lnTo>
                  <a:pt x="2033617" y="6853991"/>
                </a:lnTo>
                <a:lnTo>
                  <a:pt x="2031421" y="6851897"/>
                </a:lnTo>
                <a:cubicBezTo>
                  <a:pt x="1155426" y="5975902"/>
                  <a:pt x="613611" y="4765725"/>
                  <a:pt x="613611" y="3429000"/>
                </a:cubicBezTo>
                <a:cubicBezTo>
                  <a:pt x="613611" y="2092275"/>
                  <a:pt x="1155425" y="882099"/>
                  <a:pt x="2031420" y="6103"/>
                </a:cubicBezTo>
                <a:close/>
                <a:moveTo>
                  <a:pt x="1213711" y="0"/>
                </a:moveTo>
                <a:lnTo>
                  <a:pt x="1848893" y="0"/>
                </a:lnTo>
                <a:lnTo>
                  <a:pt x="1770204" y="82534"/>
                </a:lnTo>
                <a:cubicBezTo>
                  <a:pt x="966871" y="966397"/>
                  <a:pt x="477253" y="2140521"/>
                  <a:pt x="477253" y="3429000"/>
                </a:cubicBezTo>
                <a:cubicBezTo>
                  <a:pt x="477253" y="4717480"/>
                  <a:pt x="966872" y="5891604"/>
                  <a:pt x="1770204" y="6775466"/>
                </a:cubicBezTo>
                <a:lnTo>
                  <a:pt x="1845071" y="6853991"/>
                </a:lnTo>
                <a:lnTo>
                  <a:pt x="1210561" y="6853991"/>
                </a:lnTo>
                <a:lnTo>
                  <a:pt x="1083579" y="6692406"/>
                </a:lnTo>
                <a:cubicBezTo>
                  <a:pt x="403022" y="5782393"/>
                  <a:pt x="0" y="4652762"/>
                  <a:pt x="0" y="3429000"/>
                </a:cubicBezTo>
                <a:cubicBezTo>
                  <a:pt x="0" y="2205238"/>
                  <a:pt x="403022" y="1075607"/>
                  <a:pt x="1083579" y="16559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0A8E56-F6F8-629D-88D3-1098B21E59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671" y="1383114"/>
            <a:ext cx="3664302" cy="95254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0219D2-ADBF-466A-8A5F-877286E56A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267" y="3126709"/>
            <a:ext cx="5044829" cy="279126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802B5B9-BF8F-15A5-9176-2123B2641C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67196" y="637739"/>
            <a:ext cx="6446861" cy="279126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070296F-E554-E1A6-59C0-CDFABC58C13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67196" y="4317204"/>
            <a:ext cx="6590472" cy="1600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796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97C41-D47C-B135-77D1-580B2752D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Debrief of Rust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935D52-9162-08E8-016F-446D00876A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041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56082-B2BD-4C8A-AF46-13043482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7B847-5E90-48E8-B957-3F4009F7C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600">
                <a:solidFill>
                  <a:schemeClr val="accent1"/>
                </a:solidFill>
              </a:rPr>
              <a:t>Project presentations</a:t>
            </a:r>
            <a:endParaRPr lang="en-US" sz="26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83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B7A88E-BC36-5A58-39EA-8FD8EBD8B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44" y="0"/>
            <a:ext cx="4648169" cy="6858000"/>
          </a:xfrm>
          <a:prstGeom prst="rect">
            <a:avLst/>
          </a:prstGeom>
          <a:blipFill dpi="0"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2484A9-C3A5-9261-D5B2-17C96494E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6"/>
            <a:ext cx="3686312" cy="5528734"/>
          </a:xfrm>
        </p:spPr>
        <p:txBody>
          <a:bodyPr>
            <a:normAutofit/>
          </a:bodyPr>
          <a:lstStyle/>
          <a:p>
            <a:pPr algn="r"/>
            <a:r>
              <a:rPr lang="en-US" sz="4800" dirty="0" err="1">
                <a:solidFill>
                  <a:srgbClr val="FFFFFF"/>
                </a:solidFill>
              </a:rPr>
              <a:t>OPerator</a:t>
            </a:r>
            <a:r>
              <a:rPr lang="en-US" sz="4800" dirty="0">
                <a:solidFill>
                  <a:srgbClr val="FFFFFF"/>
                </a:solidFill>
              </a:rPr>
              <a:t> Overloading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ACF2-A238-5B37-FFEB-79751351A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780" y="599767"/>
            <a:ext cx="6074467" cy="5965789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What is Operator Overloading?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2000" dirty="0"/>
              <a:t>Rust allows custom types to use standard operators by mapping them to trait methods in the standard library.</a:t>
            </a:r>
          </a:p>
          <a:p>
            <a:pPr marL="0" lvl="1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/>
              <a:t>Expressions like a + b are translated by the compiler into trait method calls such as Add::add(a, b).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Benefits of Overloading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2000" dirty="0"/>
              <a:t>This design enhances readability, reduces boilerplate code, and improves expressiveness in mathematical code.</a:t>
            </a:r>
          </a:p>
          <a:p>
            <a:pPr marL="0" lvl="1" indent="0">
              <a:buFont typeface="Arial" panose="020B0604020202020204" pitchFamily="34" charset="0"/>
              <a:buNone/>
            </a:pPr>
            <a:endParaRPr lang="en-US" sz="2000" dirty="0"/>
          </a:p>
          <a:p>
            <a:pPr marL="0" lvl="1" indent="0">
              <a:buNone/>
            </a:pPr>
            <a:r>
              <a:rPr lang="en-US" sz="2000" dirty="0"/>
              <a:t>Operator overloading allows generic functions to work abstractly on types without needing their concrete details.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Safety and Explicitness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2000" dirty="0"/>
              <a:t>Rust enforces rules (explicit trait bounds) on operator overloading to maintain safety, clarity, and prevent misuse common in other languages.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01725" y="6229681"/>
            <a:ext cx="457200" cy="457200"/>
          </a:xfrm>
          <a:prstGeom prst="ellipse">
            <a:avLst/>
          </a:prstGeom>
          <a:blipFill dpi="0" rotWithShape="1">
            <a:blip r:embed="rId5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430918" y="6258874"/>
            <a:ext cx="398813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78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8001C-3F1E-6493-3F41-3BFA8300F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Arithmetic Operators (the Add Trait)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4B645-0974-0C87-7852-CF9108494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/>
              <a:t>Rust Arithmetic Traits</a:t>
            </a:r>
          </a:p>
          <a:p>
            <a:pPr marL="0" lvl="1" indent="0">
              <a:buNone/>
            </a:pPr>
            <a:r>
              <a:rPr lang="en-US" dirty="0"/>
              <a:t>Rust uses traits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std::ops </a:t>
            </a:r>
            <a:r>
              <a:rPr lang="en-US" dirty="0"/>
              <a:t>module to implement arithmetic operators like +, -, *, /, and %</a:t>
            </a:r>
          </a:p>
          <a:p>
            <a:pPr marL="0" lvl="1" indent="0">
              <a:buNone/>
            </a:pPr>
            <a:endParaRPr lang="en-US" dirty="0"/>
          </a:p>
          <a:p>
            <a:pPr marL="0" lvl="1" indent="0">
              <a:buNone/>
            </a:pPr>
            <a:r>
              <a:rPr lang="en-US" dirty="0"/>
              <a:t>Traits like Add, Sub, Mul, Div, and Rem implement these arithmetic operators with associated output types for flexible results.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/>
              <a:t>Add Trait Functionality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dirty="0"/>
              <a:t>The + operator is shorthand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dirty="0"/>
              <a:t> trait’s add method, defining how values combine in Rust.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/>
              <a:t>Output Type Flexibility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Add</a:t>
            </a:r>
            <a:r>
              <a:rPr lang="en-US" dirty="0"/>
              <a:t> trait supports an associated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r>
              <a:rPr lang="en-US" dirty="0"/>
              <a:t> type, allowing results to differ from operand types.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/>
              <a:t>Support for Generic Programming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dirty="0"/>
              <a:t>This flexibility enables generic programming and complex abstractions with clear operator semantics.</a:t>
            </a:r>
          </a:p>
        </p:txBody>
      </p:sp>
    </p:spTree>
    <p:extLst>
      <p:ext uri="{BB962C8B-B14F-4D97-AF65-F5344CB8AC3E}">
        <p14:creationId xmlns:p14="http://schemas.microsoft.com/office/powerpoint/2010/main" val="4034653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7049A7D3-684C-4C59-A4B6-7B308A6AD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7B1087B-C592-40E7-B532-60B453A2FE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14AE7447-E8F8-4A0F-9E3D-94842BFF88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85981F80-69EE-4E2B-82A8-47FDFD7720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038" name="Oval 1037">
              <a:extLst>
                <a:ext uri="{FF2B5EF4-FFF2-40B4-BE49-F238E27FC236}">
                  <a16:creationId xmlns:a16="http://schemas.microsoft.com/office/drawing/2014/main" id="{46CE0473-0B07-47EE-A016-EBD87F2C8C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39" name="Oval 1038">
              <a:extLst>
                <a:ext uri="{FF2B5EF4-FFF2-40B4-BE49-F238E27FC236}">
                  <a16:creationId xmlns:a16="http://schemas.microsoft.com/office/drawing/2014/main" id="{EDD0D1E4-DFCA-4DF0-9D37-571A5F529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80E61E04-3F7C-42DE-ABE7-D3F7E349C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2B036F7E-6C8A-4549-99EF-9958C587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57366"/>
            <a:ext cx="12192000" cy="2610465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39C897-1B57-46B5-AEAF-52C4ABB5C5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4355692"/>
            <a:ext cx="9085940" cy="14722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blipFill dpi="0" rotWithShape="1">
                  <a:blip r:embed="rId5"/>
                  <a:srcRect/>
                  <a:tile tx="6350" ty="-127000" sx="65000" sy="64000" flip="none" algn="tl"/>
                </a:blipFill>
              </a:rPr>
              <a:t>Complex Type Example</a:t>
            </a:r>
          </a:p>
        </p:txBody>
      </p:sp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75EE15D0-BDD3-4CA6-B5DC-159D83FA6B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9685338" y="4460675"/>
            <a:chExt cx="1080904" cy="1080902"/>
          </a:xfrm>
        </p:grpSpPr>
        <p:sp>
          <p:nvSpPr>
            <p:cNvPr id="1046" name="Oval 1045">
              <a:extLst>
                <a:ext uri="{FF2B5EF4-FFF2-40B4-BE49-F238E27FC236}">
                  <a16:creationId xmlns:a16="http://schemas.microsoft.com/office/drawing/2014/main" id="{C1D99473-F547-41EE-8D8B-3DFA6E58D0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47" name="Oval 1046">
              <a:extLst>
                <a:ext uri="{FF2B5EF4-FFF2-40B4-BE49-F238E27FC236}">
                  <a16:creationId xmlns:a16="http://schemas.microsoft.com/office/drawing/2014/main" id="{71482930-66A8-46E9-8554-6D127FFCF1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350C945-0D9A-A67F-B88F-AD6CE295D42D}"/>
              </a:ext>
            </a:extLst>
          </p:cNvPr>
          <p:cNvSpPr txBox="1"/>
          <p:nvPr/>
        </p:nvSpPr>
        <p:spPr>
          <a:xfrm>
            <a:off x="842908" y="498715"/>
            <a:ext cx="475162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 sz="1600">
                <a:latin typeface="Courier New"/>
              </a:defRPr>
            </a:pPr>
            <a:r>
              <a:rPr lang="en-US" b="1" dirty="0">
                <a:solidFill>
                  <a:srgbClr val="00B050"/>
                </a:solidFill>
              </a:rPr>
              <a:t>// Binary Add Operator (+)</a:t>
            </a:r>
          </a:p>
          <a:p>
            <a:pPr>
              <a:defRPr sz="1600">
                <a:latin typeface="Courier New"/>
              </a:defRPr>
            </a:pPr>
            <a:r>
              <a:rPr lang="en-US" b="1" dirty="0">
                <a:solidFill>
                  <a:srgbClr val="0070C0"/>
                </a:solidFill>
              </a:rPr>
              <a:t>use</a:t>
            </a:r>
            <a:r>
              <a:rPr lang="en-US" dirty="0"/>
              <a:t> std::ops::Add;</a:t>
            </a:r>
          </a:p>
          <a:p>
            <a:pPr>
              <a:defRPr sz="1600">
                <a:latin typeface="Courier New"/>
              </a:defRPr>
            </a:pPr>
            <a:endParaRPr lang="en-US" dirty="0"/>
          </a:p>
          <a:p>
            <a:pPr>
              <a:defRPr sz="1600">
                <a:latin typeface="Courier New"/>
              </a:defRPr>
            </a:pP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impl</a:t>
            </a:r>
            <a:r>
              <a:rPr lang="en-US" dirty="0"/>
              <a:t>&lt;T&gt; Add </a:t>
            </a:r>
            <a:r>
              <a:rPr lang="en-US" sz="1600" b="1" dirty="0">
                <a:solidFill>
                  <a:srgbClr val="0070C0"/>
                </a:solidFill>
                <a:latin typeface="Courier New"/>
              </a:rPr>
              <a:t>for</a:t>
            </a:r>
            <a:r>
              <a:rPr lang="en-US" dirty="0"/>
              <a:t> Complex&lt;T&gt;</a:t>
            </a:r>
          </a:p>
          <a:p>
            <a:pPr>
              <a:defRPr sz="1600">
                <a:latin typeface="Courier New"/>
              </a:defRPr>
            </a:pPr>
            <a:r>
              <a:rPr lang="en-US" sz="1600" b="1" dirty="0">
                <a:solidFill>
                  <a:srgbClr val="0070C0"/>
                </a:solidFill>
                <a:latin typeface="Courier New"/>
              </a:rPr>
              <a:t>where</a:t>
            </a:r>
            <a:r>
              <a:rPr lang="en-US" dirty="0"/>
              <a:t> T: </a:t>
            </a:r>
            <a:r>
              <a:rPr lang="en-US" b="1" dirty="0">
                <a:solidFill>
                  <a:schemeClr val="accent1"/>
                </a:solidFill>
              </a:rPr>
              <a:t>Add</a:t>
            </a:r>
            <a:r>
              <a:rPr lang="en-US" dirty="0"/>
              <a:t>&lt;Output = T&gt;,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</a:t>
            </a:r>
            <a:r>
              <a:rPr lang="en-US" sz="1600" b="1" dirty="0">
                <a:solidFill>
                  <a:srgbClr val="0070C0"/>
                </a:solidFill>
                <a:latin typeface="Courier New"/>
              </a:rPr>
              <a:t>type</a:t>
            </a:r>
            <a:r>
              <a:rPr lang="en-US" dirty="0"/>
              <a:t>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Output</a:t>
            </a:r>
            <a:r>
              <a:rPr lang="en-US" dirty="0"/>
              <a:t> = Self;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fn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add</a:t>
            </a:r>
            <a:r>
              <a:rPr lang="en-US" dirty="0"/>
              <a:t>(self, </a:t>
            </a:r>
            <a:r>
              <a:rPr lang="en-US" dirty="0" err="1"/>
              <a:t>rhs</a:t>
            </a:r>
            <a:r>
              <a:rPr lang="en-US" dirty="0"/>
              <a:t>: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Self</a:t>
            </a:r>
            <a:r>
              <a:rPr lang="en-US" dirty="0"/>
              <a:t>) -&gt;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Self</a:t>
            </a:r>
            <a:r>
              <a:rPr lang="en-US" dirty="0"/>
              <a:t> 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Complex 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    re: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self</a:t>
            </a:r>
            <a:r>
              <a:rPr lang="en-US" dirty="0"/>
              <a:t>.re + rhs.re,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    </a:t>
            </a:r>
            <a:r>
              <a:rPr lang="en-US" dirty="0" err="1"/>
              <a:t>im</a:t>
            </a:r>
            <a:r>
              <a:rPr lang="en-US" dirty="0"/>
              <a:t>: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self</a:t>
            </a:r>
            <a:r>
              <a:rPr lang="en-US" dirty="0"/>
              <a:t>.im + rhs.im,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}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}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B6FEE-73D4-2657-0B19-695117E95F90}"/>
              </a:ext>
            </a:extLst>
          </p:cNvPr>
          <p:cNvSpPr txBox="1"/>
          <p:nvPr/>
        </p:nvSpPr>
        <p:spPr>
          <a:xfrm>
            <a:off x="6308713" y="432600"/>
            <a:ext cx="4381328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 sz="1600">
                <a:latin typeface="Courier New"/>
              </a:defRPr>
            </a:pPr>
            <a:r>
              <a:rPr lang="en-US" b="1" dirty="0">
                <a:solidFill>
                  <a:srgbClr val="00B050"/>
                </a:solidFill>
              </a:rPr>
              <a:t>// Unary Neg Operator (-)</a:t>
            </a:r>
          </a:p>
          <a:p>
            <a:pPr>
              <a:defRPr sz="1600">
                <a:latin typeface="Courier New"/>
              </a:defRPr>
            </a:pPr>
            <a:r>
              <a:rPr lang="en-US" sz="1600" b="1" dirty="0">
                <a:solidFill>
                  <a:srgbClr val="0070C0"/>
                </a:solidFill>
                <a:latin typeface="Courier New"/>
              </a:rPr>
              <a:t>use</a:t>
            </a:r>
            <a:r>
              <a:rPr lang="en-US" dirty="0"/>
              <a:t> std::ops::Neg;</a:t>
            </a:r>
          </a:p>
          <a:p>
            <a:pPr>
              <a:defRPr sz="1600">
                <a:latin typeface="Courier New"/>
              </a:defRPr>
            </a:pPr>
            <a:endParaRPr lang="en-US" dirty="0"/>
          </a:p>
          <a:p>
            <a:pPr>
              <a:defRPr sz="1600">
                <a:latin typeface="Courier New"/>
              </a:defRPr>
            </a:pP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impl</a:t>
            </a:r>
            <a:r>
              <a:rPr lang="en-US" dirty="0"/>
              <a:t>&lt;T&gt; Neg </a:t>
            </a:r>
            <a:r>
              <a:rPr lang="en-US" sz="1600" b="1" dirty="0">
                <a:solidFill>
                  <a:srgbClr val="0070C0"/>
                </a:solidFill>
                <a:latin typeface="Courier New"/>
              </a:rPr>
              <a:t>for</a:t>
            </a:r>
            <a:r>
              <a:rPr lang="en-US" dirty="0"/>
              <a:t> Complex&lt;T&gt;</a:t>
            </a:r>
          </a:p>
          <a:p>
            <a:pPr>
              <a:defRPr sz="1600">
                <a:latin typeface="Courier New"/>
              </a:defRPr>
            </a:pPr>
            <a:r>
              <a:rPr lang="en-US" sz="1600" b="1" dirty="0">
                <a:solidFill>
                  <a:srgbClr val="0070C0"/>
                </a:solidFill>
                <a:latin typeface="Courier New"/>
              </a:rPr>
              <a:t>where</a:t>
            </a:r>
            <a:r>
              <a:rPr lang="en-US" dirty="0"/>
              <a:t> T: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Neg</a:t>
            </a:r>
            <a:r>
              <a:rPr lang="en-US" dirty="0"/>
              <a:t>&lt;Output = T&gt;,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</a:t>
            </a:r>
            <a:r>
              <a:rPr lang="en-US" sz="1600" b="1" dirty="0">
                <a:solidFill>
                  <a:srgbClr val="0070C0"/>
                </a:solidFill>
                <a:latin typeface="Courier New"/>
              </a:rPr>
              <a:t>type</a:t>
            </a:r>
            <a:r>
              <a:rPr lang="en-US" dirty="0"/>
              <a:t>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Output</a:t>
            </a:r>
            <a:r>
              <a:rPr lang="en-US" dirty="0"/>
              <a:t> = Complex&lt;T&gt;;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fn</a:t>
            </a:r>
            <a:r>
              <a:rPr lang="en-US" dirty="0"/>
              <a:t> </a:t>
            </a:r>
            <a:r>
              <a:rPr lang="en-US" sz="1600" b="1" dirty="0">
                <a:solidFill>
                  <a:srgbClr val="7030A0"/>
                </a:solidFill>
                <a:latin typeface="Courier New"/>
              </a:rPr>
              <a:t>neg</a:t>
            </a:r>
            <a:r>
              <a:rPr lang="en-US" dirty="0"/>
              <a:t>(self) -&gt;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Self</a:t>
            </a:r>
            <a:r>
              <a:rPr lang="en-US" dirty="0"/>
              <a:t>::Output 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Complex 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    re: -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self</a:t>
            </a:r>
            <a:r>
              <a:rPr lang="en-US" dirty="0"/>
              <a:t>.re,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    </a:t>
            </a:r>
            <a:r>
              <a:rPr lang="en-US" dirty="0" err="1"/>
              <a:t>im</a:t>
            </a:r>
            <a:r>
              <a:rPr lang="en-US" dirty="0"/>
              <a:t>: -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self</a:t>
            </a:r>
            <a:r>
              <a:rPr lang="en-US" dirty="0"/>
              <a:t>.im,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}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}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576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8B042-648C-F05D-1078-B3F5977F8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Compound Assignment Operators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20BCE6-95A7-B633-7DEC-BA54DD4FD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/>
              <a:t>Explicit Trait Implementation</a:t>
            </a:r>
          </a:p>
          <a:p>
            <a:pPr marL="0" lvl="1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dirty="0"/>
              <a:t>Rust requires explicit implementation of compound assignment traits like </a:t>
            </a:r>
            <a:r>
              <a:rPr lang="en-US" dirty="0" err="1"/>
              <a:t>AddAssign</a:t>
            </a:r>
            <a:r>
              <a:rPr lang="en-US" dirty="0"/>
              <a:t> and </a:t>
            </a:r>
            <a:r>
              <a:rPr lang="en-US" dirty="0" err="1"/>
              <a:t>SubAssign</a:t>
            </a:r>
            <a:r>
              <a:rPr lang="en-US" dirty="0"/>
              <a:t> to avoid ambiguity.</a:t>
            </a:r>
          </a:p>
          <a:p>
            <a:pPr marL="0" indent="0">
              <a:lnSpc>
                <a:spcPct val="110000"/>
              </a:lnSpc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/>
              <a:t>No Automatic Fallback</a:t>
            </a:r>
          </a:p>
          <a:p>
            <a:pPr marL="0" lvl="1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dirty="0"/>
              <a:t>Rust does not default to binary operators if compound assignment traits are missing.</a:t>
            </a:r>
          </a:p>
          <a:p>
            <a:pPr marL="0" indent="0">
              <a:lnSpc>
                <a:spcPct val="110000"/>
              </a:lnSpc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/>
              <a:t>Mutation and Unit Return</a:t>
            </a:r>
          </a:p>
          <a:p>
            <a:pPr marL="0" lvl="1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dirty="0"/>
              <a:t>Compound assignment operators mutate the left operand and return unit type ().</a:t>
            </a:r>
          </a:p>
        </p:txBody>
      </p:sp>
    </p:spTree>
    <p:extLst>
      <p:ext uri="{BB962C8B-B14F-4D97-AF65-F5344CB8AC3E}">
        <p14:creationId xmlns:p14="http://schemas.microsoft.com/office/powerpoint/2010/main" val="3010826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80A06F-778E-B2C1-A348-943197F56F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3F1866E1-D570-291F-CFFF-52C00FCFF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DD62134E-A420-2BA5-3B6A-EB83D543E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6926E15B-5403-7BD3-0870-B158662DB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64A48B0B-B09E-37CF-75FE-84C7EC41B5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038" name="Oval 1037">
              <a:extLst>
                <a:ext uri="{FF2B5EF4-FFF2-40B4-BE49-F238E27FC236}">
                  <a16:creationId xmlns:a16="http://schemas.microsoft.com/office/drawing/2014/main" id="{7E501B1F-E0DB-832A-46D2-0E40464CF2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39" name="Oval 1038">
              <a:extLst>
                <a:ext uri="{FF2B5EF4-FFF2-40B4-BE49-F238E27FC236}">
                  <a16:creationId xmlns:a16="http://schemas.microsoft.com/office/drawing/2014/main" id="{6ED20399-0CC6-3D73-5267-1741E3F5E2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8A575A93-CFB0-FBC4-90E4-F707567CB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083E5746-48D2-40B7-CF55-2117CAB344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57366"/>
            <a:ext cx="12192000" cy="2610465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FEAA5A-2575-4C7D-3EFD-632142D24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4355692"/>
            <a:ext cx="9085940" cy="14722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blipFill dpi="0" rotWithShape="1">
                  <a:blip r:embed="rId5"/>
                  <a:srcRect/>
                  <a:tile tx="6350" ty="-127000" sx="65000" sy="64000" flip="none" algn="tl"/>
                </a:blipFill>
              </a:rPr>
              <a:t>Complex Type Example</a:t>
            </a:r>
          </a:p>
        </p:txBody>
      </p:sp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EF766EB7-4276-B1BF-678C-52B617044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9685338" y="4460675"/>
            <a:chExt cx="1080904" cy="1080902"/>
          </a:xfrm>
        </p:grpSpPr>
        <p:sp>
          <p:nvSpPr>
            <p:cNvPr id="1046" name="Oval 1045">
              <a:extLst>
                <a:ext uri="{FF2B5EF4-FFF2-40B4-BE49-F238E27FC236}">
                  <a16:creationId xmlns:a16="http://schemas.microsoft.com/office/drawing/2014/main" id="{1178304F-CBB2-CA9D-A602-FD13430DD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47" name="Oval 1046">
              <a:extLst>
                <a:ext uri="{FF2B5EF4-FFF2-40B4-BE49-F238E27FC236}">
                  <a16:creationId xmlns:a16="http://schemas.microsoft.com/office/drawing/2014/main" id="{F825CC05-8E93-7494-857F-A0C2C6D560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7D07766-99B0-0B6F-A024-789037E531EE}"/>
              </a:ext>
            </a:extLst>
          </p:cNvPr>
          <p:cNvSpPr txBox="1"/>
          <p:nvPr/>
        </p:nvSpPr>
        <p:spPr>
          <a:xfrm>
            <a:off x="842908" y="498715"/>
            <a:ext cx="5985934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 sz="1600">
                <a:latin typeface="Courier New"/>
              </a:defRPr>
            </a:pPr>
            <a:r>
              <a:rPr lang="en-US" b="1" dirty="0">
                <a:solidFill>
                  <a:srgbClr val="00B050"/>
                </a:solidFill>
              </a:rPr>
              <a:t>// Compound </a:t>
            </a:r>
            <a:r>
              <a:rPr lang="en-US" b="1" dirty="0" err="1">
                <a:solidFill>
                  <a:srgbClr val="00B050"/>
                </a:solidFill>
              </a:rPr>
              <a:t>AddAssign</a:t>
            </a:r>
            <a:r>
              <a:rPr lang="en-US" b="1" dirty="0">
                <a:solidFill>
                  <a:srgbClr val="00B050"/>
                </a:solidFill>
              </a:rPr>
              <a:t> Operator (+=)</a:t>
            </a:r>
          </a:p>
          <a:p>
            <a:pPr>
              <a:defRPr sz="1600">
                <a:latin typeface="Courier New"/>
              </a:defRPr>
            </a:pPr>
            <a:r>
              <a:rPr lang="en-US" b="1" dirty="0">
                <a:solidFill>
                  <a:srgbClr val="0070C0"/>
                </a:solidFill>
              </a:rPr>
              <a:t>use</a:t>
            </a:r>
            <a:r>
              <a:rPr lang="en-US" dirty="0"/>
              <a:t> std::ops::</a:t>
            </a:r>
            <a:r>
              <a:rPr lang="en-US" dirty="0" err="1"/>
              <a:t>AddAssign</a:t>
            </a:r>
            <a:r>
              <a:rPr lang="en-US" dirty="0"/>
              <a:t>;</a:t>
            </a:r>
          </a:p>
          <a:p>
            <a:pPr>
              <a:defRPr sz="1600">
                <a:latin typeface="Courier New"/>
              </a:defRPr>
            </a:pPr>
            <a:endParaRPr lang="en-US" dirty="0"/>
          </a:p>
          <a:p>
            <a:pPr>
              <a:defRPr sz="1600">
                <a:latin typeface="Courier New"/>
              </a:defRPr>
            </a:pP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impl</a:t>
            </a:r>
            <a:r>
              <a:rPr lang="en-US" dirty="0"/>
              <a:t>&lt;T&gt; </a:t>
            </a:r>
            <a:r>
              <a:rPr lang="en-US" dirty="0" err="1"/>
              <a:t>AddAssign</a:t>
            </a:r>
            <a:r>
              <a:rPr lang="en-US" dirty="0"/>
              <a:t> </a:t>
            </a:r>
            <a:r>
              <a:rPr lang="en-US" sz="1600" b="1" dirty="0">
                <a:solidFill>
                  <a:srgbClr val="0070C0"/>
                </a:solidFill>
                <a:latin typeface="Courier New"/>
              </a:rPr>
              <a:t>for</a:t>
            </a:r>
            <a:r>
              <a:rPr lang="en-US" dirty="0"/>
              <a:t> Complex&lt;T&gt;</a:t>
            </a:r>
          </a:p>
          <a:p>
            <a:pPr>
              <a:defRPr sz="1600">
                <a:latin typeface="Courier New"/>
              </a:defRPr>
            </a:pPr>
            <a:r>
              <a:rPr lang="en-US" sz="1600" b="1" dirty="0">
                <a:solidFill>
                  <a:srgbClr val="0070C0"/>
                </a:solidFill>
                <a:latin typeface="Courier New"/>
              </a:rPr>
              <a:t>where</a:t>
            </a:r>
            <a:r>
              <a:rPr lang="en-US" dirty="0"/>
              <a:t> T: </a:t>
            </a:r>
            <a:r>
              <a:rPr lang="en-US" sz="1600" b="1" dirty="0" err="1">
                <a:solidFill>
                  <a:schemeClr val="accent1"/>
                </a:solidFill>
                <a:latin typeface="Courier New"/>
              </a:rPr>
              <a:t>AddAssign</a:t>
            </a:r>
            <a:r>
              <a:rPr lang="en-US" dirty="0"/>
              <a:t>&lt;T&gt;,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fn</a:t>
            </a:r>
            <a:r>
              <a:rPr lang="en-US" dirty="0"/>
              <a:t> </a:t>
            </a:r>
            <a:r>
              <a:rPr lang="en-US" b="1" dirty="0" err="1">
                <a:solidFill>
                  <a:srgbClr val="7030A0"/>
                </a:solidFill>
              </a:rPr>
              <a:t>add_assign</a:t>
            </a:r>
            <a:r>
              <a:rPr lang="en-US" dirty="0"/>
              <a:t>(&amp;mut self, </a:t>
            </a:r>
            <a:r>
              <a:rPr lang="en-US" dirty="0" err="1"/>
              <a:t>rhs</a:t>
            </a:r>
            <a:r>
              <a:rPr lang="en-US" dirty="0"/>
              <a:t>: </a:t>
            </a:r>
            <a:r>
              <a:rPr lang="en-US" sz="1600" b="1" dirty="0">
                <a:solidFill>
                  <a:schemeClr val="accent1"/>
                </a:solidFill>
                <a:latin typeface="Courier New"/>
              </a:rPr>
              <a:t>Complex</a:t>
            </a:r>
            <a:r>
              <a:rPr lang="en-US" dirty="0"/>
              <a:t>&lt;T&gt;) 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self.re += rhs.re;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self.im += rhs.im;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}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75328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AE7A39-1E60-D909-9C6B-3E76A7A3A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31F8-8709-6E53-D200-68A0BE30B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Equality and Ordering Traits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45C8D-0B39-736C-BDE8-D5D4933A3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PartialEq</a:t>
            </a:r>
            <a:r>
              <a:rPr lang="en-US" sz="1800" b="1" dirty="0"/>
              <a:t> Trait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1600" dirty="0"/>
              <a:t>Enables == and != operations with symmetry and transitivity but excludes reflexivity because the IEEE floating point value </a:t>
            </a:r>
            <a:r>
              <a:rPr lang="en-US" sz="1600" dirty="0" err="1"/>
              <a:t>NaN</a:t>
            </a:r>
            <a:r>
              <a:rPr lang="en-US" sz="1600" dirty="0"/>
              <a:t> has weird behavior.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r>
              <a:rPr lang="en-US" sz="1800" b="1" dirty="0"/>
              <a:t> Trait Guarantees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1600" dirty="0"/>
              <a:t>Extends </a:t>
            </a:r>
            <a:r>
              <a:rPr lang="en-US" sz="1600" dirty="0" err="1"/>
              <a:t>PartialEq</a:t>
            </a:r>
            <a:r>
              <a:rPr lang="en-US" sz="1600" dirty="0"/>
              <a:t> by adding reflexivity (so that a value is always equal to itself), suitable for keys in collections like HashMap.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PartialOrd</a:t>
            </a:r>
            <a:r>
              <a:rPr lang="en-US" sz="1800" b="1" dirty="0"/>
              <a:t> Trait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1600" dirty="0"/>
              <a:t>Supports ordered comparisons that may be partial, returning None for unordered values.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Ord</a:t>
            </a:r>
            <a:r>
              <a:rPr lang="en-US" sz="1800" b="1" dirty="0"/>
              <a:t> Trait and Total Ordering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1600" dirty="0"/>
              <a:t>Requires total ordering and enables sorting and binary search structures with strict guarantees.</a:t>
            </a:r>
          </a:p>
        </p:txBody>
      </p:sp>
    </p:spTree>
    <p:extLst>
      <p:ext uri="{BB962C8B-B14F-4D97-AF65-F5344CB8AC3E}">
        <p14:creationId xmlns:p14="http://schemas.microsoft.com/office/powerpoint/2010/main" val="2336059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7AE33F-6D19-02B5-B869-BFECC20DB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5F739BC8-2DBD-6F16-76A1-B1A628A4F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7D2450F3-7CBA-5AEA-1A4D-5B6185EC7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6864B8E7-1665-21D3-90AE-7F21A8466F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427C15B6-1E93-886F-E6D7-7453DA268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038" name="Oval 1037">
              <a:extLst>
                <a:ext uri="{FF2B5EF4-FFF2-40B4-BE49-F238E27FC236}">
                  <a16:creationId xmlns:a16="http://schemas.microsoft.com/office/drawing/2014/main" id="{95C21E16-1725-892B-D811-55352F48B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39" name="Oval 1038">
              <a:extLst>
                <a:ext uri="{FF2B5EF4-FFF2-40B4-BE49-F238E27FC236}">
                  <a16:creationId xmlns:a16="http://schemas.microsoft.com/office/drawing/2014/main" id="{AE1DCDFA-2ACC-FD76-D2DF-0F412C76EE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D734B921-B18D-ED7D-2B09-7A3A618BF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EE5E5AB4-7655-9980-9C22-EF21F3987A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57366"/>
            <a:ext cx="12192000" cy="2610465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646711-779E-D654-493A-4D7FA17C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4355692"/>
            <a:ext cx="9085940" cy="1472224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600" dirty="0">
                <a:blipFill dpi="0" rotWithShape="1">
                  <a:blip r:embed="rId5"/>
                  <a:srcRect/>
                  <a:tile tx="6350" ty="-127000" sx="65000" sy="64000" flip="none" algn="tl"/>
                </a:blipFill>
              </a:rPr>
              <a:t>Complex Type Example</a:t>
            </a:r>
          </a:p>
        </p:txBody>
      </p:sp>
      <p:grpSp>
        <p:nvGrpSpPr>
          <p:cNvPr id="1045" name="Group 1044">
            <a:extLst>
              <a:ext uri="{FF2B5EF4-FFF2-40B4-BE49-F238E27FC236}">
                <a16:creationId xmlns:a16="http://schemas.microsoft.com/office/drawing/2014/main" id="{714F471C-0732-14B0-3BD9-0F35B988BD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245590" y="5111496"/>
            <a:ext cx="1080904" cy="1080902"/>
            <a:chOff x="9685338" y="4460675"/>
            <a:chExt cx="1080904" cy="1080902"/>
          </a:xfrm>
        </p:grpSpPr>
        <p:sp>
          <p:nvSpPr>
            <p:cNvPr id="1046" name="Oval 1045">
              <a:extLst>
                <a:ext uri="{FF2B5EF4-FFF2-40B4-BE49-F238E27FC236}">
                  <a16:creationId xmlns:a16="http://schemas.microsoft.com/office/drawing/2014/main" id="{4572747D-C465-2545-AE71-3C59CBC85D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47" name="Oval 1046">
              <a:extLst>
                <a:ext uri="{FF2B5EF4-FFF2-40B4-BE49-F238E27FC236}">
                  <a16:creationId xmlns:a16="http://schemas.microsoft.com/office/drawing/2014/main" id="{4BD6D094-F9FA-6CCA-9ACB-113DE7C5C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B1C1D4BE-68B1-49D9-6D7D-1253B0899761}"/>
              </a:ext>
            </a:extLst>
          </p:cNvPr>
          <p:cNvSpPr txBox="1"/>
          <p:nvPr/>
        </p:nvSpPr>
        <p:spPr>
          <a:xfrm>
            <a:off x="842908" y="498715"/>
            <a:ext cx="573907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defRPr sz="1600">
                <a:latin typeface="Courier New"/>
              </a:defRPr>
            </a:pPr>
            <a:r>
              <a:rPr lang="en-US" b="1" dirty="0">
                <a:solidFill>
                  <a:srgbClr val="00B050"/>
                </a:solidFill>
              </a:rPr>
              <a:t>// Binary </a:t>
            </a:r>
            <a:r>
              <a:rPr lang="en-US" b="1" dirty="0" err="1">
                <a:solidFill>
                  <a:srgbClr val="00B050"/>
                </a:solidFill>
              </a:rPr>
              <a:t>PartialEq</a:t>
            </a:r>
            <a:r>
              <a:rPr lang="en-US" b="1" dirty="0">
                <a:solidFill>
                  <a:srgbClr val="00B050"/>
                </a:solidFill>
              </a:rPr>
              <a:t> Operator (==)</a:t>
            </a:r>
          </a:p>
          <a:p>
            <a:pPr>
              <a:defRPr sz="1600">
                <a:latin typeface="Courier New"/>
              </a:defRPr>
            </a:pP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impl</a:t>
            </a:r>
            <a:r>
              <a:rPr lang="en-US" dirty="0"/>
              <a:t>&lt;T: </a:t>
            </a:r>
            <a:r>
              <a:rPr lang="en-US" dirty="0" err="1"/>
              <a:t>PartialEq</a:t>
            </a:r>
            <a:r>
              <a:rPr lang="en-US" dirty="0"/>
              <a:t>&gt; </a:t>
            </a:r>
            <a:r>
              <a:rPr lang="en-US" sz="1600" b="1" dirty="0" err="1">
                <a:solidFill>
                  <a:schemeClr val="accent1"/>
                </a:solidFill>
                <a:latin typeface="Courier New"/>
              </a:rPr>
              <a:t>PartialEq</a:t>
            </a:r>
            <a:r>
              <a:rPr lang="en-US" dirty="0"/>
              <a:t> </a:t>
            </a:r>
            <a:r>
              <a:rPr lang="en-US" sz="1600" b="1" dirty="0">
                <a:solidFill>
                  <a:srgbClr val="0070C0"/>
                </a:solidFill>
                <a:latin typeface="Courier New"/>
              </a:rPr>
              <a:t>for</a:t>
            </a:r>
            <a:r>
              <a:rPr lang="en-US" dirty="0"/>
              <a:t> Complex&lt;T&gt; 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</a:t>
            </a:r>
            <a:r>
              <a:rPr lang="en-US" sz="1600" b="1" dirty="0" err="1">
                <a:solidFill>
                  <a:srgbClr val="0070C0"/>
                </a:solidFill>
                <a:latin typeface="Courier New"/>
              </a:rPr>
              <a:t>fn</a:t>
            </a:r>
            <a:r>
              <a:rPr lang="en-US" dirty="0"/>
              <a:t> </a:t>
            </a:r>
            <a:r>
              <a:rPr lang="en-US" b="1" dirty="0">
                <a:solidFill>
                  <a:srgbClr val="7030A0"/>
                </a:solidFill>
              </a:rPr>
              <a:t>eq</a:t>
            </a:r>
            <a:r>
              <a:rPr lang="en-US" dirty="0"/>
              <a:t>(&amp;self, other: &amp;Self) -&gt; bool {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self.re == other.re &amp;&amp;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    self.im == other.im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    }</a:t>
            </a:r>
          </a:p>
          <a:p>
            <a:pPr>
              <a:defRPr sz="1600">
                <a:latin typeface="Courier New"/>
              </a:defRPr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5732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98F3E-D61A-7CB4-D166-91439AD5A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B4EFB-1F51-8779-E7B6-EF67FF27B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 and </a:t>
            </a:r>
            <a:r>
              <a:rPr lang="en-US" dirty="0" err="1"/>
              <a:t>IndexMut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F96395-230A-B642-797B-178323902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Controlled Indexing Customization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19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</a:t>
            </a:r>
            <a:r>
              <a:rPr lang="en-US" dirty="0"/>
              <a:t> and </a:t>
            </a:r>
            <a:r>
              <a:rPr lang="en-US" sz="19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IndexMut</a:t>
            </a:r>
            <a:r>
              <a:rPr lang="en-US" dirty="0"/>
              <a:t> traits enable safe customization of the indexing operator [] for custom types.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Immutable vs Mutable Access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sz="1900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</a:t>
            </a:r>
            <a:r>
              <a:rPr lang="en-US" dirty="0"/>
              <a:t> returns immutable references, while </a:t>
            </a:r>
            <a:r>
              <a:rPr lang="en-US" sz="1900" b="1" dirty="0" err="1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IndexMut</a:t>
            </a:r>
            <a:r>
              <a:rPr lang="en-US" dirty="0"/>
              <a:t> allows mutable references.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Consistent Panic Behavior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dirty="0"/>
              <a:t>Out-of-bounds indexing panics consistently, ensuring behavior matches built-in containers.</a:t>
            </a:r>
          </a:p>
          <a:p>
            <a:pPr marL="0" indent="0">
              <a:spcBef>
                <a:spcPts val="2500"/>
              </a:spcBef>
              <a:buFont typeface="Arial" panose="020B0604020202020204" pitchFamily="34" charset="0"/>
              <a:buNone/>
            </a:pPr>
            <a:r>
              <a:rPr lang="en-US" b="1" dirty="0"/>
              <a:t>Ergonomic Abstractions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en-US" dirty="0"/>
              <a:t>Custom implementations allow intuitive abstractions like using a flat vector as a 2D image buffer.</a:t>
            </a:r>
          </a:p>
        </p:txBody>
      </p:sp>
    </p:spTree>
    <p:extLst>
      <p:ext uri="{BB962C8B-B14F-4D97-AF65-F5344CB8AC3E}">
        <p14:creationId xmlns:p14="http://schemas.microsoft.com/office/powerpoint/2010/main" val="36329195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2529c864f30d09d290c89d042bcd0cef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99d9b37150a9c968211efaa752f10d22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Props1.xml><?xml version="1.0" encoding="utf-8"?>
<ds:datastoreItem xmlns:ds="http://schemas.openxmlformats.org/officeDocument/2006/customXml" ds:itemID="{EE0430AE-06C1-4789-A104-F7EEE9AB1A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5033AA9-B714-451C-9BA2-37CD5FA8B3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F98E9-DA53-42F1-8B76-2EDF1695DEB1}">
  <ds:schemaRefs>
    <ds:schemaRef ds:uri="http://schemas.microsoft.com/sharepoint/v3"/>
    <ds:schemaRef ds:uri="http://purl.org/dc/dcmitype/"/>
    <ds:schemaRef ds:uri="http://purl.org/dc/elements/1.1/"/>
    <ds:schemaRef ds:uri="http://www.w3.org/XML/1998/namespace"/>
    <ds:schemaRef ds:uri="http://schemas.microsoft.com/office/2006/metadata/properties"/>
    <ds:schemaRef ds:uri="75e26a86-27e7-4108-abb5-a9a0ae913c4d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2c17e26-d80b-4810-84b5-2d696440855c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48141450-2387-4aca-b41f-19cd6be9dd3c}" enabled="1" method="Standard" siteId="{adf10e2b-b6e9-41d6-be2f-c12bb566019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1016</TotalTime>
  <Words>745</Words>
  <Application>Microsoft Office PowerPoint</Application>
  <PresentationFormat>Widescreen</PresentationFormat>
  <Paragraphs>108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Arial</vt:lpstr>
      <vt:lpstr>Calibri</vt:lpstr>
      <vt:lpstr>Courier New</vt:lpstr>
      <vt:lpstr>Rockwell</vt:lpstr>
      <vt:lpstr>Rockwell Condensed</vt:lpstr>
      <vt:lpstr>Rockwell Extra Bold</vt:lpstr>
      <vt:lpstr>Wingdings</vt:lpstr>
      <vt:lpstr>Wood Type</vt:lpstr>
      <vt:lpstr>Rust: Wrap Up</vt:lpstr>
      <vt:lpstr>OPerator Overloading</vt:lpstr>
      <vt:lpstr>Arithmetic Operators (the Add Trait)</vt:lpstr>
      <vt:lpstr>Complex Type Example</vt:lpstr>
      <vt:lpstr>Compound Assignment Operators</vt:lpstr>
      <vt:lpstr>Complex Type Example</vt:lpstr>
      <vt:lpstr>Equality and Ordering Traits</vt:lpstr>
      <vt:lpstr>Complex Type Example</vt:lpstr>
      <vt:lpstr>Index and IndexMut</vt:lpstr>
      <vt:lpstr>PowerPoint Presentation</vt:lpstr>
      <vt:lpstr>Debrief of Rust</vt:lpstr>
      <vt:lpstr>Next Time...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Scala: Control Structures</dc:title>
  <dc:creator>Stucki, David</dc:creator>
  <cp:lastModifiedBy>Stucki, David</cp:lastModifiedBy>
  <cp:revision>67</cp:revision>
  <dcterms:created xsi:type="dcterms:W3CDTF">2021-02-03T05:02:48Z</dcterms:created>
  <dcterms:modified xsi:type="dcterms:W3CDTF">2026-04-22T15:28:49Z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InfoFinished">
    <vt:lpwstr>True</vt:lpwstr>
  </property>
  <property fmtid="{D5CDD505-2E9C-101B-9397-08002B2CF9AE}" pid="3" name="ContentTypeId">
    <vt:lpwstr>0x0101001C1D1BD1C3523247903358D0A8AC0422</vt:lpwstr>
  </property>
</Properties>
</file>