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303" r:id="rId3"/>
    <p:sldId id="288" r:id="rId4"/>
    <p:sldId id="274" r:id="rId5"/>
    <p:sldId id="30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4" autoAdjust="0"/>
    <p:restoredTop sz="94660"/>
  </p:normalViewPr>
  <p:slideViewPr>
    <p:cSldViewPr snapToGrid="0">
      <p:cViewPr varScale="1">
        <p:scale>
          <a:sx n="65" d="100"/>
          <a:sy n="65" d="100"/>
        </p:scale>
        <p:origin x="9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4/13/2026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huttle.dev/blog/2025/11/12/build-rust-web-app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EC8E9-57F0-477C-881A-FF52DDC165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800" dirty="0"/>
              <a:t>Rust: Threading</a:t>
            </a:r>
            <a:br>
              <a:rPr lang="en-US" sz="8800" dirty="0"/>
            </a:br>
            <a:r>
              <a:rPr lang="en-US" sz="8800" dirty="0"/>
              <a:t>Web Server</a:t>
            </a:r>
            <a:endParaRPr lang="en-US" sz="8800" cap="non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4842E-02CF-4ACC-B180-E94342930B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 4210</a:t>
            </a:r>
          </a:p>
          <a:p>
            <a:r>
              <a:rPr lang="en-US" dirty="0"/>
              <a:t>David J Stucki</a:t>
            </a:r>
          </a:p>
        </p:txBody>
      </p:sp>
    </p:spTree>
    <p:extLst>
      <p:ext uri="{BB962C8B-B14F-4D97-AF65-F5344CB8AC3E}">
        <p14:creationId xmlns:p14="http://schemas.microsoft.com/office/powerpoint/2010/main" val="1086829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B7A88E-BC36-5A58-39EA-8FD8EBD8B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44" y="0"/>
            <a:ext cx="4648169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2484A9-C3A5-9261-D5B2-17C96494E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6"/>
            <a:ext cx="3686312" cy="5528734"/>
          </a:xfrm>
        </p:spPr>
        <p:txBody>
          <a:bodyPr>
            <a:normAutofit/>
          </a:bodyPr>
          <a:lstStyle/>
          <a:p>
            <a:pPr algn="r"/>
            <a:r>
              <a:rPr lang="en-US" sz="4800" dirty="0">
                <a:solidFill>
                  <a:srgbClr val="FFFFFF"/>
                </a:solidFill>
              </a:rPr>
              <a:t>16.3 Code Sample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78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Rectangle 1051">
            <a:extLst>
              <a:ext uri="{FF2B5EF4-FFF2-40B4-BE49-F238E27FC236}">
                <a16:creationId xmlns:a16="http://schemas.microsoft.com/office/drawing/2014/main" id="{7049A7D3-684C-4C59-A4B6-7B308A6AD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4" name="Rectangle 1053">
            <a:extLst>
              <a:ext uri="{FF2B5EF4-FFF2-40B4-BE49-F238E27FC236}">
                <a16:creationId xmlns:a16="http://schemas.microsoft.com/office/drawing/2014/main" id="{D7B1087B-C592-40E7-B532-60B453A2F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6" name="Rectangle 1055">
            <a:extLst>
              <a:ext uri="{FF2B5EF4-FFF2-40B4-BE49-F238E27FC236}">
                <a16:creationId xmlns:a16="http://schemas.microsoft.com/office/drawing/2014/main" id="{14AE7447-E8F8-4A0F-9E3D-94842BFF88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58" name="Group 1057">
            <a:extLst>
              <a:ext uri="{FF2B5EF4-FFF2-40B4-BE49-F238E27FC236}">
                <a16:creationId xmlns:a16="http://schemas.microsoft.com/office/drawing/2014/main" id="{85981F80-69EE-4E2B-82A8-47FDFD772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059" name="Oval 1058">
              <a:extLst>
                <a:ext uri="{FF2B5EF4-FFF2-40B4-BE49-F238E27FC236}">
                  <a16:creationId xmlns:a16="http://schemas.microsoft.com/office/drawing/2014/main" id="{46CE0473-0B07-47EE-A016-EBD87F2C8C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60" name="Oval 1059">
              <a:extLst>
                <a:ext uri="{FF2B5EF4-FFF2-40B4-BE49-F238E27FC236}">
                  <a16:creationId xmlns:a16="http://schemas.microsoft.com/office/drawing/2014/main" id="{EDD0D1E4-DFCA-4DF0-9D37-571A5F529F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 useBgFill="1">
        <p:nvSpPr>
          <p:cNvPr id="1062" name="Rectangle 1061">
            <a:extLst>
              <a:ext uri="{FF2B5EF4-FFF2-40B4-BE49-F238E27FC236}">
                <a16:creationId xmlns:a16="http://schemas.microsoft.com/office/drawing/2014/main" id="{9818A645-2267-4F2E-9342-266D4D1DC8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64" name="Rectangle 1063">
            <a:extLst>
              <a:ext uri="{FF2B5EF4-FFF2-40B4-BE49-F238E27FC236}">
                <a16:creationId xmlns:a16="http://schemas.microsoft.com/office/drawing/2014/main" id="{CD60390C-0E4C-4682-8246-AFA2E4985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383745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66" name="Rectangle 1065">
            <a:extLst>
              <a:ext uri="{FF2B5EF4-FFF2-40B4-BE49-F238E27FC236}">
                <a16:creationId xmlns:a16="http://schemas.microsoft.com/office/drawing/2014/main" id="{CEBA87F4-FB8A-4D91-B3F3-DFA78E0CC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3981573"/>
            <a:ext cx="10222992" cy="2078335"/>
          </a:xfrm>
          <a:prstGeom prst="rect">
            <a:avLst/>
          </a:prstGeom>
          <a:blipFill dpi="0" rotWithShape="1">
            <a:blip r:embed="rId2">
              <a:alphaModFix amt="9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39C897-1B57-46B5-AEAF-52C4ABB5C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3480" y="4277802"/>
            <a:ext cx="6022449" cy="162245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80000"/>
              </a:lnSpc>
            </a:pPr>
            <a:r>
              <a:rPr lang="en-US" sz="6000">
                <a:blipFill dpi="0" rotWithShape="1">
                  <a:blip r:embed="rId4"/>
                  <a:srcRect/>
                  <a:tile tx="6350" ty="-127000" sx="65000" sy="64000" flip="none" algn="tl"/>
                </a:blipFill>
              </a:rPr>
              <a:t>Rust Web Frameworks</a:t>
            </a:r>
          </a:p>
        </p:txBody>
      </p:sp>
      <p:sp>
        <p:nvSpPr>
          <p:cNvPr id="1068" name="Rectangle 1067">
            <a:extLst>
              <a:ext uri="{FF2B5EF4-FFF2-40B4-BE49-F238E27FC236}">
                <a16:creationId xmlns:a16="http://schemas.microsoft.com/office/drawing/2014/main" id="{D012A90F-45C2-4C9B-BAF6-9CE1F546C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128670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7F99D20-8DF7-B792-5017-01C58820B1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604873"/>
              </p:ext>
            </p:extLst>
          </p:nvPr>
        </p:nvGraphicFramePr>
        <p:xfrm>
          <a:off x="984504" y="777770"/>
          <a:ext cx="10253473" cy="2638159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471560">
                  <a:extLst>
                    <a:ext uri="{9D8B030D-6E8A-4147-A177-3AD203B41FA5}">
                      <a16:colId xmlns:a16="http://schemas.microsoft.com/office/drawing/2014/main" val="2199888959"/>
                    </a:ext>
                  </a:extLst>
                </a:gridCol>
                <a:gridCol w="3911285">
                  <a:extLst>
                    <a:ext uri="{9D8B030D-6E8A-4147-A177-3AD203B41FA5}">
                      <a16:colId xmlns:a16="http://schemas.microsoft.com/office/drawing/2014/main" val="3904266041"/>
                    </a:ext>
                  </a:extLst>
                </a:gridCol>
                <a:gridCol w="3870628">
                  <a:extLst>
                    <a:ext uri="{9D8B030D-6E8A-4147-A177-3AD203B41FA5}">
                      <a16:colId xmlns:a16="http://schemas.microsoft.com/office/drawing/2014/main" val="467583492"/>
                    </a:ext>
                  </a:extLst>
                </a:gridCol>
              </a:tblGrid>
              <a:tr h="41611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 b="0">
                          <a:effectLst/>
                        </a:rPr>
                        <a:t>Framework</a:t>
                      </a:r>
                    </a:p>
                  </a:txBody>
                  <a:tcPr marL="95503" marR="95503" marT="47752" marB="47752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 b="0">
                          <a:effectLst/>
                        </a:rPr>
                        <a:t>Strengths</a:t>
                      </a:r>
                    </a:p>
                  </a:txBody>
                  <a:tcPr marL="95503" marR="95503" marT="47752" marB="47752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 b="0">
                          <a:effectLst/>
                        </a:rPr>
                        <a:t>When to Use</a:t>
                      </a:r>
                    </a:p>
                  </a:txBody>
                  <a:tcPr marL="95503" marR="95503" marT="47752" marB="47752"/>
                </a:tc>
                <a:extLst>
                  <a:ext uri="{0D108BD9-81ED-4DB2-BD59-A6C34878D82A}">
                    <a16:rowId xmlns:a16="http://schemas.microsoft.com/office/drawing/2014/main" val="4217945295"/>
                  </a:ext>
                </a:extLst>
              </a:tr>
              <a:tr h="694907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1800" b="1">
                          <a:effectLst/>
                        </a:rPr>
                        <a:t>Actix Web</a:t>
                      </a:r>
                      <a:endParaRPr lang="en-US" sz="1800">
                        <a:effectLst/>
                      </a:endParaRPr>
                    </a:p>
                  </a:txBody>
                  <a:tcPr marL="95503" marR="95503" marT="47752" marB="47752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1800">
                          <a:effectLst/>
                        </a:rPr>
                        <a:t>Extremely fast, feature-rich, mature</a:t>
                      </a:r>
                    </a:p>
                  </a:txBody>
                  <a:tcPr marL="95503" marR="95503" marT="47752" marB="47752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1800" dirty="0">
                          <a:effectLst/>
                        </a:rPr>
                        <a:t>High-perf. APIs, complex apps</a:t>
                      </a:r>
                    </a:p>
                  </a:txBody>
                  <a:tcPr marL="95503" marR="95503" marT="47752" marB="47752"/>
                </a:tc>
                <a:extLst>
                  <a:ext uri="{0D108BD9-81ED-4DB2-BD59-A6C34878D82A}">
                    <a16:rowId xmlns:a16="http://schemas.microsoft.com/office/drawing/2014/main" val="783838789"/>
                  </a:ext>
                </a:extLst>
              </a:tr>
              <a:tr h="416115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1800" b="1">
                          <a:effectLst/>
                        </a:rPr>
                        <a:t>Axum</a:t>
                      </a:r>
                      <a:endParaRPr lang="en-US" sz="1800">
                        <a:effectLst/>
                      </a:endParaRPr>
                    </a:p>
                  </a:txBody>
                  <a:tcPr marL="95503" marR="95503" marT="47752" marB="47752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1800">
                          <a:effectLst/>
                        </a:rPr>
                        <a:t>Tokio-based, ergonomic, modular</a:t>
                      </a:r>
                    </a:p>
                  </a:txBody>
                  <a:tcPr marL="95503" marR="95503" marT="47752" marB="47752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1800">
                          <a:effectLst/>
                        </a:rPr>
                        <a:t>Async-first APIs, microservices</a:t>
                      </a:r>
                    </a:p>
                  </a:txBody>
                  <a:tcPr marL="95503" marR="95503" marT="47752" marB="47752"/>
                </a:tc>
                <a:extLst>
                  <a:ext uri="{0D108BD9-81ED-4DB2-BD59-A6C34878D82A}">
                    <a16:rowId xmlns:a16="http://schemas.microsoft.com/office/drawing/2014/main" val="1997088816"/>
                  </a:ext>
                </a:extLst>
              </a:tr>
              <a:tr h="694907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1800" b="1">
                          <a:effectLst/>
                        </a:rPr>
                        <a:t>Warp</a:t>
                      </a:r>
                      <a:endParaRPr lang="en-US" sz="1800">
                        <a:effectLst/>
                      </a:endParaRPr>
                    </a:p>
                  </a:txBody>
                  <a:tcPr marL="95503" marR="95503" marT="47752" marB="47752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1800">
                          <a:effectLst/>
                        </a:rPr>
                        <a:t>Filter-based, composable</a:t>
                      </a:r>
                    </a:p>
                  </a:txBody>
                  <a:tcPr marL="95503" marR="95503" marT="47752" marB="47752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1800">
                          <a:effectLst/>
                        </a:rPr>
                        <a:t>Small to medium APIs, functional style</a:t>
                      </a:r>
                    </a:p>
                  </a:txBody>
                  <a:tcPr marL="95503" marR="95503" marT="47752" marB="47752"/>
                </a:tc>
                <a:extLst>
                  <a:ext uri="{0D108BD9-81ED-4DB2-BD59-A6C34878D82A}">
                    <a16:rowId xmlns:a16="http://schemas.microsoft.com/office/drawing/2014/main" val="3593576644"/>
                  </a:ext>
                </a:extLst>
              </a:tr>
              <a:tr h="416115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1800" b="1">
                          <a:effectLst/>
                        </a:rPr>
                        <a:t>Rocket</a:t>
                      </a:r>
                      <a:endParaRPr lang="en-US" sz="1800">
                        <a:effectLst/>
                      </a:endParaRPr>
                    </a:p>
                  </a:txBody>
                  <a:tcPr marL="95503" marR="95503" marT="47752" marB="47752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1800">
                          <a:effectLst/>
                        </a:rPr>
                        <a:t>Easy to use, batteries included</a:t>
                      </a:r>
                    </a:p>
                  </a:txBody>
                  <a:tcPr marL="95503" marR="95503" marT="47752" marB="47752"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1800" dirty="0">
                          <a:effectLst/>
                        </a:rPr>
                        <a:t>Rapid prototyping, smaller teams</a:t>
                      </a:r>
                    </a:p>
                  </a:txBody>
                  <a:tcPr marL="95503" marR="95503" marT="47752" marB="47752"/>
                </a:tc>
                <a:extLst>
                  <a:ext uri="{0D108BD9-81ED-4DB2-BD59-A6C34878D82A}">
                    <a16:rowId xmlns:a16="http://schemas.microsoft.com/office/drawing/2014/main" val="3597500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766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56082-B2BD-4C8A-AF46-13043482A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7B847-5E90-48E8-B957-3F4009F7C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600" dirty="0">
                <a:solidFill>
                  <a:schemeClr val="accent1"/>
                </a:solidFill>
              </a:rPr>
              <a:t>File I/O</a:t>
            </a:r>
          </a:p>
          <a:p>
            <a:pPr marL="0" indent="0">
              <a:buNone/>
            </a:pP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832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15547-430D-DCC5-B2EB-D44AD3D85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Shuttle.Dev</a:t>
            </a:r>
            <a:r>
              <a:rPr lang="en-US" dirty="0"/>
              <a:t> Guide to Web Apps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70101-3C89-727C-66D3-410FD4FCA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hlinkClick r:id="rId2"/>
              </a:rPr>
              <a:t>Building Rust Web Apps | Shuttle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124112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933</TotalTime>
  <Words>89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Rockwell</vt:lpstr>
      <vt:lpstr>Rockwell Condensed</vt:lpstr>
      <vt:lpstr>Rockwell Extra Bold</vt:lpstr>
      <vt:lpstr>Wingdings</vt:lpstr>
      <vt:lpstr>Wood Type</vt:lpstr>
      <vt:lpstr>Rust: Threading Web Server</vt:lpstr>
      <vt:lpstr>16.3 Code Sample</vt:lpstr>
      <vt:lpstr>Rust Web Frameworks</vt:lpstr>
      <vt:lpstr>Next Time...</vt:lpstr>
      <vt:lpstr>Shuttle.Dev Guide to Web Apps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Scala: Control Structures</dc:title>
  <dc:creator>Stucki, David</dc:creator>
  <cp:lastModifiedBy>Stucki, David</cp:lastModifiedBy>
  <cp:revision>62</cp:revision>
  <dcterms:created xsi:type="dcterms:W3CDTF">2021-02-03T05:02:48Z</dcterms:created>
  <dcterms:modified xsi:type="dcterms:W3CDTF">2026-04-13T15:26:53Z</dcterms:modified>
</cp:coreProperties>
</file>