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36E3-856C-4ACE-804A-13F66FF523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83451-5D41-47D9-B864-25D3F15F8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3496-2F5D-4340-9860-178E2DF4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13C1-5FE2-47AA-ADAE-D3F8F637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3B48E-B92C-4172-A088-3B606615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9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2095-B9DD-4404-BF11-A6A4285EA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D7B96-ECC6-4EB1-9158-D8C374AB8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0A9A9-FD6A-4177-BF36-A31041323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FC23-8E87-43DD-B3EF-B62902398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52791-F9DE-4424-896C-ADEB43BBD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3F0E10-9A4E-4278-B7A4-4F53B05D2D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C8B4E-AB41-4107-9F41-4C99C23BF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99FAC-E237-4872-B74D-05E8B0DF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F27EF-53CE-4EC1-ACBA-1A5A7F13C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9CB99-91FA-4D6C-BE5F-06D4611E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0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247FA-0D45-41D8-8C7E-96EB6CA54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595B3-6D98-49D4-8BD5-16005DE79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F4ED4-8BEA-4B50-8608-165E8F0D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1605E-5E93-46FF-8423-E70DCD52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28537-51C2-4F62-8F90-93FAEE4D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4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508C-8D00-4B5D-AF43-8A2027CB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F5C1B-4F96-46FF-9EE0-BCA011725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CDFB4-45BD-4148-8A77-91E443C2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C6616-3B12-491A-8148-670AB566F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F56D4-6ADD-4433-BEF6-CFCC4DC5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9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89D0-5A41-4ED4-ACDA-766430BD1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DF4A4-7DD1-4C48-B5D4-081DCF22E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86FF0-E6C4-4F27-8BF9-1752D3DD0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17ACA-2FBE-49B8-99F2-F56013E0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924EF-42A1-4EE4-BF5D-B3EB1100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16BE2-BC43-425F-8C2B-B9692674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6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63CF-712A-4A40-A611-2BD7A50B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78780-3435-4341-BC5B-29939DBF7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45AC6-0AEE-4D35-8423-FCC032904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F0098A-B43E-49E4-A74E-0A30E04CF8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75294C-1FEC-4D39-A383-5E8AFA6AAD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EACFE-7DA8-4300-B0E6-7367384AF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43DB7E-C9F8-4F35-B7B9-748CB8AB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170FE-9FBF-477D-A89D-C4032B59F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1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50B96-426A-4DCC-8182-23350C63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2B694-340E-4A8A-BE37-550FB16C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1F3C47-0240-4DB5-9AF6-EFAD61C1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998A6-86CB-49DA-9B29-C929828F1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3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52801-9FEE-437D-A2B0-E70C57C6D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13321-0352-4DFF-B269-ABCC5109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24AF3-43C1-499F-95CB-0E6EBBAD8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7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AF54-9ABC-4245-A16F-C736A37EA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50F3-A663-4D30-8CB5-ADB133960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A855A-4F27-4DD6-B20B-C74A9084E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3B913-C059-4FA6-BC8A-60FAE1AFC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2511-8047-4B18-B001-5025B4F88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82857-99F9-444F-A5B9-41D29A9E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4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1E24E-7DDA-47CE-A584-DB55F7A2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D70B72-3658-492C-9596-A35F84EC4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AF7B5-8B85-4449-9A72-CA1A20AF2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DDC33-FF61-4A4C-85F4-F24FB7DDF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28A204-BD79-492D-8BBF-EC44E48C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1A039-F5F1-422E-A03B-73C079F7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8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9908C5-935F-43EC-91BF-1EFB2702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73F6B-38C3-4CF2-A8FB-153DA901B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3D583-E7B5-44C3-97AD-C7057CD07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DED51-EAB5-4ED1-AE4D-8BE527BCD50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EEC0D-0743-40D7-9500-64D277A0C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25FD3-CFED-4040-B84C-AE92C2269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33CCD-AA1D-4183-AB85-9B172E7B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2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271BF0-9E69-4619-AA14-F39C2DEFA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 fontScale="90000"/>
          </a:bodyPr>
          <a:lstStyle/>
          <a:p>
            <a:r>
              <a:rPr lang="en-US" dirty="0"/>
              <a:t>Implicit Conversions and Parameters in Scala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8B9D1A-1BD0-4E35-8F33-B29073107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/>
              <a:t>Abraham </a:t>
            </a:r>
            <a:r>
              <a:rPr lang="en-US" dirty="0" err="1"/>
              <a:t>Peediakal</a:t>
            </a:r>
            <a:r>
              <a:rPr lang="en-US" dirty="0"/>
              <a:t> and Henry Dyer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6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Implicit Conversion Rules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4. </a:t>
            </a:r>
            <a:r>
              <a:rPr lang="en-US" sz="3200" b="1" dirty="0" err="1"/>
              <a:t>Explicits</a:t>
            </a:r>
            <a:r>
              <a:rPr lang="en-US" sz="3200" b="1" dirty="0"/>
              <a:t>-first Rule</a:t>
            </a:r>
          </a:p>
          <a:p>
            <a:pPr lvl="1"/>
            <a:r>
              <a:rPr lang="en-US" sz="3200" dirty="0"/>
              <a:t>If the code works, the compiler won’t fix it</a:t>
            </a:r>
          </a:p>
        </p:txBody>
      </p:sp>
    </p:spTree>
    <p:extLst>
      <p:ext uri="{BB962C8B-B14F-4D97-AF65-F5344CB8AC3E}">
        <p14:creationId xmlns:p14="http://schemas.microsoft.com/office/powerpoint/2010/main" val="317371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Ints</a:t>
            </a:r>
            <a:r>
              <a:rPr lang="en-US" sz="5400" dirty="0">
                <a:latin typeface="Consolas" panose="020B0609020204030204" pitchFamily="49" charset="0"/>
              </a:rPr>
              <a:t> and Doubles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latin typeface="Consolas" panose="020B0609020204030204" pitchFamily="49" charset="0"/>
              </a:rPr>
              <a:t> i: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 </a:t>
            </a:r>
            <a:r>
              <a:rPr lang="en-US" sz="2200" dirty="0">
                <a:latin typeface="Consolas" panose="020B0609020204030204" pitchFamily="49" charset="0"/>
              </a:rPr>
              <a:t>= </a:t>
            </a: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3.5</a:t>
            </a:r>
          </a:p>
          <a:p>
            <a:pPr marL="0" indent="0">
              <a:buNone/>
            </a:pPr>
            <a:endParaRPr lang="en-US" sz="22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that’s illegal!</a:t>
            </a:r>
          </a:p>
          <a:p>
            <a:pPr marL="0" indent="0">
              <a:buNone/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33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Ints</a:t>
            </a:r>
            <a:r>
              <a:rPr lang="en-US" sz="5400" dirty="0">
                <a:latin typeface="Consolas" panose="020B0609020204030204" pitchFamily="49" charset="0"/>
              </a:rPr>
              <a:t> and Doubles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implicit def </a:t>
            </a:r>
            <a:r>
              <a:rPr lang="en-US" sz="22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</a:rPr>
              <a:t>doubleToInt</a:t>
            </a:r>
            <a:r>
              <a:rPr lang="en-US" sz="2200" dirty="0">
                <a:latin typeface="Consolas" panose="020B0609020204030204" pitchFamily="49" charset="0"/>
              </a:rPr>
              <a:t>(x: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Double</a:t>
            </a:r>
            <a:r>
              <a:rPr lang="en-US" sz="2200" dirty="0">
                <a:latin typeface="Consolas" panose="020B0609020204030204" pitchFamily="49" charset="0"/>
              </a:rPr>
              <a:t>) =    	</a:t>
            </a:r>
            <a:r>
              <a:rPr lang="en-US" sz="2200" dirty="0" err="1">
                <a:latin typeface="Consolas" panose="020B0609020204030204" pitchFamily="49" charset="0"/>
              </a:rPr>
              <a:t>x.toInt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now it works!</a:t>
            </a:r>
          </a:p>
          <a:p>
            <a:pPr marL="0" indent="0">
              <a:buNone/>
            </a:pPr>
            <a:endParaRPr lang="en-US" sz="22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latin typeface="Consolas" panose="020B0609020204030204" pitchFamily="49" charset="0"/>
              </a:rPr>
              <a:t> i: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 </a:t>
            </a:r>
            <a:r>
              <a:rPr lang="en-US" sz="2200" dirty="0">
                <a:latin typeface="Consolas" panose="020B0609020204030204" pitchFamily="49" charset="0"/>
              </a:rPr>
              <a:t>= </a:t>
            </a: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3.5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i: Int = 3</a:t>
            </a:r>
          </a:p>
        </p:txBody>
      </p:sp>
    </p:spTree>
    <p:extLst>
      <p:ext uri="{BB962C8B-B14F-4D97-AF65-F5344CB8AC3E}">
        <p14:creationId xmlns:p14="http://schemas.microsoft.com/office/powerpoint/2010/main" val="3989072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Rationals</a:t>
            </a:r>
            <a:endParaRPr lang="en-US" sz="5400" dirty="0">
              <a:latin typeface="Consolas" panose="020B0609020204030204" pitchFamily="49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r>
              <a:rPr lang="en-US" sz="2200" dirty="0">
                <a:latin typeface="Consolas" panose="020B0609020204030204" pitchFamily="49" charset="0"/>
              </a:rPr>
              <a:t> =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new </a:t>
            </a:r>
            <a:r>
              <a:rPr lang="en-US" sz="2200" dirty="0">
                <a:latin typeface="Consolas" panose="020B0609020204030204" pitchFamily="49" charset="0"/>
              </a:rPr>
              <a:t>Rational(1, 2)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</a:t>
            </a:r>
            <a:r>
              <a:rPr lang="en-US" sz="2200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oneHalf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: Rational = 1/2</a:t>
            </a:r>
          </a:p>
          <a:p>
            <a:pPr marL="0" indent="0">
              <a:buNone/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r>
              <a:rPr lang="en-US" sz="2200" dirty="0">
                <a:latin typeface="Consolas" panose="020B0609020204030204" pitchFamily="49" charset="0"/>
              </a:rPr>
              <a:t> + </a:t>
            </a: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1/1</a:t>
            </a: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r>
              <a:rPr lang="en-US" sz="2200" dirty="0">
                <a:latin typeface="Consolas" panose="020B0609020204030204" pitchFamily="49" charset="0"/>
              </a:rPr>
              <a:t> + </a:t>
            </a: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1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3/2</a:t>
            </a:r>
          </a:p>
          <a:p>
            <a:pPr marL="0" indent="0">
              <a:buNone/>
            </a:pPr>
            <a:endParaRPr lang="en-US" sz="22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1 </a:t>
            </a:r>
            <a:r>
              <a:rPr lang="en-US" sz="2200" dirty="0">
                <a:latin typeface="Consolas" panose="020B0609020204030204" pitchFamily="49" charset="0"/>
              </a:rPr>
              <a:t>+ </a:t>
            </a: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that’s illegal!</a:t>
            </a:r>
          </a:p>
        </p:txBody>
      </p:sp>
    </p:spTree>
    <p:extLst>
      <p:ext uri="{BB962C8B-B14F-4D97-AF65-F5344CB8AC3E}">
        <p14:creationId xmlns:p14="http://schemas.microsoft.com/office/powerpoint/2010/main" val="789830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Rationals</a:t>
            </a:r>
            <a:endParaRPr lang="en-US" sz="5400" dirty="0">
              <a:latin typeface="Consolas" panose="020B0609020204030204" pitchFamily="49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implicit def </a:t>
            </a:r>
            <a:r>
              <a:rPr lang="en-US" sz="2200" dirty="0" err="1">
                <a:latin typeface="Consolas" panose="020B0609020204030204" pitchFamily="49" charset="0"/>
              </a:rPr>
              <a:t>intToRational</a:t>
            </a:r>
            <a:r>
              <a:rPr lang="en-US" sz="2200" dirty="0">
                <a:latin typeface="Consolas" panose="020B0609020204030204" pitchFamily="49" charset="0"/>
              </a:rPr>
              <a:t>(x: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) =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	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new </a:t>
            </a:r>
            <a:r>
              <a:rPr lang="en-US" sz="2200" dirty="0">
                <a:latin typeface="Consolas" panose="020B0609020204030204" pitchFamily="49" charset="0"/>
              </a:rPr>
              <a:t>Rational(x, 1)</a:t>
            </a:r>
          </a:p>
          <a:p>
            <a:pPr marL="0" indent="0">
              <a:buNone/>
            </a:pPr>
            <a:endParaRPr lang="en-US" sz="22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5"/>
                </a:solidFill>
                <a:latin typeface="Consolas" panose="020B0609020204030204" pitchFamily="49" charset="0"/>
              </a:rPr>
              <a:t>1 </a:t>
            </a:r>
            <a:r>
              <a:rPr lang="en-US" sz="2200" dirty="0">
                <a:latin typeface="Consolas" panose="020B0609020204030204" pitchFamily="49" charset="0"/>
              </a:rPr>
              <a:t>+ </a:t>
            </a:r>
            <a:r>
              <a:rPr lang="en-US" sz="2200" dirty="0" err="1">
                <a:latin typeface="Consolas" panose="020B0609020204030204" pitchFamily="49" charset="0"/>
              </a:rPr>
              <a:t>oneHalf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</a:t>
            </a:r>
            <a:r>
              <a:rPr lang="en-US" sz="2200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intToRational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(1) + </a:t>
            </a:r>
            <a:r>
              <a:rPr lang="en-US" sz="2200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oneHalf</a:t>
            </a:r>
            <a:endParaRPr lang="en-US" sz="22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1/1 + 1/2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= 3/2</a:t>
            </a:r>
          </a:p>
        </p:txBody>
      </p:sp>
    </p:spTree>
    <p:extLst>
      <p:ext uri="{BB962C8B-B14F-4D97-AF65-F5344CB8AC3E}">
        <p14:creationId xmlns:p14="http://schemas.microsoft.com/office/powerpoint/2010/main" val="252826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Adding syntax to preexisting classes is easy!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7030A0"/>
                </a:solidFill>
                <a:latin typeface="Consolas" panose="020B0609020204030204" pitchFamily="49" charset="0"/>
              </a:rPr>
              <a:t>Map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-&gt;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nsolas" panose="020B0609020204030204" pitchFamily="49" charset="0"/>
              </a:rPr>
              <a:t>“one”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-&gt;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nsolas" panose="020B0609020204030204" pitchFamily="49" charset="0"/>
              </a:rPr>
              <a:t>“two”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3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-&gt;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nsolas" panose="020B0609020204030204" pitchFamily="49" charset="0"/>
              </a:rPr>
              <a:t>“three”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i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^ Hey… how do the arrows work?</a:t>
            </a:r>
          </a:p>
        </p:txBody>
      </p:sp>
    </p:spTree>
    <p:extLst>
      <p:ext uri="{BB962C8B-B14F-4D97-AF65-F5344CB8AC3E}">
        <p14:creationId xmlns:p14="http://schemas.microsoft.com/office/powerpoint/2010/main" val="1632763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Adding syntax to preexisting classes is easy!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54508" cy="4441031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package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scala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 object </a:t>
            </a:r>
            <a:r>
              <a:rPr lang="en-US" dirty="0" err="1">
                <a:latin typeface="Consolas" panose="020B0609020204030204" pitchFamily="49" charset="0"/>
              </a:rPr>
              <a:t>Predef</a:t>
            </a:r>
            <a:r>
              <a:rPr lang="en-US" dirty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ArrowAssoc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](x: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latin typeface="Consolas" panose="020B0609020204030204" pitchFamily="49" charset="0"/>
              </a:rPr>
              <a:t> -&gt; [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](y: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): Tuple2[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] = Tuple2(x, y)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implicit def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</a:rPr>
              <a:t>any2ArrowAssoc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](x: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):   					</a:t>
            </a:r>
            <a:r>
              <a:rPr lang="en-US" dirty="0" err="1">
                <a:latin typeface="Consolas" panose="020B0609020204030204" pitchFamily="49" charset="0"/>
              </a:rPr>
              <a:t>ArrowAssoc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] = new </a:t>
            </a:r>
            <a:r>
              <a:rPr lang="en-US" dirty="0" err="1">
                <a:latin typeface="Consolas" panose="020B0609020204030204" pitchFamily="49" charset="0"/>
              </a:rPr>
              <a:t>ArrowAssoc</a:t>
            </a:r>
            <a:r>
              <a:rPr lang="en-US" dirty="0">
                <a:latin typeface="Consolas" panose="020B0609020204030204" pitchFamily="49" charset="0"/>
              </a:rPr>
              <a:t>(x)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2406886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94F45-119A-4572-86FD-EA5F15391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8612F8E-9435-4856-BFC3-5D4564B4E073}"/>
              </a:ext>
            </a:extLst>
          </p:cNvPr>
          <p:cNvSpPr/>
          <p:nvPr/>
        </p:nvSpPr>
        <p:spPr>
          <a:xfrm>
            <a:off x="3042138" y="440898"/>
            <a:ext cx="5969977" cy="570620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E5062-6636-4A4E-B298-2F0E5394F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8616" y="1266092"/>
            <a:ext cx="4358054" cy="4035670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>
                <a:latin typeface="+mj-lt"/>
              </a:rPr>
              <a:t>And now… </a:t>
            </a:r>
          </a:p>
          <a:p>
            <a:pPr marL="0" indent="0" algn="ctr">
              <a:buNone/>
            </a:pPr>
            <a:endParaRPr lang="en-US" i="1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 algn="ctr">
              <a:buNone/>
            </a:pPr>
            <a:r>
              <a:rPr lang="en-US" sz="4800" dirty="0">
                <a:latin typeface="+mj-lt"/>
              </a:rPr>
              <a:t>Implicit Classes</a:t>
            </a:r>
          </a:p>
        </p:txBody>
      </p:sp>
    </p:spTree>
    <p:extLst>
      <p:ext uri="{BB962C8B-B14F-4D97-AF65-F5344CB8AC3E}">
        <p14:creationId xmlns:p14="http://schemas.microsoft.com/office/powerpoint/2010/main" val="2164335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31" y="548640"/>
            <a:ext cx="4020077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>
                <a:latin typeface="Consolas" panose="020B0609020204030204" pitchFamily="49" charset="0"/>
              </a:rPr>
              <a:t>Rectangles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case class</a:t>
            </a:r>
            <a:r>
              <a:rPr lang="en-US" sz="2200" dirty="0">
                <a:latin typeface="Consolas" panose="020B0609020204030204" pitchFamily="49" charset="0"/>
              </a:rPr>
              <a:t> Rectangle(width: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, height: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shapes are great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constructors are lame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can we make this easier?</a:t>
            </a:r>
          </a:p>
        </p:txBody>
      </p:sp>
    </p:spTree>
    <p:extLst>
      <p:ext uri="{BB962C8B-B14F-4D97-AF65-F5344CB8AC3E}">
        <p14:creationId xmlns:p14="http://schemas.microsoft.com/office/powerpoint/2010/main" val="4084798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31" y="548640"/>
            <a:ext cx="4020077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>
                <a:latin typeface="Consolas" panose="020B0609020204030204" pitchFamily="49" charset="0"/>
              </a:rPr>
              <a:t>Rectangles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implicit class </a:t>
            </a:r>
            <a:r>
              <a:rPr lang="en-US" sz="22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</a:rPr>
              <a:t>RectangleMaker</a:t>
            </a:r>
            <a:r>
              <a:rPr lang="en-US" sz="2200" dirty="0">
                <a:latin typeface="Consolas" panose="020B0609020204030204" pitchFamily="49" charset="0"/>
              </a:rPr>
              <a:t>(width: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def</a:t>
            </a:r>
            <a:r>
              <a:rPr lang="en-US" sz="2200" dirty="0">
                <a:latin typeface="Consolas" panose="020B0609020204030204" pitchFamily="49" charset="0"/>
              </a:rPr>
              <a:t> x(height: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) =     	Rectangle(width, height)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automatically generates implicit conversion from int to </a:t>
            </a:r>
            <a:r>
              <a:rPr lang="en-US" sz="2200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RectangleMaker</a:t>
            </a:r>
            <a:endParaRPr lang="en-US" sz="22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2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00E7-A27B-44FE-B230-C56B7B01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nsolas" panose="020B0609020204030204" pitchFamily="49" charset="0"/>
              </a:rPr>
              <a:t>implicit </a:t>
            </a:r>
            <a:r>
              <a:rPr lang="en-US" dirty="0"/>
              <a:t>keyword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BC00F-6388-48E7-AED8-9CFE0D7BA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does it do?</a:t>
            </a:r>
          </a:p>
          <a:p>
            <a:r>
              <a:rPr lang="en-US" dirty="0"/>
              <a:t>Provides type conversions to the compiler</a:t>
            </a:r>
          </a:p>
          <a:p>
            <a:r>
              <a:rPr lang="en-US" dirty="0"/>
              <a:t>Infer parameters when they aren’t given directly</a:t>
            </a:r>
          </a:p>
          <a:p>
            <a:r>
              <a:rPr lang="en-US" dirty="0"/>
              <a:t>Useful for integrating outside code</a:t>
            </a:r>
          </a:p>
        </p:txBody>
      </p:sp>
    </p:spTree>
    <p:extLst>
      <p:ext uri="{BB962C8B-B14F-4D97-AF65-F5344CB8AC3E}">
        <p14:creationId xmlns:p14="http://schemas.microsoft.com/office/powerpoint/2010/main" val="131361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JButton</a:t>
            </a:r>
            <a:endParaRPr lang="en-US" sz="5400" dirty="0">
              <a:latin typeface="Consolas" panose="020B0609020204030204" pitchFamily="49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latin typeface="Consolas" panose="020B0609020204030204" pitchFamily="49" charset="0"/>
              </a:rPr>
              <a:t> button =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new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JButton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Consolas" panose="020B0609020204030204" pitchFamily="49" charset="0"/>
              </a:rPr>
              <a:t>button.addActionListener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new ActionListener {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 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def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actionPerformed</a:t>
            </a:r>
            <a:r>
              <a:rPr lang="en-US" sz="2200" dirty="0">
                <a:latin typeface="Consolas" panose="020B0609020204030204" pitchFamily="49" charset="0"/>
              </a:rPr>
              <a:t>(event:     	  	</a:t>
            </a:r>
            <a:r>
              <a:rPr lang="en-US" sz="2200" dirty="0" err="1">
                <a:latin typeface="Consolas" panose="020B0609020204030204" pitchFamily="49" charset="0"/>
              </a:rPr>
              <a:t>ActionEvent</a:t>
            </a:r>
            <a:r>
              <a:rPr lang="en-US" sz="2200" dirty="0">
                <a:latin typeface="Consolas" panose="020B0609020204030204" pitchFamily="49" charset="0"/>
              </a:rPr>
              <a:t>): Unit = {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      </a:t>
            </a:r>
            <a:r>
              <a:rPr lang="en-US" sz="2200" dirty="0" err="1">
                <a:latin typeface="Consolas" panose="020B0609020204030204" pitchFamily="49" charset="0"/>
              </a:rPr>
              <a:t>println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accent6"/>
                </a:solidFill>
                <a:latin typeface="Consolas" panose="020B0609020204030204" pitchFamily="49" charset="0"/>
              </a:rPr>
              <a:t>“pressed!”</a:t>
            </a: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   }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I’m supposed to read this?</a:t>
            </a:r>
          </a:p>
        </p:txBody>
      </p:sp>
    </p:spTree>
    <p:extLst>
      <p:ext uri="{BB962C8B-B14F-4D97-AF65-F5344CB8AC3E}">
        <p14:creationId xmlns:p14="http://schemas.microsoft.com/office/powerpoint/2010/main" val="399678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JButton</a:t>
            </a:r>
            <a:endParaRPr lang="en-US" sz="5400" dirty="0">
              <a:latin typeface="Consolas" panose="020B0609020204030204" pitchFamily="49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latin typeface="Consolas" panose="020B0609020204030204" pitchFamily="49" charset="0"/>
              </a:rPr>
              <a:t> button =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new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JButton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Consolas" panose="020B0609020204030204" pitchFamily="49" charset="0"/>
              </a:rPr>
              <a:t>button.addActionListener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(_: </a:t>
            </a:r>
            <a:r>
              <a:rPr lang="en-US" sz="2200" dirty="0" err="1">
                <a:latin typeface="Consolas" panose="020B0609020204030204" pitchFamily="49" charset="0"/>
              </a:rPr>
              <a:t>ActionEvent</a:t>
            </a:r>
            <a:r>
              <a:rPr lang="en-US" sz="2200" dirty="0">
                <a:latin typeface="Consolas" panose="020B0609020204030204" pitchFamily="49" charset="0"/>
              </a:rPr>
              <a:t>) =&gt; 	</a:t>
            </a:r>
            <a:r>
              <a:rPr lang="en-US" sz="2200" dirty="0" err="1">
                <a:latin typeface="Consolas" panose="020B0609020204030204" pitchFamily="49" charset="0"/>
              </a:rPr>
              <a:t>println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accent6"/>
                </a:solidFill>
                <a:latin typeface="Consolas" panose="020B0609020204030204" pitchFamily="49" charset="0"/>
              </a:rPr>
              <a:t>“pressed!”</a:t>
            </a: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function != ActionListener</a:t>
            </a:r>
          </a:p>
        </p:txBody>
      </p:sp>
    </p:spTree>
    <p:extLst>
      <p:ext uri="{BB962C8B-B14F-4D97-AF65-F5344CB8AC3E}">
        <p14:creationId xmlns:p14="http://schemas.microsoft.com/office/powerpoint/2010/main" val="226759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C3D1-DBDD-47F3-BC69-B3CB35075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7299" y="3268723"/>
            <a:ext cx="509954" cy="1330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DF64E-E298-4D93-A8E8-0145A6FC7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1" y="503726"/>
            <a:ext cx="11295187" cy="5527797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/>
          <a:lstStyle/>
          <a:p>
            <a:pPr marL="0" indent="0">
              <a:buNone/>
            </a:pPr>
            <a:endParaRPr lang="en-US" sz="2800" dirty="0">
              <a:solidFill>
                <a:schemeClr val="accent2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solidFill>
                <a:schemeClr val="accent2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2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implicit def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function2ActionListener</a:t>
            </a:r>
            <a:r>
              <a:rPr lang="en-US" dirty="0">
                <a:latin typeface="Consolas" panose="020B0609020204030204" pitchFamily="49" charset="0"/>
              </a:rPr>
              <a:t>(f: </a:t>
            </a:r>
            <a:r>
              <a:rPr lang="en-US" dirty="0" err="1">
                <a:latin typeface="Consolas" panose="020B0609020204030204" pitchFamily="49" charset="0"/>
              </a:rPr>
              <a:t>ActionEvent</a:t>
            </a:r>
            <a:r>
              <a:rPr lang="en-US" dirty="0">
                <a:latin typeface="Consolas" panose="020B0609020204030204" pitchFamily="49" charset="0"/>
              </a:rPr>
              <a:t> =&gt;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Unit</a:t>
            </a:r>
            <a:r>
              <a:rPr lang="en-US" dirty="0">
                <a:latin typeface="Consolas" panose="020B0609020204030204" pitchFamily="49" charset="0"/>
              </a:rPr>
              <a:t>): ActionListener =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new ActionListener {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		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def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actionPerformed</a:t>
            </a:r>
            <a:r>
              <a:rPr lang="en-US" dirty="0">
                <a:latin typeface="Consolas" panose="020B0609020204030204" pitchFamily="49" charset="0"/>
              </a:rPr>
              <a:t>(event: </a:t>
            </a:r>
            <a:r>
              <a:rPr lang="en-US" dirty="0" err="1">
                <a:latin typeface="Consolas" panose="020B0609020204030204" pitchFamily="49" charset="0"/>
              </a:rPr>
              <a:t>ActionEvent</a:t>
            </a:r>
            <a:r>
              <a:rPr lang="en-US" dirty="0">
                <a:latin typeface="Consolas" panose="020B0609020204030204" pitchFamily="49" charset="0"/>
              </a:rPr>
              <a:t>): </a:t>
            </a:r>
            <a:r>
              <a:rPr lang="en-US" dirty="0">
                <a:solidFill>
                  <a:schemeClr val="accent2"/>
                </a:solidFill>
                <a:latin typeface="Consolas" panose="020B0609020204030204" pitchFamily="49" charset="0"/>
              </a:rPr>
              <a:t>Unit </a:t>
            </a:r>
            <a:r>
              <a:rPr lang="en-US" dirty="0">
                <a:latin typeface="Consolas" panose="020B0609020204030204" pitchFamily="49" charset="0"/>
              </a:rPr>
              <a:t>=  		f(event)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4231593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145-819D-4BE1-BEC2-633EB4A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An Example: </a:t>
            </a:r>
            <a:r>
              <a:rPr lang="en-US" sz="5400" dirty="0" err="1">
                <a:latin typeface="Consolas" panose="020B0609020204030204" pitchFamily="49" charset="0"/>
              </a:rPr>
              <a:t>JButton</a:t>
            </a:r>
            <a:endParaRPr lang="en-US" sz="5400" dirty="0">
              <a:latin typeface="Consolas" panose="020B0609020204030204" pitchFamily="49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04D7-5AC0-4137-B55B-434E8C77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accent2"/>
                </a:solidFill>
                <a:latin typeface="Consolas" panose="020B0609020204030204" pitchFamily="49" charset="0"/>
              </a:rPr>
              <a:t>val</a:t>
            </a:r>
            <a:r>
              <a:rPr lang="en-US" sz="2200" dirty="0">
                <a:latin typeface="Consolas" panose="020B0609020204030204" pitchFamily="49" charset="0"/>
              </a:rPr>
              <a:t> button = </a:t>
            </a:r>
            <a:r>
              <a:rPr lang="en-US" sz="2200" dirty="0">
                <a:solidFill>
                  <a:schemeClr val="accent2"/>
                </a:solidFill>
                <a:latin typeface="Consolas" panose="020B0609020204030204" pitchFamily="49" charset="0"/>
              </a:rPr>
              <a:t>new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JButton</a:t>
            </a: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Consolas" panose="020B0609020204030204" pitchFamily="49" charset="0"/>
              </a:rPr>
              <a:t>button.addActionListener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  (_: </a:t>
            </a:r>
            <a:r>
              <a:rPr lang="en-US" sz="2200" dirty="0" err="1">
                <a:latin typeface="Consolas" panose="020B0609020204030204" pitchFamily="49" charset="0"/>
              </a:rPr>
              <a:t>ActionEvent</a:t>
            </a:r>
            <a:r>
              <a:rPr lang="en-US" sz="2200" dirty="0">
                <a:latin typeface="Consolas" panose="020B0609020204030204" pitchFamily="49" charset="0"/>
              </a:rPr>
              <a:t>) =&gt; 	</a:t>
            </a:r>
            <a:r>
              <a:rPr lang="en-US" sz="2200" dirty="0" err="1">
                <a:latin typeface="Consolas" panose="020B0609020204030204" pitchFamily="49" charset="0"/>
              </a:rPr>
              <a:t>println</a:t>
            </a:r>
            <a:r>
              <a:rPr lang="en-US" sz="2200" dirty="0">
                <a:latin typeface="Consolas" panose="020B0609020204030204" pitchFamily="49" charset="0"/>
              </a:rPr>
              <a:t>(</a:t>
            </a:r>
            <a:r>
              <a:rPr lang="en-US" sz="2200" dirty="0">
                <a:solidFill>
                  <a:schemeClr val="accent6"/>
                </a:solidFill>
                <a:latin typeface="Consolas" panose="020B0609020204030204" pitchFamily="49" charset="0"/>
              </a:rPr>
              <a:t>“pressed!”</a:t>
            </a: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// now it works!</a:t>
            </a:r>
          </a:p>
        </p:txBody>
      </p:sp>
    </p:spTree>
    <p:extLst>
      <p:ext uri="{BB962C8B-B14F-4D97-AF65-F5344CB8AC3E}">
        <p14:creationId xmlns:p14="http://schemas.microsoft.com/office/powerpoint/2010/main" val="190297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Implicit Conversion Rules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Marking Rule</a:t>
            </a:r>
          </a:p>
          <a:p>
            <a:pPr lvl="1"/>
            <a:r>
              <a:rPr lang="en-US" sz="3200" dirty="0"/>
              <a:t>Only definitions marked </a:t>
            </a:r>
            <a:r>
              <a:rPr lang="en-US" sz="3200" dirty="0">
                <a:latin typeface="Consolas" panose="020B0609020204030204" pitchFamily="49" charset="0"/>
              </a:rPr>
              <a:t>implicit </a:t>
            </a:r>
            <a:r>
              <a:rPr lang="en-US" sz="3200" dirty="0"/>
              <a:t>are considered</a:t>
            </a:r>
          </a:p>
        </p:txBody>
      </p:sp>
    </p:spTree>
    <p:extLst>
      <p:ext uri="{BB962C8B-B14F-4D97-AF65-F5344CB8AC3E}">
        <p14:creationId xmlns:p14="http://schemas.microsoft.com/office/powerpoint/2010/main" val="2568801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Implicit Conversion Rules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2. Scope Rule</a:t>
            </a:r>
          </a:p>
          <a:p>
            <a:pPr lvl="1"/>
            <a:r>
              <a:rPr lang="en-US" sz="3200" dirty="0"/>
              <a:t>An implicit definition must be in scope to be used</a:t>
            </a:r>
          </a:p>
          <a:p>
            <a:pPr lvl="2"/>
            <a:r>
              <a:rPr lang="en-US" sz="3200" dirty="0"/>
              <a:t>Import</a:t>
            </a:r>
          </a:p>
          <a:p>
            <a:pPr lvl="2"/>
            <a:r>
              <a:rPr lang="en-US" sz="3200" dirty="0"/>
              <a:t>Extends</a:t>
            </a:r>
          </a:p>
          <a:p>
            <a:pPr lvl="1"/>
            <a:r>
              <a:rPr lang="en-US" sz="3200" dirty="0"/>
              <a:t>Note: Only needs brought into scope once</a:t>
            </a:r>
          </a:p>
        </p:txBody>
      </p:sp>
    </p:spTree>
    <p:extLst>
      <p:ext uri="{BB962C8B-B14F-4D97-AF65-F5344CB8AC3E}">
        <p14:creationId xmlns:p14="http://schemas.microsoft.com/office/powerpoint/2010/main" val="1506376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0C4E4-559C-48E6-B2B5-875BEE1F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Implicit Conversion Rules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0F3F-B32B-4B3C-867E-EB586987B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3. One-at-a-Time Rule</a:t>
            </a:r>
          </a:p>
          <a:p>
            <a:pPr lvl="1"/>
            <a:r>
              <a:rPr lang="en-US" sz="3200" dirty="0"/>
              <a:t>Compiler won’t apply multiple conversions at once</a:t>
            </a:r>
          </a:p>
        </p:txBody>
      </p:sp>
    </p:spTree>
    <p:extLst>
      <p:ext uri="{BB962C8B-B14F-4D97-AF65-F5344CB8AC3E}">
        <p14:creationId xmlns:p14="http://schemas.microsoft.com/office/powerpoint/2010/main" val="217062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560</Words>
  <Application>Microsoft Office PowerPoint</Application>
  <PresentationFormat>Widescreen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Office Theme</vt:lpstr>
      <vt:lpstr>Implicit Conversions and Parameters in Scala</vt:lpstr>
      <vt:lpstr>The implicit keyword</vt:lpstr>
      <vt:lpstr>An Example: JButton</vt:lpstr>
      <vt:lpstr>An Example: JButton</vt:lpstr>
      <vt:lpstr>PowerPoint Presentation</vt:lpstr>
      <vt:lpstr>An Example: JButton</vt:lpstr>
      <vt:lpstr>Implicit Conversion Rules</vt:lpstr>
      <vt:lpstr>Implicit Conversion Rules</vt:lpstr>
      <vt:lpstr>Implicit Conversion Rules</vt:lpstr>
      <vt:lpstr>Implicit Conversion Rules</vt:lpstr>
      <vt:lpstr>An Example: Ints and Doubles</vt:lpstr>
      <vt:lpstr>An Example: Ints and Doubles</vt:lpstr>
      <vt:lpstr>An Example: Rationals</vt:lpstr>
      <vt:lpstr>An Example: Rationals</vt:lpstr>
      <vt:lpstr>Adding syntax to preexisting classes is easy!</vt:lpstr>
      <vt:lpstr>Adding syntax to preexisting classes is easy!</vt:lpstr>
      <vt:lpstr>PowerPoint Presentation</vt:lpstr>
      <vt:lpstr>An Example: Rectangles</vt:lpstr>
      <vt:lpstr>An Example: Rectangles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Implicit Conversions and Parameters in Scala</dc:title>
  <dc:creator>Dyer, Henry</dc:creator>
  <cp:lastModifiedBy>Dyer, Henry</cp:lastModifiedBy>
  <cp:revision>11</cp:revision>
  <dcterms:created xsi:type="dcterms:W3CDTF">2021-03-15T11:19:23Z</dcterms:created>
  <dcterms:modified xsi:type="dcterms:W3CDTF">2021-03-15T16:00:41Z</dcterms:modified>
</cp:coreProperties>
</file>