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40" r:id="rId2"/>
  </p:sldMasterIdLst>
  <p:notesMasterIdLst>
    <p:notesMasterId r:id="rId24"/>
  </p:notesMasterIdLst>
  <p:handoutMasterIdLst>
    <p:handoutMasterId r:id="rId25"/>
  </p:handoutMasterIdLst>
  <p:sldIdLst>
    <p:sldId id="256" r:id="rId3"/>
    <p:sldId id="265" r:id="rId4"/>
    <p:sldId id="266" r:id="rId5"/>
    <p:sldId id="267" r:id="rId6"/>
    <p:sldId id="263" r:id="rId7"/>
    <p:sldId id="275" r:id="rId8"/>
    <p:sldId id="276" r:id="rId9"/>
    <p:sldId id="257" r:id="rId10"/>
    <p:sldId id="264" r:id="rId11"/>
    <p:sldId id="258" r:id="rId12"/>
    <p:sldId id="259" r:id="rId13"/>
    <p:sldId id="268" r:id="rId14"/>
    <p:sldId id="269" r:id="rId15"/>
    <p:sldId id="270" r:id="rId16"/>
    <p:sldId id="271" r:id="rId17"/>
    <p:sldId id="260" r:id="rId18"/>
    <p:sldId id="272" r:id="rId19"/>
    <p:sldId id="273" r:id="rId20"/>
    <p:sldId id="261" r:id="rId21"/>
    <p:sldId id="274" r:id="rId22"/>
    <p:sldId id="262" r:id="rId23"/>
  </p:sldIdLst>
  <p:sldSz cx="12192000" cy="6858000"/>
  <p:notesSz cx="6858000" cy="9144000"/>
  <p:embeddedFontLst>
    <p:embeddedFont>
      <p:font typeface="Rockwell Condensed" panose="02060603050405020104" pitchFamily="18" charset="0"/>
      <p:regular r:id="rId26"/>
      <p:bold r:id="rId27"/>
    </p:embeddedFont>
    <p:embeddedFont>
      <p:font typeface="Rockwell" panose="02060603020205020403" pitchFamily="18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E Gant" initials="TEG" lastIdx="1" clrIdx="0">
    <p:extLst>
      <p:ext uri="{19B8F6BF-5375-455C-9EA6-DF929625EA0E}">
        <p15:presenceInfo xmlns:p15="http://schemas.microsoft.com/office/powerpoint/2012/main" userId="S-1-5-21-2869088074-4135808039-557321446-2361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4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49704-7778-43C6-9F51-4FB45596EE72}" type="datetimeFigureOut">
              <a:rPr lang="en-US" smtClean="0"/>
              <a:t>2/15/2021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A7AD4-1527-4CAB-935D-68249B1E6B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658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400F5-01DF-463D-B2E9-C419A1E2BBE2}" type="datetimeFigureOut">
              <a:rPr lang="en-US" smtClean="0"/>
              <a:t>2/15/2021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EFD66-9652-4B3A-A4CE-7B9BD3C406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93462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FD66-9652-4B3A-A4CE-7B9BD3C4063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602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FD66-9652-4B3A-A4CE-7B9BD3C4063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606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FD66-9652-4B3A-A4CE-7B9BD3C4063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685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FD66-9652-4B3A-A4CE-7B9BD3C4063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963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FD66-9652-4B3A-A4CE-7B9BD3C4063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89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FD66-9652-4B3A-A4CE-7B9BD3C4063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332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FD66-9652-4B3A-A4CE-7B9BD3C4063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527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FD66-9652-4B3A-A4CE-7B9BD3C4063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885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FD66-9652-4B3A-A4CE-7B9BD3C4063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621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FD66-9652-4B3A-A4CE-7B9BD3C4063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8065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FD66-9652-4B3A-A4CE-7B9BD3C4063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566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FD66-9652-4B3A-A4CE-7B9BD3C4063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4127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FD66-9652-4B3A-A4CE-7B9BD3C4063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4037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FD66-9652-4B3A-A4CE-7B9BD3C4063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394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FD66-9652-4B3A-A4CE-7B9BD3C4063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613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FD66-9652-4B3A-A4CE-7B9BD3C4063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354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FD66-9652-4B3A-A4CE-7B9BD3C4063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471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FD66-9652-4B3A-A4CE-7B9BD3C4063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806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FD66-9652-4B3A-A4CE-7B9BD3C4063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082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FD66-9652-4B3A-A4CE-7B9BD3C4063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406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FD66-9652-4B3A-A4CE-7B9BD3C4063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694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2/15/2021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EC8E9-57F0-477C-881A-FF52DDC165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 smtClean="0"/>
              <a:t>TRAITS</a:t>
            </a:r>
            <a:endParaRPr lang="en-US" sz="8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B4842E-02CF-4ACC-B180-E94342930B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Tom Gant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82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1173F-00D9-458D-9FD2-072FF77D2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 vs Rich interfaces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B5D93-E184-45C3-A6C4-475DB8047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Trait inheritances adds methods (“enriches”)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Trade-off with implementers (writers) and clients (user)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Trait with a small number of abstract methods and a potentially large number of concrete methods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</a:t>
            </a:r>
            <a:r>
              <a:rPr lang="en-US" dirty="0" smtClean="0"/>
              <a:t>nly need to implement the method once, in the trait itself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54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1173F-00D9-458D-9FD2-072FF77D2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Rectangular objects (EXAMPLE)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32B5D93-E184-45C3-A6C4-475DB8047990}"/>
              </a:ext>
            </a:extLst>
          </p:cNvPr>
          <p:cNvSpPr txBox="1">
            <a:spLocks/>
          </p:cNvSpPr>
          <p:nvPr/>
        </p:nvSpPr>
        <p:spPr>
          <a:xfrm>
            <a:off x="1069848" y="1962724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Many classes representing rectangular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Repetitive and inefficient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Scala traits supply methods to any class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15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804" y="197963"/>
            <a:ext cx="10845444" cy="64762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First Example</a:t>
            </a:r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lass Point (val x: Int, val y: Int)</a:t>
            </a:r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lass Rectangle (val topLeft: Point, val bottomRight: Point) {</a:t>
            </a:r>
          </a:p>
          <a:p>
            <a:pPr marL="0" indent="0">
              <a:buNone/>
            </a:pPr>
            <a:r>
              <a:rPr lang="en-US" dirty="0" smtClean="0"/>
              <a:t>     def left = topLeft.x</a:t>
            </a:r>
          </a:p>
          <a:p>
            <a:pPr marL="0" indent="0">
              <a:buNone/>
            </a:pPr>
            <a:r>
              <a:rPr lang="en-US" dirty="0" smtClean="0"/>
              <a:t>     def right = bottomRight.x</a:t>
            </a:r>
          </a:p>
          <a:p>
            <a:pPr marL="0" indent="0">
              <a:buNone/>
            </a:pPr>
            <a:r>
              <a:rPr lang="en-US" dirty="0" smtClean="0"/>
              <a:t>     def width = right – left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Second </a:t>
            </a:r>
            <a:r>
              <a:rPr lang="en-US" b="1" u="sng" dirty="0"/>
              <a:t>Example</a:t>
            </a:r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bstract class Component </a:t>
            </a: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smtClean="0"/>
              <a:t>def topLeft: Point</a:t>
            </a:r>
          </a:p>
          <a:p>
            <a:pPr marL="0" indent="0">
              <a:buNone/>
            </a:pPr>
            <a:r>
              <a:rPr lang="en-US" dirty="0" smtClean="0"/>
              <a:t>     def bottomRight: Point</a:t>
            </a:r>
          </a:p>
          <a:p>
            <a:pPr marL="0" indent="0">
              <a:buNone/>
            </a:pPr>
            <a:r>
              <a:rPr lang="en-US" dirty="0" smtClean="0"/>
              <a:t>     def </a:t>
            </a:r>
            <a:r>
              <a:rPr lang="en-US" dirty="0"/>
              <a:t>left = topLeft.x</a:t>
            </a:r>
          </a:p>
          <a:p>
            <a:pPr marL="0" indent="0">
              <a:buNone/>
            </a:pPr>
            <a:r>
              <a:rPr lang="en-US" dirty="0"/>
              <a:t>     def right = bottomRight.x</a:t>
            </a:r>
          </a:p>
          <a:p>
            <a:pPr marL="0" indent="0">
              <a:buNone/>
            </a:pPr>
            <a:r>
              <a:rPr lang="en-US" dirty="0"/>
              <a:t>     def width = right – left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There is duplication…what do we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33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804" y="197963"/>
            <a:ext cx="10845444" cy="64762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USE SCALA TRAIT</a:t>
            </a:r>
          </a:p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rait Rectangular {</a:t>
            </a:r>
          </a:p>
          <a:p>
            <a:pPr marL="0" indent="0">
              <a:buNone/>
            </a:pPr>
            <a:r>
              <a:rPr lang="en-US" dirty="0"/>
              <a:t>d</a:t>
            </a:r>
            <a:r>
              <a:rPr lang="en-US" dirty="0" smtClean="0"/>
              <a:t>ef topLeft: Point</a:t>
            </a:r>
          </a:p>
          <a:p>
            <a:pPr marL="0" indent="0">
              <a:buNone/>
            </a:pPr>
            <a:r>
              <a:rPr lang="en-US" dirty="0"/>
              <a:t>d</a:t>
            </a:r>
            <a:r>
              <a:rPr lang="en-US" dirty="0" smtClean="0"/>
              <a:t>ef bottomRight: Point</a:t>
            </a:r>
          </a:p>
          <a:p>
            <a:pPr marL="0" indent="0">
              <a:buNone/>
            </a:pPr>
            <a:r>
              <a:rPr lang="en-US" dirty="0"/>
              <a:t>d</a:t>
            </a:r>
            <a:r>
              <a:rPr lang="en-US" dirty="0" smtClean="0"/>
              <a:t>ef left = topLeft.x</a:t>
            </a:r>
          </a:p>
          <a:p>
            <a:pPr marL="0" indent="0">
              <a:buNone/>
            </a:pPr>
            <a:r>
              <a:rPr lang="en-US" dirty="0"/>
              <a:t>d</a:t>
            </a:r>
            <a:r>
              <a:rPr lang="en-US" dirty="0" smtClean="0"/>
              <a:t>ef right = bottomRight.x</a:t>
            </a:r>
          </a:p>
          <a:p>
            <a:pPr marL="0" indent="0">
              <a:buNone/>
            </a:pPr>
            <a:r>
              <a:rPr lang="en-US" dirty="0"/>
              <a:t>d</a:t>
            </a:r>
            <a:r>
              <a:rPr lang="en-US" dirty="0" smtClean="0"/>
              <a:t>ef width = right – left</a:t>
            </a:r>
          </a:p>
          <a:p>
            <a:pPr marL="0" indent="0">
              <a:buNone/>
            </a:pPr>
            <a:r>
              <a:rPr lang="en-US" dirty="0" smtClean="0"/>
              <a:t>//Any other methods wanted…..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bstract class Component extends Rectangular {</a:t>
            </a:r>
          </a:p>
          <a:p>
            <a:pPr marL="0" indent="0">
              <a:buNone/>
            </a:pPr>
            <a:r>
              <a:rPr lang="en-US" dirty="0" smtClean="0"/>
              <a:t>// other methods…..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Class Rectangular (val topLeft: Point, val bottomRight: Point) extends Rectangular {</a:t>
            </a:r>
          </a:p>
          <a:p>
            <a:pPr marL="0" indent="0">
              <a:buNone/>
            </a:pPr>
            <a:r>
              <a:rPr lang="en-US" dirty="0"/>
              <a:t>// other methods</a:t>
            </a:r>
            <a:r>
              <a:rPr lang="en-US" dirty="0" smtClean="0"/>
              <a:t>…..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4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1173F-00D9-458D-9FD2-072FF77D2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Ordered Trait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B5D93-E184-45C3-A6C4-475DB8047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93631"/>
            <a:ext cx="10058400" cy="4378569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Comparison benefits from rich interface (&lt;=, &gt;=)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Thin interface users would: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l</a:t>
            </a:r>
            <a:r>
              <a:rPr lang="en-US" dirty="0" smtClean="0"/>
              <a:t>ess than or equal – “(x &lt; y) || (x == y)”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Class Rational (n: Int, d: Int){</a:t>
            </a:r>
          </a:p>
          <a:p>
            <a:pPr marL="0" indent="0">
              <a:buNone/>
            </a:pPr>
            <a:r>
              <a:rPr lang="en-US" dirty="0" smtClean="0"/>
              <a:t>     def &lt; (that: Rational) = this.numer * that.denom &lt;</a:t>
            </a:r>
            <a:r>
              <a:rPr lang="en-US" dirty="0"/>
              <a:t> </a:t>
            </a:r>
            <a:r>
              <a:rPr lang="en-US" dirty="0" smtClean="0"/>
              <a:t>that.numer </a:t>
            </a:r>
            <a:r>
              <a:rPr lang="en-US" dirty="0"/>
              <a:t>* </a:t>
            </a:r>
            <a:r>
              <a:rPr lang="en-US" dirty="0" smtClean="0"/>
              <a:t>this.denom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def &gt; (that:Rational) = that &lt; this</a:t>
            </a:r>
          </a:p>
          <a:p>
            <a:pPr marL="0" indent="0">
              <a:buNone/>
            </a:pPr>
            <a:r>
              <a:rPr lang="en-US" dirty="0" smtClean="0"/>
              <a:t>     def &lt;= (that: Rational) = (this &lt; that) || (this == that)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def &gt;= (that: Rational) = </a:t>
            </a:r>
            <a:r>
              <a:rPr lang="en-US" dirty="0"/>
              <a:t>(this </a:t>
            </a:r>
            <a:r>
              <a:rPr lang="en-US" dirty="0" smtClean="0"/>
              <a:t>&gt; </a:t>
            </a:r>
            <a:r>
              <a:rPr lang="en-US" dirty="0"/>
              <a:t>that) || (this == that) </a:t>
            </a:r>
          </a:p>
          <a:p>
            <a:pPr marL="0" indent="0">
              <a:buNone/>
            </a:pPr>
            <a:r>
              <a:rPr lang="en-US" dirty="0" smtClean="0"/>
              <a:t>}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10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1173F-00D9-458D-9FD2-072FF77D2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Ordered Trait (Solution)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B5D93-E184-45C3-A6C4-475DB8047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1793631"/>
            <a:ext cx="10324983" cy="437856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Common problem Scala provides help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Trait called Ordered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Mix into a class (enrich the class)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Define one method “compare”</a:t>
            </a:r>
          </a:p>
          <a:p>
            <a:pPr lvl="1"/>
            <a:r>
              <a:rPr lang="en-US" dirty="0" smtClean="0"/>
              <a:t>Return 1 if =, -1 if &lt; and 1 if &gt;0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Class Rational (n: Int, d: Int) extends Ordered [Rational]{</a:t>
            </a:r>
          </a:p>
          <a:p>
            <a:pPr marL="0" indent="0">
              <a:buNone/>
            </a:pPr>
            <a:r>
              <a:rPr lang="en-US" dirty="0" smtClean="0"/>
              <a:t>     def compare (that: Rational) = (this.numer * that.denom) – (that.numer</a:t>
            </a:r>
            <a:r>
              <a:rPr lang="en-US" dirty="0"/>
              <a:t> </a:t>
            </a:r>
            <a:r>
              <a:rPr lang="en-US" dirty="0" smtClean="0"/>
              <a:t>* this.denom)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}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092462" y="2942492"/>
            <a:ext cx="914401" cy="1606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006862" y="2414954"/>
            <a:ext cx="3575538" cy="8792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Type passed to Ordered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86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1173F-00D9-458D-9FD2-072FF77D2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Stackable modifications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B5D93-E184-45C3-A6C4-475DB8047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81908"/>
            <a:ext cx="10058400" cy="4390292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Traits modify methods of a class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Allows stackable modifications….”with” keyword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Example from book.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Want a que of integers (FIFO)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Put and get methods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3 Traits to be defined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Doubling – Doubles of queued integers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Incrementing – Increments all queued integers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Filtering – Filters out all negative numbers in queue.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18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B5D93-E184-45C3-A6C4-475DB8047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222738"/>
            <a:ext cx="10905510" cy="65297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dirty="0"/>
              <a:t>a</a:t>
            </a:r>
            <a:r>
              <a:rPr lang="en-US" sz="1600" dirty="0" smtClean="0"/>
              <a:t>bstract class IntQueue {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def get(): Int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def put(x: Int): Unit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}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Import scala.collection.mutable.ArrayBuffer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Class BasicIntQueue extends IntQueue {</a:t>
            </a:r>
          </a:p>
          <a:p>
            <a:pPr marL="0" indent="0">
              <a:buNone/>
            </a:pPr>
            <a:r>
              <a:rPr lang="en-US" sz="1600" dirty="0" smtClean="0"/>
              <a:t>     private val buf = new ArrayBuffer[Int]</a:t>
            </a:r>
          </a:p>
          <a:p>
            <a:pPr marL="0" indent="0">
              <a:buNone/>
            </a:pPr>
            <a:r>
              <a:rPr lang="en-US" sz="1600" dirty="0" smtClean="0"/>
              <a:t>     def get() = buf.remove (0)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def put(x: Int) = { buf += x}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}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Val queue = new BasicIntQueue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queue.put (10)</a:t>
            </a:r>
          </a:p>
          <a:p>
            <a:pPr marL="0" indent="0">
              <a:buNone/>
            </a:pPr>
            <a:r>
              <a:rPr lang="en-US" sz="1600" dirty="0"/>
              <a:t>queue.put </a:t>
            </a:r>
            <a:r>
              <a:rPr lang="en-US" sz="1600" dirty="0" smtClean="0"/>
              <a:t>(20)</a:t>
            </a:r>
          </a:p>
          <a:p>
            <a:pPr marL="0" indent="0">
              <a:buNone/>
            </a:pPr>
            <a:r>
              <a:rPr lang="en-US" sz="1600" dirty="0" smtClean="0"/>
              <a:t>println(queue.get())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Result = 10</a:t>
            </a: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40323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B5D93-E184-45C3-A6C4-475DB8047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222738"/>
            <a:ext cx="11383108" cy="65297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 smtClean="0"/>
              <a:t>trait Doubling extends IntQueue {</a:t>
            </a:r>
          </a:p>
          <a:p>
            <a:pPr marL="0" indent="0">
              <a:buNone/>
            </a:pPr>
            <a:r>
              <a:rPr lang="en-US" sz="1600" dirty="0" smtClean="0"/>
              <a:t>     abstract override def put(x: int) = {super.put(2 * x)} </a:t>
            </a:r>
            <a:r>
              <a:rPr lang="en-US" sz="1600" dirty="0" smtClean="0">
                <a:solidFill>
                  <a:srgbClr val="92D050"/>
                </a:solidFill>
              </a:rPr>
              <a:t>//Supers are dynamic in traits. Mixed in after concrete definition</a:t>
            </a:r>
            <a:endParaRPr lang="en-US" sz="1600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sz="1600" dirty="0" smtClean="0"/>
              <a:t>}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trait Incrementing </a:t>
            </a:r>
            <a:r>
              <a:rPr lang="en-US" sz="1600" dirty="0"/>
              <a:t>extends IntQueue {</a:t>
            </a:r>
          </a:p>
          <a:p>
            <a:pPr marL="0" indent="0">
              <a:buNone/>
            </a:pPr>
            <a:r>
              <a:rPr lang="en-US" sz="1600" dirty="0"/>
              <a:t>     abstract override def put(x: int) = {</a:t>
            </a:r>
            <a:r>
              <a:rPr lang="en-US" sz="1600" dirty="0" smtClean="0"/>
              <a:t>super.put(x +1)}</a:t>
            </a:r>
            <a:endParaRPr lang="en-US" sz="1600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sz="1600" dirty="0"/>
              <a:t>}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trait </a:t>
            </a:r>
            <a:r>
              <a:rPr lang="en-US" sz="1600" dirty="0" smtClean="0"/>
              <a:t>Filtering </a:t>
            </a:r>
            <a:r>
              <a:rPr lang="en-US" sz="1600" dirty="0"/>
              <a:t>extends IntQueue {</a:t>
            </a:r>
          </a:p>
          <a:p>
            <a:pPr marL="0" indent="0">
              <a:buNone/>
            </a:pPr>
            <a:r>
              <a:rPr lang="en-US" sz="1600" dirty="0"/>
              <a:t>     abstract override def put(x: int) = </a:t>
            </a:r>
            <a:r>
              <a:rPr lang="en-US" sz="1600" dirty="0" smtClean="0"/>
              <a:t>{if (x &gt;= 0) super.put(x)}</a:t>
            </a:r>
            <a:endParaRPr lang="en-US" sz="1600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sz="1600" dirty="0"/>
              <a:t>}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val </a:t>
            </a:r>
            <a:r>
              <a:rPr lang="en-US" sz="1600" dirty="0"/>
              <a:t>queue = </a:t>
            </a:r>
            <a:r>
              <a:rPr lang="en-US" sz="1600" dirty="0" smtClean="0"/>
              <a:t>(new BasicIntQueue with Incrementing with Filtering)</a:t>
            </a:r>
          </a:p>
          <a:p>
            <a:pPr marL="0" indent="0">
              <a:buNone/>
            </a:pPr>
            <a:r>
              <a:rPr lang="en-US" sz="1600" dirty="0"/>
              <a:t>q</a:t>
            </a:r>
            <a:r>
              <a:rPr lang="en-US" sz="1600" dirty="0" smtClean="0"/>
              <a:t>ueue.put(-1);  queue.put(0); queue.put(1)</a:t>
            </a:r>
          </a:p>
          <a:p>
            <a:pPr marL="0" indent="0">
              <a:buNone/>
            </a:pPr>
            <a:r>
              <a:rPr lang="en-US" sz="1600" dirty="0"/>
              <a:t>p</a:t>
            </a:r>
            <a:r>
              <a:rPr lang="en-US" sz="1600" dirty="0" smtClean="0"/>
              <a:t>rintln(queue.get())</a:t>
            </a:r>
          </a:p>
          <a:p>
            <a:pPr marL="0" indent="0">
              <a:buNone/>
            </a:pPr>
            <a:r>
              <a:rPr lang="en-US" sz="1600" dirty="0" err="1"/>
              <a:t>println</a:t>
            </a:r>
            <a:r>
              <a:rPr lang="en-US" sz="1600" dirty="0"/>
              <a:t>(</a:t>
            </a:r>
            <a:r>
              <a:rPr lang="en-US" sz="1600" dirty="0" err="1"/>
              <a:t>queue.get</a:t>
            </a:r>
            <a:r>
              <a:rPr lang="en-US" sz="1600" dirty="0" smtClean="0"/>
              <a:t>())</a:t>
            </a:r>
          </a:p>
          <a:p>
            <a:pPr marL="0" indent="0">
              <a:buNone/>
            </a:pPr>
            <a:r>
              <a:rPr lang="en-US" sz="1600" dirty="0"/>
              <a:t>Result1 = 1</a:t>
            </a:r>
          </a:p>
          <a:p>
            <a:pPr marL="0" indent="0">
              <a:buNone/>
            </a:pPr>
            <a:r>
              <a:rPr lang="en-US" sz="1600" dirty="0"/>
              <a:t>Result2 = 2</a:t>
            </a:r>
            <a:endParaRPr lang="en-US" sz="1600" dirty="0"/>
          </a:p>
          <a:p>
            <a:pPr marL="0" indent="0">
              <a:buNone/>
            </a:pPr>
            <a:endParaRPr lang="en-US" sz="1600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65948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1173F-00D9-458D-9FD2-072FF77D2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 </a:t>
            </a:r>
            <a:r>
              <a:rPr lang="en-US" sz="4000" dirty="0" smtClean="0"/>
              <a:t>vs</a:t>
            </a:r>
            <a:r>
              <a:rPr lang="en-US" dirty="0" smtClean="0"/>
              <a:t> Multiple inheritance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B5D93-E184-45C3-A6C4-475DB8047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Traits allow multiple inheritance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Traits interpretation of super different (dynamic/static)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Traits use linearization (only way to do it)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val q = new BasicIntQueue with Incrementing with Doubling</a:t>
            </a:r>
          </a:p>
          <a:p>
            <a:pPr marL="0" indent="0">
              <a:buNone/>
            </a:pPr>
            <a:r>
              <a:rPr lang="en-US" dirty="0" smtClean="0"/>
              <a:t>q.put(42)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5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10 lookback – Class Extension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Abstract classes can have both concrete and abstract/unimplemented members</a:t>
            </a:r>
          </a:p>
          <a:p>
            <a:endParaRPr lang="en-US" dirty="0"/>
          </a:p>
          <a:p>
            <a:r>
              <a:rPr lang="en-US" dirty="0" smtClean="0"/>
              <a:t>Can’t instantiate an abstract class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Blueprint for extension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Sub-classes inherit non-private members of the superclass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Classes can extend another </a:t>
            </a:r>
            <a:r>
              <a:rPr lang="en-US" b="1" u="sng" dirty="0"/>
              <a:t>single</a:t>
            </a:r>
            <a:r>
              <a:rPr lang="en-US" dirty="0"/>
              <a:t> classes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Single class </a:t>
            </a:r>
            <a:r>
              <a:rPr lang="en-US" dirty="0" smtClean="0"/>
              <a:t>inheritance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43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1173F-00D9-458D-9FD2-072FF77D2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LINEARIZATION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960" y="1711569"/>
            <a:ext cx="7537674" cy="4032739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32B5D93-E184-45C3-A6C4-475DB8047990}"/>
              </a:ext>
            </a:extLst>
          </p:cNvPr>
          <p:cNvSpPr txBox="1">
            <a:spLocks/>
          </p:cNvSpPr>
          <p:nvPr/>
        </p:nvSpPr>
        <p:spPr>
          <a:xfrm>
            <a:off x="234462" y="1711569"/>
            <a:ext cx="10893786" cy="4460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32B5D93-E184-45C3-A6C4-475DB8047990}"/>
              </a:ext>
            </a:extLst>
          </p:cNvPr>
          <p:cNvSpPr txBox="1">
            <a:spLocks/>
          </p:cNvSpPr>
          <p:nvPr/>
        </p:nvSpPr>
        <p:spPr>
          <a:xfrm>
            <a:off x="652155" y="1916488"/>
            <a:ext cx="10058400" cy="425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lass Animal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rait Furry extends Animal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rait HasLegs extends Animal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trait FourLegged extends HasLegs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class Cat extends Animal with Furry with FourLegged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83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1173F-00D9-458D-9FD2-072FF77D2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 I use a Trait?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069847" y="1712067"/>
            <a:ext cx="9231743" cy="4708187"/>
          </a:xfrm>
        </p:spPr>
        <p:txBody>
          <a:bodyPr/>
          <a:lstStyle/>
          <a:p>
            <a:r>
              <a:rPr lang="en-US" dirty="0" smtClean="0"/>
              <a:t>Depends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Will the behavior be refused?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No – Concrete class</a:t>
            </a:r>
          </a:p>
          <a:p>
            <a:pPr marL="274320" lvl="1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 Yes, in multiple unrelated classes - Trait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Inherit from it in Java code – Abstract class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Not sure - Trait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23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509" y="179109"/>
            <a:ext cx="11622467" cy="63725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Object sampleProblem extends App {</a:t>
            </a:r>
          </a:p>
          <a:p>
            <a:pPr marL="0" indent="0">
              <a:buNone/>
            </a:pPr>
            <a:r>
              <a:rPr lang="en-US" dirty="0"/>
              <a:t>abstract class OtterbeinStudent {</a:t>
            </a:r>
          </a:p>
          <a:p>
            <a:pPr marL="0" indent="0">
              <a:buNone/>
            </a:pPr>
            <a:r>
              <a:rPr lang="en-US" dirty="0"/>
              <a:t>     val major: String</a:t>
            </a:r>
          </a:p>
          <a:p>
            <a:pPr marL="0" indent="0">
              <a:buNone/>
            </a:pPr>
            <a:r>
              <a:rPr lang="en-US" dirty="0"/>
              <a:t>     val minor: String = “”</a:t>
            </a:r>
          </a:p>
          <a:p>
            <a:pPr marL="0" indent="0">
              <a:buNone/>
            </a:pPr>
            <a:r>
              <a:rPr lang="en-US" dirty="0"/>
              <a:t>     val GPA: Double</a:t>
            </a:r>
          </a:p>
          <a:p>
            <a:pPr marL="0" indent="0">
              <a:buNone/>
            </a:pPr>
            <a:r>
              <a:rPr lang="en-US" dirty="0"/>
              <a:t>     val gradYear: Int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class Person (name: String, major1: String, GPA1: Double, gradYear1: Int, minor1: String = “”) extends OtterbeinStudent{</a:t>
            </a:r>
          </a:p>
          <a:p>
            <a:pPr marL="0" indent="0">
              <a:buNone/>
            </a:pPr>
            <a:r>
              <a:rPr lang="en-US" dirty="0"/>
              <a:t>     override val major = major1</a:t>
            </a:r>
          </a:p>
          <a:p>
            <a:pPr marL="0" indent="0">
              <a:buNone/>
            </a:pPr>
            <a:r>
              <a:rPr lang="en-US" dirty="0"/>
              <a:t>     override val minor = minor1</a:t>
            </a:r>
          </a:p>
          <a:p>
            <a:pPr marL="0" indent="0">
              <a:buNone/>
            </a:pPr>
            <a:r>
              <a:rPr lang="en-US" dirty="0"/>
              <a:t>     override val GPA = GPA1</a:t>
            </a:r>
          </a:p>
          <a:p>
            <a:pPr marL="0" indent="0">
              <a:buNone/>
            </a:pPr>
            <a:r>
              <a:rPr lang="en-US" dirty="0"/>
              <a:t>     val gradYear = gradYear1</a:t>
            </a:r>
          </a:p>
          <a:p>
            <a:pPr marL="0" indent="0">
              <a:buNone/>
            </a:pPr>
            <a:r>
              <a:rPr lang="en-US" dirty="0"/>
              <a:t>     println(s”Hello, my name is $name. I am a $major </a:t>
            </a:r>
            <a:r>
              <a:rPr lang="en-US" dirty="0" smtClean="0"/>
              <a:t>with </a:t>
            </a:r>
            <a:r>
              <a:rPr lang="en-US" dirty="0"/>
              <a:t>a GPA of $GPA. I am supposed to graduate in $</a:t>
            </a:r>
            <a:r>
              <a:rPr lang="en-US" dirty="0" smtClean="0"/>
              <a:t>gradYear1.”)</a:t>
            </a:r>
          </a:p>
          <a:p>
            <a:pPr marL="0" indent="0">
              <a:buNone/>
            </a:pPr>
            <a:r>
              <a:rPr lang="en-US" dirty="0" smtClean="0"/>
              <a:t>     println(if (major1 == “Computer Science”) {“You’re a Computer Science Major? Can I have your autograph?”})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val Tom = new Person (“Tom”, “Computer Science”, 2.2, 2023)</a:t>
            </a:r>
          </a:p>
          <a:p>
            <a:pPr marL="0" indent="0">
              <a:buNone/>
            </a:pPr>
            <a:r>
              <a:rPr lang="en-US" dirty="0" smtClean="0"/>
              <a:t>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Result1 </a:t>
            </a:r>
            <a:r>
              <a:rPr lang="en-US" dirty="0"/>
              <a:t>= Hello, my name is Tom. I am a  Computer Science major with a GPA of 2.2. I am supposed to graduate in 2023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Result2 = </a:t>
            </a:r>
            <a:r>
              <a:rPr lang="en-US" dirty="0"/>
              <a:t>You’re a Computer Science Major? Can I have your autograph?</a:t>
            </a:r>
          </a:p>
        </p:txBody>
      </p:sp>
    </p:spTree>
    <p:extLst>
      <p:ext uri="{BB962C8B-B14F-4D97-AF65-F5344CB8AC3E}">
        <p14:creationId xmlns:p14="http://schemas.microsoft.com/office/powerpoint/2010/main" val="259183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1030" y="2735344"/>
            <a:ext cx="7013542" cy="11689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OtterbeinStudent</a:t>
            </a:r>
          </a:p>
          <a:p>
            <a:pPr algn="ctr"/>
            <a:r>
              <a:rPr lang="en-US" sz="2800" dirty="0" smtClean="0"/>
              <a:t>&lt;&lt;abstract&gt;&gt;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121030" y="274949"/>
            <a:ext cx="7013542" cy="11689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Scala</a:t>
            </a:r>
          </a:p>
          <a:p>
            <a:pPr algn="ctr"/>
            <a:r>
              <a:rPr lang="en-US" sz="2800" dirty="0" smtClean="0"/>
              <a:t>AnyRef</a:t>
            </a:r>
          </a:p>
          <a:p>
            <a:pPr algn="ctr"/>
            <a:r>
              <a:rPr lang="en-US" sz="2800" dirty="0" smtClean="0"/>
              <a:t>&lt;&lt;java.lang.Object&gt;&gt;</a:t>
            </a:r>
            <a:endParaRPr lang="en-US" sz="2800" dirty="0"/>
          </a:p>
        </p:txBody>
      </p:sp>
      <p:cxnSp>
        <p:nvCxnSpPr>
          <p:cNvPr id="7" name="Straight Arrow Connector 6"/>
          <p:cNvCxnSpPr>
            <a:stCxn id="4" idx="0"/>
            <a:endCxn id="5" idx="2"/>
          </p:cNvCxnSpPr>
          <p:nvPr/>
        </p:nvCxnSpPr>
        <p:spPr>
          <a:xfrm flipV="1">
            <a:off x="5627801" y="1443873"/>
            <a:ext cx="0" cy="1291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121030" y="5195740"/>
            <a:ext cx="7013542" cy="11689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Person</a:t>
            </a:r>
            <a:endParaRPr lang="en-US" sz="2800" dirty="0"/>
          </a:p>
        </p:txBody>
      </p:sp>
      <p:cxnSp>
        <p:nvCxnSpPr>
          <p:cNvPr id="9" name="Straight Arrow Connector 8"/>
          <p:cNvCxnSpPr>
            <a:stCxn id="8" idx="0"/>
            <a:endCxn id="4" idx="2"/>
          </p:cNvCxnSpPr>
          <p:nvPr/>
        </p:nvCxnSpPr>
        <p:spPr>
          <a:xfrm flipV="1">
            <a:off x="5627801" y="3904268"/>
            <a:ext cx="0" cy="1291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5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1173F-00D9-458D-9FD2-072FF77D2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TRAIT (behavior)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B5D93-E184-45C3-A6C4-475DB8047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Class definition except: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Keyword “trait” instead of “class”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No </a:t>
            </a:r>
            <a:r>
              <a:rPr lang="en-US" dirty="0"/>
              <a:t>“class” </a:t>
            </a:r>
            <a:r>
              <a:rPr lang="en-US" dirty="0" smtClean="0"/>
              <a:t>parameters (Scala 3)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Super calls are dynamically </a:t>
            </a:r>
            <a:r>
              <a:rPr lang="en-US" dirty="0" smtClean="0"/>
              <a:t>bound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61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1030" y="2735344"/>
            <a:ext cx="7013542" cy="11689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OtterbeinStudent</a:t>
            </a:r>
          </a:p>
          <a:p>
            <a:pPr algn="ctr"/>
            <a:r>
              <a:rPr lang="en-US" sz="2800" dirty="0" smtClean="0"/>
              <a:t>&lt;&lt;abstract&gt;&gt;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121030" y="274949"/>
            <a:ext cx="7013542" cy="11689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Scala</a:t>
            </a:r>
          </a:p>
          <a:p>
            <a:pPr algn="ctr"/>
            <a:r>
              <a:rPr lang="en-US" sz="2800" dirty="0" smtClean="0"/>
              <a:t>AnyRef</a:t>
            </a:r>
          </a:p>
          <a:p>
            <a:pPr algn="ctr"/>
            <a:r>
              <a:rPr lang="en-US" sz="2800" dirty="0" smtClean="0"/>
              <a:t>&lt;&lt;java.lang.Object&gt;&gt;</a:t>
            </a:r>
            <a:endParaRPr lang="en-US" sz="2800" dirty="0"/>
          </a:p>
        </p:txBody>
      </p:sp>
      <p:cxnSp>
        <p:nvCxnSpPr>
          <p:cNvPr id="7" name="Straight Arrow Connector 6"/>
          <p:cNvCxnSpPr>
            <a:stCxn id="4" idx="0"/>
            <a:endCxn id="5" idx="2"/>
          </p:cNvCxnSpPr>
          <p:nvPr/>
        </p:nvCxnSpPr>
        <p:spPr>
          <a:xfrm flipV="1">
            <a:off x="5627801" y="1443873"/>
            <a:ext cx="0" cy="1291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121030" y="5195740"/>
            <a:ext cx="7013542" cy="11689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Person</a:t>
            </a:r>
            <a:endParaRPr lang="en-US" sz="2800" dirty="0"/>
          </a:p>
        </p:txBody>
      </p:sp>
      <p:cxnSp>
        <p:nvCxnSpPr>
          <p:cNvPr id="9" name="Straight Arrow Connector 8"/>
          <p:cNvCxnSpPr>
            <a:stCxn id="8" idx="0"/>
            <a:endCxn id="4" idx="2"/>
          </p:cNvCxnSpPr>
          <p:nvPr/>
        </p:nvCxnSpPr>
        <p:spPr>
          <a:xfrm flipV="1">
            <a:off x="5627801" y="3904268"/>
            <a:ext cx="0" cy="1291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8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1173F-00D9-458D-9FD2-072FF77D2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TRAIT (behavior)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B5D93-E184-45C3-A6C4-475DB8047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Class definition except: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Keyword “trait” instead of “class”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No </a:t>
            </a:r>
            <a:r>
              <a:rPr lang="en-US" dirty="0"/>
              <a:t>“class” </a:t>
            </a:r>
            <a:r>
              <a:rPr lang="en-US" dirty="0" smtClean="0"/>
              <a:t>parameters (Scala 3)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Super calls are dynamically </a:t>
            </a:r>
            <a:r>
              <a:rPr lang="en-US" dirty="0" smtClean="0"/>
              <a:t>bound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Like interfaces in Java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Contains methods and fields</a:t>
            </a:r>
          </a:p>
          <a:p>
            <a:pPr marL="274320" lvl="1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Can be mixed in with classes and other traits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60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1173F-00D9-458D-9FD2-072FF77D2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traits 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B5D93-E184-45C3-A6C4-475DB8047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Use with “extend” then </a:t>
            </a:r>
            <a:r>
              <a:rPr lang="en-US" dirty="0" smtClean="0"/>
              <a:t>Keyword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“with” Keyword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Scala “mixes in” traits rather than inherit from them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Implicitly inherit the trait’s superclass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</a:t>
            </a:r>
            <a:r>
              <a:rPr lang="en-US" dirty="0" smtClean="0"/>
              <a:t>raits can declare fields and maintain state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U</a:t>
            </a:r>
            <a:r>
              <a:rPr lang="en-US" dirty="0" smtClean="0"/>
              <a:t>ses: create rich interfaces and provide stackable modifications to classes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94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162" y="121358"/>
            <a:ext cx="11440058" cy="656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 smtClean="0"/>
              <a:t>Object sampleProblem extends App {</a:t>
            </a:r>
          </a:p>
          <a:p>
            <a:pPr marL="0" indent="0">
              <a:buNone/>
            </a:pPr>
            <a:r>
              <a:rPr lang="en-US" sz="1200" dirty="0" smtClean="0"/>
              <a:t>abstract class OtterbeinStudent {</a:t>
            </a:r>
          </a:p>
          <a:p>
            <a:pPr marL="0" indent="0">
              <a:buNone/>
            </a:pPr>
            <a:r>
              <a:rPr lang="en-US" sz="1200" dirty="0"/>
              <a:t> </a:t>
            </a:r>
            <a:r>
              <a:rPr lang="en-US" sz="1200" dirty="0" smtClean="0"/>
              <a:t>    val major: String; val minor: String = “”; val GPA: Double; val gradYear: Int;</a:t>
            </a:r>
          </a:p>
          <a:p>
            <a:pPr marL="0" indent="0">
              <a:buNone/>
            </a:pPr>
            <a:r>
              <a:rPr lang="en-US" sz="1200" dirty="0" smtClean="0"/>
              <a:t>}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trait sportsFan {</a:t>
            </a:r>
          </a:p>
          <a:p>
            <a:pPr marL="0" indent="0">
              <a:buNone/>
            </a:pPr>
            <a:r>
              <a:rPr lang="en-US" sz="1200" dirty="0" smtClean="0"/>
              <a:t>      val favTeam: String</a:t>
            </a: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}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class Person (name: String, major1: String, GPA1: Double, gradYear1: Int, minor1: String = “”) extends OtterbeinStudent with sportsFan{</a:t>
            </a:r>
          </a:p>
          <a:p>
            <a:pPr marL="0" indent="0">
              <a:buNone/>
            </a:pPr>
            <a:r>
              <a:rPr lang="en-US" sz="1200" dirty="0"/>
              <a:t> </a:t>
            </a:r>
            <a:r>
              <a:rPr lang="en-US" sz="1200" dirty="0" smtClean="0"/>
              <a:t>    override val major</a:t>
            </a:r>
            <a:r>
              <a:rPr lang="en-US" sz="1200" dirty="0"/>
              <a:t> </a:t>
            </a:r>
            <a:r>
              <a:rPr lang="en-US" sz="1200" dirty="0" smtClean="0"/>
              <a:t>= major; override val minor </a:t>
            </a:r>
            <a:r>
              <a:rPr lang="en-US" sz="1200" dirty="0"/>
              <a:t>= </a:t>
            </a:r>
            <a:r>
              <a:rPr lang="en-US" sz="1200" dirty="0" smtClean="0"/>
              <a:t>minor1; override val GPA = GPA1; </a:t>
            </a:r>
            <a:r>
              <a:rPr lang="en-US" sz="1200" dirty="0"/>
              <a:t>val </a:t>
            </a:r>
            <a:r>
              <a:rPr lang="en-US" sz="1200" dirty="0" smtClean="0"/>
              <a:t>gradYear = gradYear1;</a:t>
            </a:r>
          </a:p>
          <a:p>
            <a:pPr marL="0" indent="0">
              <a:buNone/>
            </a:pPr>
            <a:r>
              <a:rPr lang="en-US" sz="1200" dirty="0" smtClean="0"/>
              <a:t>     val favTeam = “Cincinnati!”</a:t>
            </a:r>
          </a:p>
          <a:p>
            <a:pPr marL="0" indent="0">
              <a:buNone/>
            </a:pPr>
            <a:r>
              <a:rPr lang="en-US" sz="1200" dirty="0" smtClean="0"/>
              <a:t>     println(s”Hello, my name is $name. I am a $major with a GPA of $GPA. I am supposed to graduate in $gradYear1”)</a:t>
            </a: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}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val Tom = new Person (“Tom”, “Computer Science”, 2.2, 2023)</a:t>
            </a:r>
          </a:p>
          <a:p>
            <a:pPr marL="0" indent="0">
              <a:buNone/>
            </a:pPr>
            <a:r>
              <a:rPr lang="en-US" sz="1200" dirty="0" smtClean="0"/>
              <a:t>Tom.favTeam</a:t>
            </a:r>
          </a:p>
          <a:p>
            <a:pPr marL="0" indent="0">
              <a:buNone/>
            </a:pPr>
            <a:r>
              <a:rPr lang="en-US" sz="1200" dirty="0" smtClean="0"/>
              <a:t>}</a:t>
            </a:r>
          </a:p>
          <a:p>
            <a:pPr marL="0" indent="0">
              <a:buNone/>
            </a:pPr>
            <a:r>
              <a:rPr lang="en-US" sz="1200" dirty="0" smtClean="0"/>
              <a:t>Result1 </a:t>
            </a:r>
            <a:r>
              <a:rPr lang="en-US" sz="1200" dirty="0"/>
              <a:t>= Hello, my name is Tom. I am a  Computer Science major with a GPA of 2.2. I am supposed to graduate in 2023</a:t>
            </a:r>
            <a:r>
              <a:rPr lang="en-US" sz="1200" dirty="0" smtClean="0"/>
              <a:t>.</a:t>
            </a:r>
          </a:p>
          <a:p>
            <a:pPr marL="0" indent="0">
              <a:buNone/>
            </a:pPr>
            <a:r>
              <a:rPr lang="en-US" sz="1200" dirty="0" smtClean="0"/>
              <a:t>Result2 </a:t>
            </a:r>
            <a:r>
              <a:rPr lang="en-US" sz="1200" dirty="0"/>
              <a:t>= </a:t>
            </a:r>
            <a:r>
              <a:rPr lang="en-US" sz="1200" dirty="0" smtClean="0"/>
              <a:t>Cincinnati!</a:t>
            </a: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11922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e9c0b8d7-bdb4-4fd3-b62a-f50327aaefce" origin="userSelected">
  <element uid="936e22d5-45a7-4cb7-95ab-1aa8c7c88789" value=""/>
</sisl>
</file>

<file path=customXml/itemProps1.xml><?xml version="1.0" encoding="utf-8"?>
<ds:datastoreItem xmlns:ds="http://schemas.openxmlformats.org/officeDocument/2006/customXml" ds:itemID="{320580D9-013E-4429-A6C8-082A685756AE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3363</TotalTime>
  <Words>1352</Words>
  <Application>Microsoft Office PowerPoint</Application>
  <PresentationFormat>Widescreen</PresentationFormat>
  <Paragraphs>293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Rockwell Condensed</vt:lpstr>
      <vt:lpstr>Arial</vt:lpstr>
      <vt:lpstr>Rockwell</vt:lpstr>
      <vt:lpstr>Calibri</vt:lpstr>
      <vt:lpstr>Wingdings</vt:lpstr>
      <vt:lpstr>Wood Type</vt:lpstr>
      <vt:lpstr>TRAITS</vt:lpstr>
      <vt:lpstr>Chapter 10 lookback – Class Extension</vt:lpstr>
      <vt:lpstr>PowerPoint Presentation</vt:lpstr>
      <vt:lpstr>PowerPoint Presentation</vt:lpstr>
      <vt:lpstr>WHAT IS A TRAIT (behavior)</vt:lpstr>
      <vt:lpstr>PowerPoint Presentation</vt:lpstr>
      <vt:lpstr>WHAT IS A TRAIT (behavior)</vt:lpstr>
      <vt:lpstr>How traits work</vt:lpstr>
      <vt:lpstr>PowerPoint Presentation</vt:lpstr>
      <vt:lpstr>THIN vs Rich interfaces</vt:lpstr>
      <vt:lpstr>Rectangular objects (EXAMPLE)</vt:lpstr>
      <vt:lpstr>PowerPoint Presentation</vt:lpstr>
      <vt:lpstr>PowerPoint Presentation</vt:lpstr>
      <vt:lpstr>Ordered Trait</vt:lpstr>
      <vt:lpstr>Ordered Trait (Solution)</vt:lpstr>
      <vt:lpstr>Stackable modifications</vt:lpstr>
      <vt:lpstr>PowerPoint Presentation</vt:lpstr>
      <vt:lpstr>PowerPoint Presentation</vt:lpstr>
      <vt:lpstr>Traits vs Multiple inheritance</vt:lpstr>
      <vt:lpstr>LINEARIZATION</vt:lpstr>
      <vt:lpstr>Should I use a Trait?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Scala</dc:title>
  <dc:creator>Stucki, David</dc:creator>
  <cp:keywords/>
  <cp:lastModifiedBy>Thomas E Gant</cp:lastModifiedBy>
  <cp:revision>144</cp:revision>
  <dcterms:created xsi:type="dcterms:W3CDTF">2021-01-22T06:07:59Z</dcterms:created>
  <dcterms:modified xsi:type="dcterms:W3CDTF">2021-02-15T19:08:25Z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d02699c5-0121-41d4-9b4a-6abe028c5d72</vt:lpwstr>
  </property>
  <property fmtid="{D5CDD505-2E9C-101B-9397-08002B2CF9AE}" pid="3" name="bjSaver">
    <vt:lpwstr>9GWvcIEncQ8Q4JuqAvlT20Bi5eg6aIrp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policy="e9c0b8d7-bdb4-4fd3-b62a-f50327aaefce" origin="userSelected" xmlns="http://www.boldonj</vt:lpwstr>
  </property>
  <property fmtid="{D5CDD505-2E9C-101B-9397-08002B2CF9AE}" pid="5" name="bjDocumentLabelXML-0">
    <vt:lpwstr>ames.com/2008/01/sie/internal/label"&gt;&lt;element uid="936e22d5-45a7-4cb7-95ab-1aa8c7c88789" value="" /&gt;&lt;/sisl&gt;</vt:lpwstr>
  </property>
  <property fmtid="{D5CDD505-2E9C-101B-9397-08002B2CF9AE}" pid="6" name="bjDocumentSecurityLabel">
    <vt:lpwstr>Uncategorized</vt:lpwstr>
  </property>
</Properties>
</file>