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73" r:id="rId4"/>
    <p:sldId id="275" r:id="rId5"/>
    <p:sldId id="276" r:id="rId6"/>
    <p:sldId id="277" r:id="rId7"/>
    <p:sldId id="278" r:id="rId8"/>
    <p:sldId id="279" r:id="rId9"/>
    <p:sldId id="280" r:id="rId10"/>
    <p:sldId id="27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4" autoAdjust="0"/>
    <p:restoredTop sz="94660"/>
  </p:normalViewPr>
  <p:slideViewPr>
    <p:cSldViewPr snapToGrid="0">
      <p:cViewPr varScale="1">
        <p:scale>
          <a:sx n="92" d="100"/>
          <a:sy n="92" d="100"/>
        </p:scale>
        <p:origin x="108" y="5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1/26/2021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EC8E9-57F0-477C-881A-FF52DDC165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800" dirty="0"/>
              <a:t>Scala Next Steps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B4842E-02CF-4ACC-B180-E94342930B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 4210</a:t>
            </a:r>
          </a:p>
          <a:p>
            <a:r>
              <a:rPr lang="en-US" dirty="0"/>
              <a:t>David J Stucki</a:t>
            </a:r>
          </a:p>
        </p:txBody>
      </p:sp>
    </p:spTree>
    <p:extLst>
      <p:ext uri="{BB962C8B-B14F-4D97-AF65-F5344CB8AC3E}">
        <p14:creationId xmlns:p14="http://schemas.microsoft.com/office/powerpoint/2010/main" val="1086829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56082-B2BD-4C8A-AF46-13043482A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7B847-5E90-48E8-B957-3F4009F7C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Finish Chapter 4</a:t>
            </a:r>
          </a:p>
          <a:p>
            <a:pPr lvl="1"/>
            <a:r>
              <a:rPr lang="en-US" sz="2600" dirty="0">
                <a:solidFill>
                  <a:schemeClr val="accent1"/>
                </a:solidFill>
              </a:rPr>
              <a:t>Classes &amp; Objects</a:t>
            </a:r>
          </a:p>
          <a:p>
            <a:r>
              <a:rPr lang="en-US" sz="2800" dirty="0"/>
              <a:t>Chapter 5</a:t>
            </a:r>
          </a:p>
          <a:p>
            <a:pPr lvl="1"/>
            <a:r>
              <a:rPr lang="en-US" sz="2600" dirty="0">
                <a:solidFill>
                  <a:schemeClr val="accent1"/>
                </a:solidFill>
              </a:rPr>
              <a:t>Basic Types &amp; Operations</a:t>
            </a:r>
          </a:p>
        </p:txBody>
      </p:sp>
    </p:spTree>
    <p:extLst>
      <p:ext uri="{BB962C8B-B14F-4D97-AF65-F5344CB8AC3E}">
        <p14:creationId xmlns:p14="http://schemas.microsoft.com/office/powerpoint/2010/main" val="1798832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1173F-00D9-458D-9FD2-072FF77D2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2B5D93-E184-45C3-A6C4-475DB8047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chapters 4 &amp; 5</a:t>
            </a:r>
          </a:p>
          <a:p>
            <a:r>
              <a:rPr lang="en-US" dirty="0"/>
              <a:t>Presentation schedule will be available today (pending ranked submissions)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946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E5285-0AB9-4BF5-9813-106D55B68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&amp;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0B7AAD-268A-4B90-A34B-2E291D4E9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scala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numNames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Array("zero", "one", "two")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numNames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Array[String] = Array(zero, one, two)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scala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numNames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(1) = "1"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scala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numNames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res1: Array[String] = Array(zero, 1, two)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arrays are mutable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scala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List(1, 2, 3)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List[Int] = List(1, 2, 3)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scala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(1) = "4"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^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error: value update is not a member of List[Int]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did you mean updated?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lists are immutable</a:t>
            </a:r>
          </a:p>
        </p:txBody>
      </p:sp>
    </p:spTree>
    <p:extLst>
      <p:ext uri="{BB962C8B-B14F-4D97-AF65-F5344CB8AC3E}">
        <p14:creationId xmlns:p14="http://schemas.microsoft.com/office/powerpoint/2010/main" val="1390070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1E42E-CCE6-463F-9DBC-E7AD0115D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List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41E0B-0930-47B4-A94D-1D9E998A4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063732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head	returns first element in the list</a:t>
            </a:r>
          </a:p>
          <a:p>
            <a:pPr marL="274320" lvl="1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chemeClr val="accent1"/>
                </a:solidFill>
              </a:rPr>
              <a:t>List(2, 4, 6).head </a:t>
            </a:r>
            <a:r>
              <a:rPr lang="en-US" dirty="0"/>
              <a:t>produces </a:t>
            </a:r>
            <a:r>
              <a:rPr lang="en-US" dirty="0">
                <a:solidFill>
                  <a:srgbClr val="0070C0"/>
                </a:solidFill>
              </a:rPr>
              <a:t>2</a:t>
            </a:r>
          </a:p>
          <a:p>
            <a:pPr lvl="1"/>
            <a:r>
              <a:rPr lang="en-US" dirty="0"/>
              <a:t>tail		returns list containing all but the first element in the list</a:t>
            </a:r>
          </a:p>
          <a:p>
            <a:pPr marL="274320" lvl="1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chemeClr val="accent1"/>
                </a:solidFill>
              </a:rPr>
              <a:t>List(2, 4, 6).tail </a:t>
            </a:r>
            <a:r>
              <a:rPr lang="en-US" dirty="0"/>
              <a:t>produces </a:t>
            </a:r>
            <a:r>
              <a:rPr lang="en-US" dirty="0">
                <a:solidFill>
                  <a:srgbClr val="0070C0"/>
                </a:solidFill>
              </a:rPr>
              <a:t>List(4, 6)</a:t>
            </a:r>
            <a:endParaRPr lang="en-US" dirty="0"/>
          </a:p>
          <a:p>
            <a:pPr lvl="1"/>
            <a:r>
              <a:rPr lang="en-US" dirty="0"/>
              <a:t>::		pronounced ‘cons’; prepends a new element to a list</a:t>
            </a:r>
          </a:p>
          <a:p>
            <a:pPr marL="274320" lvl="1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chemeClr val="accent1"/>
                </a:solidFill>
              </a:rPr>
              <a:t>0::List(2, 4, 6) </a:t>
            </a:r>
            <a:r>
              <a:rPr lang="en-US" dirty="0"/>
              <a:t>produces </a:t>
            </a:r>
            <a:r>
              <a:rPr lang="en-US" dirty="0">
                <a:solidFill>
                  <a:srgbClr val="0070C0"/>
                </a:solidFill>
              </a:rPr>
              <a:t>List(0, 2, 4, 6)</a:t>
            </a:r>
            <a:endParaRPr lang="en-US" dirty="0"/>
          </a:p>
          <a:p>
            <a:pPr lvl="1"/>
            <a:r>
              <a:rPr lang="en-US" dirty="0"/>
              <a:t>:::		concatenates two lists</a:t>
            </a:r>
          </a:p>
          <a:p>
            <a:pPr marL="274320" lvl="1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chemeClr val="accent1"/>
                </a:solidFill>
              </a:rPr>
              <a:t>List(2, 4, 6):::List(1,3) </a:t>
            </a:r>
            <a:r>
              <a:rPr lang="en-US" dirty="0"/>
              <a:t>produces </a:t>
            </a:r>
            <a:r>
              <a:rPr lang="en-US" dirty="0">
                <a:solidFill>
                  <a:srgbClr val="0070C0"/>
                </a:solidFill>
              </a:rPr>
              <a:t>List(2, 4, 6, 1, 3)</a:t>
            </a:r>
            <a:endParaRPr lang="en-US" dirty="0"/>
          </a:p>
          <a:p>
            <a:pPr lvl="1"/>
            <a:r>
              <a:rPr lang="en-US" dirty="0"/>
              <a:t>filter	returns a new list made up of list elements having a specified property</a:t>
            </a:r>
          </a:p>
          <a:p>
            <a:pPr marL="274320" lvl="1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chemeClr val="accent1"/>
                </a:solidFill>
              </a:rPr>
              <a:t>List(1, 2, 3, 4, 5).filter(s=&gt;s%2==1) </a:t>
            </a:r>
            <a:r>
              <a:rPr lang="en-US" dirty="0"/>
              <a:t>produces </a:t>
            </a:r>
            <a:r>
              <a:rPr lang="en-US" dirty="0">
                <a:solidFill>
                  <a:srgbClr val="0070C0"/>
                </a:solidFill>
              </a:rPr>
              <a:t>List(1, 3, 5)</a:t>
            </a:r>
            <a:endParaRPr lang="en-US" dirty="0"/>
          </a:p>
          <a:p>
            <a:pPr lvl="1"/>
            <a:r>
              <a:rPr lang="en-US" dirty="0"/>
              <a:t>map	returns a new list made up of the value of a function applied to each element</a:t>
            </a:r>
          </a:p>
          <a:p>
            <a:pPr marL="274320" lvl="1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chemeClr val="accent1"/>
                </a:solidFill>
              </a:rPr>
              <a:t>List(2, 4, 6).map(s=&gt;pow(2,s)) </a:t>
            </a:r>
            <a:r>
              <a:rPr lang="en-US" dirty="0"/>
              <a:t>produces </a:t>
            </a:r>
            <a:r>
              <a:rPr lang="en-US" dirty="0">
                <a:solidFill>
                  <a:srgbClr val="0070C0"/>
                </a:solidFill>
              </a:rPr>
              <a:t>List(4.0, 16.0, 64.0)</a:t>
            </a:r>
          </a:p>
          <a:p>
            <a:pPr marL="2743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62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08FF2-E017-445D-A7C4-06BE55D47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CFB40-016F-44A4-BD21-A1CB6C1A3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Scala, a tuple is a heterogeneous, immutable, sequential collection</a:t>
            </a:r>
          </a:p>
          <a:p>
            <a:pPr lvl="1"/>
            <a:r>
              <a:rPr lang="en-US" dirty="0"/>
              <a:t>e.g., just like a list, but elements don’t have to be of uniform type</a:t>
            </a:r>
          </a:p>
          <a:p>
            <a:pPr lvl="1"/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scala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stuph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(76, "trombones", true, List(1))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stuph</a:t>
            </a: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(Int, String, Boolean, List[Int]) = (76,trombones,true,List(1))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scala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stuph._2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res2: String = trombones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weird 1-based indexing here...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778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62BF7-1D12-4C64-8FDB-8FDABF05D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Sets &amp; Maps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8582B-DC4E-47F7-B806-3CAC871DF0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Scala provides both mutable and immutable versions of both sets and maps</a:t>
            </a:r>
          </a:p>
          <a:p>
            <a:pPr lvl="1"/>
            <a:r>
              <a:rPr lang="en-US" dirty="0"/>
              <a:t>However, they are by default immutable; the mutable implementations must be imported</a:t>
            </a:r>
          </a:p>
          <a:p>
            <a:pPr lvl="1"/>
            <a:r>
              <a:rPr lang="en-US" dirty="0"/>
              <a:t>Both hashing and red-black tree versions are available</a:t>
            </a:r>
          </a:p>
          <a:p>
            <a:pPr marL="274320" lvl="1" indent="0"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scala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treasureMap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Map("First"-&gt;"Go to island", "then"-&gt;"Find big X on ground", "finally"-&gt;"dig")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2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200" dirty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treasureMap</a:t>
            </a:r>
            <a:r>
              <a:rPr lang="en-US" sz="1200" dirty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2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scala.collection.immutable.Map</a:t>
            </a:r>
            <a:r>
              <a:rPr lang="en-US" sz="1200" dirty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2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String,String</a:t>
            </a:r>
            <a:r>
              <a:rPr lang="en-US" sz="1200" dirty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Map(First -&gt; Go to island, then -&gt; Find big X on ground, finally -&gt; dig)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scala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1200" dirty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treasureMap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("then")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2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200" dirty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res3: String = Find big X on ground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974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2D296-CCDC-4769-92C2-BAD8BD8B7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I/O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A5976-2D17-4575-9F1C-879903367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look at the file reading example...</a:t>
            </a:r>
          </a:p>
        </p:txBody>
      </p:sp>
    </p:spTree>
    <p:extLst>
      <p:ext uri="{BB962C8B-B14F-4D97-AF65-F5344CB8AC3E}">
        <p14:creationId xmlns:p14="http://schemas.microsoft.com/office/powerpoint/2010/main" val="400024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4FF2F-4420-4481-A873-009DF7843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Classes &amp; 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DAFB6-B327-45DF-B8E5-1A7A5E7DA8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Very similar to Java, but with important differences</a:t>
            </a:r>
          </a:p>
          <a:p>
            <a:r>
              <a:rPr lang="en-US" dirty="0"/>
              <a:t>Default visibility is public; private must be explicitly declared (no mention of protected or package...)</a:t>
            </a:r>
          </a:p>
          <a:p>
            <a:r>
              <a:rPr lang="en-US" dirty="0"/>
              <a:t>Interactions of var &amp; </a:t>
            </a:r>
            <a:r>
              <a:rPr lang="en-US" dirty="0" err="1"/>
              <a:t>val</a:t>
            </a:r>
            <a:r>
              <a:rPr lang="en-US" dirty="0"/>
              <a:t> variables with objects may be difficult to keep straight</a:t>
            </a:r>
          </a:p>
          <a:p>
            <a:pPr lvl="1"/>
            <a:r>
              <a:rPr lang="en-US" dirty="0"/>
              <a:t>Example</a:t>
            </a:r>
          </a:p>
          <a:p>
            <a:r>
              <a:rPr lang="en-US" dirty="0"/>
              <a:t>Parameters are always passed as </a:t>
            </a:r>
            <a:r>
              <a:rPr lang="en-US" dirty="0" err="1"/>
              <a:t>val</a:t>
            </a:r>
            <a:r>
              <a:rPr lang="en-US" dirty="0"/>
              <a:t>, not var</a:t>
            </a:r>
          </a:p>
          <a:p>
            <a:r>
              <a:rPr lang="en-US" dirty="0"/>
              <a:t>return statements are optional and discouraged: last expression is result</a:t>
            </a:r>
          </a:p>
          <a:p>
            <a:r>
              <a:rPr lang="en-US" dirty="0"/>
              <a:t>Unit methods are also called procedures</a:t>
            </a:r>
          </a:p>
          <a:p>
            <a:endParaRPr lang="en-US" dirty="0"/>
          </a:p>
          <a:p>
            <a:r>
              <a:rPr lang="en-US" dirty="0"/>
              <a:t>Semicolon inference – interesting – read 4.2 carefully!</a:t>
            </a:r>
          </a:p>
        </p:txBody>
      </p:sp>
    </p:spTree>
    <p:extLst>
      <p:ext uri="{BB962C8B-B14F-4D97-AF65-F5344CB8AC3E}">
        <p14:creationId xmlns:p14="http://schemas.microsoft.com/office/powerpoint/2010/main" val="877593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F7A0B-DB48-4582-BA5D-F7E6C6921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Class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6606C5-2C96-4251-AB37-7BABA541076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class </a:t>
            </a:r>
            <a:r>
              <a:rPr lang="en-US" dirty="0" err="1"/>
              <a:t>ChecksumAccumulator</a:t>
            </a:r>
            <a:r>
              <a:rPr lang="en-US" dirty="0"/>
              <a:t>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    private var sum = 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    def add(b: Byte): Unit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        sum += b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    def checksum(): Int =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        return ~(sum &amp; 0xFF) + 1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97FD059-130A-4162-B8C2-D1CCF240D2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2611" y="2194560"/>
            <a:ext cx="5106493" cy="3977640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class </a:t>
            </a:r>
            <a:r>
              <a:rPr lang="en-US" dirty="0" err="1"/>
              <a:t>ChecksumAccumulator</a:t>
            </a:r>
            <a:r>
              <a:rPr lang="en-US" dirty="0"/>
              <a:t>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    private var sum = 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    def add(b: Byte) = sum += b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    def checksum() = ~(sum &amp; 0xFF) + 1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364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1057</TotalTime>
  <Words>767</Words>
  <Application>Microsoft Office PowerPoint</Application>
  <PresentationFormat>Widescreen</PresentationFormat>
  <Paragraphs>87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Courier New</vt:lpstr>
      <vt:lpstr>Rockwell</vt:lpstr>
      <vt:lpstr>Rockwell Condensed</vt:lpstr>
      <vt:lpstr>Wingdings</vt:lpstr>
      <vt:lpstr>Wood Type</vt:lpstr>
      <vt:lpstr>Scala Next Steps</vt:lpstr>
      <vt:lpstr>ALERTS</vt:lpstr>
      <vt:lpstr>Arrays &amp; Lists</vt:lpstr>
      <vt:lpstr>Basic List operations</vt:lpstr>
      <vt:lpstr>Tuples</vt:lpstr>
      <vt:lpstr>Sets &amp; Maps</vt:lpstr>
      <vt:lpstr>File I/O</vt:lpstr>
      <vt:lpstr>Classes &amp; Objects</vt:lpstr>
      <vt:lpstr>Example Class</vt:lpstr>
      <vt:lpstr>Next Time...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Scala</dc:title>
  <dc:creator>Stucki, David</dc:creator>
  <cp:lastModifiedBy>Stucki, David</cp:lastModifiedBy>
  <cp:revision>32</cp:revision>
  <dcterms:created xsi:type="dcterms:W3CDTF">2021-01-22T06:07:59Z</dcterms:created>
  <dcterms:modified xsi:type="dcterms:W3CDTF">2021-01-27T17:24:00Z</dcterms:modified>
</cp:coreProperties>
</file>