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Robo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5ccabff73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5ccabff73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ccabff73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5ccabff73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5ccabff73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5ccabff73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472de5b390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472de5b390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603ead3867_2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603ead386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603ead3867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603ead3867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03ead3867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603ead3867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how there are so many languages and libraries needed to code a proper website. Html, CSS, JavaScript, PHP, BootStrap, etc. You don’t need purely Python but it is possible to use only Python.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603ead3867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603ead3867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603ead3867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603ead3867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603ead3867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603ead3867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4767d2538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4767d2538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603ead3867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603ead3867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an example being asking for a user to input their name and age to the site. Plotly can’t update the graph to showcase that in real time. Dash can.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03ead3867_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603ead3867_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Python code for layout and logic, use dash </a:t>
            </a:r>
            <a:r>
              <a:rPr lang="en"/>
              <a:t>components</a:t>
            </a:r>
            <a:r>
              <a:rPr lang="en"/>
              <a:t> to build apps and the interactions.</a:t>
            </a:r>
            <a:br>
              <a:rPr lang="en"/>
            </a:br>
            <a:r>
              <a:rPr lang="en"/>
              <a:t>Dask</a:t>
            </a:r>
            <a:r>
              <a:rPr lang="en">
                <a:solidFill>
                  <a:schemeClr val="dk1"/>
                </a:solidFill>
              </a:rPr>
              <a:t> UI internally, while react is use for client side UI, for dynamic changes in UI </a:t>
            </a:r>
            <a:br>
              <a:rPr lang="en">
                <a:solidFill>
                  <a:schemeClr val="dk1"/>
                </a:solidFill>
              </a:rPr>
            </a:b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603ead3867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603ead3867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rgbClr val="434343"/>
                </a:solidFill>
                <a:latin typeface="Roboto"/>
                <a:ea typeface="Roboto"/>
                <a:cs typeface="Roboto"/>
                <a:sym typeface="Roboto"/>
              </a:rPr>
              <a:t>Dash example code 1: Shows us how to quickly and easily incorporate data into a table.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603ead3867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603ead3867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603ead3867_2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603ead3867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603ead3867_2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603ead3867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603ead3867_2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603ead3867_2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603ead3867_2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603ead3867_2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603ead3867_2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603ead3867_2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603ead3867_2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603ead3867_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472de5b390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472de5b390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how there are so many languages and libraries needed to code a proper website. Html, CSS, JavaScript, PHP, BootStrap, etc. You don’t need purely Python but it is possible to use only Python.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603ead3867_2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603ead3867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603ead3867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603ead3867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603ead3867_2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603ead3867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603ead3867_2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603ead3867_2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472de5b390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472de5b390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9153ebafc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9153ebafc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603ead38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603ead38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603ead386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603ead386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603ead386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603ead386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603ead386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603ead386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930c76dbe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930c76dbe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472de5b390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472de5b390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472de5b390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472de5b390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472de5b390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472de5b390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472de5b390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472de5b390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an example being asking for a user to input their name and age to the site. Plotly can’t update the graph to showcase that in real time. Dash can.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472de5b390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472de5b390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Python code for layout and logic, use dash </a:t>
            </a:r>
            <a:r>
              <a:rPr lang="en"/>
              <a:t>components</a:t>
            </a:r>
            <a:r>
              <a:rPr lang="en"/>
              <a:t> to build apps and the interactions.</a:t>
            </a:r>
            <a:br>
              <a:rPr lang="en"/>
            </a:br>
            <a:r>
              <a:rPr lang="en"/>
              <a:t>Dask</a:t>
            </a:r>
            <a:r>
              <a:rPr lang="en">
                <a:solidFill>
                  <a:schemeClr val="dk1"/>
                </a:solidFill>
              </a:rPr>
              <a:t> UI internally, while react is use for client side UI, for dynamic changes in UI </a:t>
            </a:r>
            <a:br>
              <a:rPr lang="en">
                <a:solidFill>
                  <a:schemeClr val="dk1"/>
                </a:solidFill>
              </a:rPr>
            </a:b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9238bcf20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9238bcf20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rgbClr val="434343"/>
                </a:solidFill>
                <a:latin typeface="Roboto"/>
                <a:ea typeface="Roboto"/>
                <a:cs typeface="Roboto"/>
                <a:sym typeface="Roboto"/>
              </a:rPr>
              <a:t>Dash example code 1: Shows us how to quickly and easily incorporate data into a table.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lIWU6IwWAxw" TargetMode="Externa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lIWU6IwWAxw"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gif"/><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youtube.com/watch?v=vkuL9Be0S7w"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realpython.com/lessons/what-is-dash/" TargetMode="External"/><Relationship Id="rId4" Type="http://schemas.openxmlformats.org/officeDocument/2006/relationships/hyperlink" Target="https://realpython.com/python-dash/" TargetMode="External"/><Relationship Id="rId10" Type="http://schemas.openxmlformats.org/officeDocument/2006/relationships/hyperlink" Target="https://aiplanet.com/learn/data-visualization-plotly-dash/introduction-to-plotly-and-dash/949/introduction-to-plotly-and-dash" TargetMode="External"/><Relationship Id="rId9" Type="http://schemas.openxmlformats.org/officeDocument/2006/relationships/hyperlink" Target="https://dash.plotly.com/tutorial" TargetMode="External"/><Relationship Id="rId5" Type="http://schemas.openxmlformats.org/officeDocument/2006/relationships/hyperlink" Target="https://community.plotly.com/t/plotly-ecosystem-explanation/53826/2" TargetMode="External"/><Relationship Id="rId6" Type="http://schemas.openxmlformats.org/officeDocument/2006/relationships/hyperlink" Target="https://dash.plotly.com/" TargetMode="External"/><Relationship Id="rId7" Type="http://schemas.openxmlformats.org/officeDocument/2006/relationships/hyperlink" Target="https://medium.com/plotly/introducing-dash-5ecf7191b503" TargetMode="External"/><Relationship Id="rId8" Type="http://schemas.openxmlformats.org/officeDocument/2006/relationships/hyperlink" Target="https://dash.plotly.com/react-for-python-developer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www.youtube.com/watch?v=vkuL9Be0S7w"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realpython.com/lessons/what-is-dash/" TargetMode="External"/><Relationship Id="rId4" Type="http://schemas.openxmlformats.org/officeDocument/2006/relationships/hyperlink" Target="https://realpython.com/python-dash/" TargetMode="External"/><Relationship Id="rId10" Type="http://schemas.openxmlformats.org/officeDocument/2006/relationships/hyperlink" Target="https://aiplanet.com/learn/data-visualization-plotly-dash/introduction-to-plotly-and-dash/949/introduction-to-plotly-and-dash" TargetMode="External"/><Relationship Id="rId9" Type="http://schemas.openxmlformats.org/officeDocument/2006/relationships/hyperlink" Target="https://dash.plotly.com/tutorial" TargetMode="External"/><Relationship Id="rId5" Type="http://schemas.openxmlformats.org/officeDocument/2006/relationships/hyperlink" Target="https://community.plotly.com/t/plotly-ecosystem-explanation/53826/2" TargetMode="External"/><Relationship Id="rId6" Type="http://schemas.openxmlformats.org/officeDocument/2006/relationships/hyperlink" Target="https://dash.plotly.com/" TargetMode="External"/><Relationship Id="rId7" Type="http://schemas.openxmlformats.org/officeDocument/2006/relationships/hyperlink" Target="https://medium.com/plotly/introducing-dash-5ecf7191b503" TargetMode="External"/><Relationship Id="rId8" Type="http://schemas.openxmlformats.org/officeDocument/2006/relationships/hyperlink" Target="https://dash.plotly.com/react-for-python-develope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gif"/><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Dash?</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By Kyle Hinkle and Zachary Stray</a:t>
            </a:r>
            <a:endParaRPr/>
          </a:p>
        </p:txBody>
      </p:sp>
      <p:pic>
        <p:nvPicPr>
          <p:cNvPr id="87" name="Google Shape;87;p13"/>
          <p:cNvPicPr preferRelativeResize="0"/>
          <p:nvPr/>
        </p:nvPicPr>
        <p:blipFill>
          <a:blip r:embed="rId3">
            <a:alphaModFix/>
          </a:blip>
          <a:stretch>
            <a:fillRect/>
          </a:stretch>
        </p:blipFill>
        <p:spPr>
          <a:xfrm>
            <a:off x="4724400" y="1094125"/>
            <a:ext cx="4270200" cy="31395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Dash Example Two: Callback</a:t>
            </a:r>
            <a:endParaRPr/>
          </a:p>
        </p:txBody>
      </p:sp>
      <p:sp>
        <p:nvSpPr>
          <p:cNvPr id="152" name="Google Shape;152;p2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@callback behaves </a:t>
            </a:r>
            <a:r>
              <a:rPr lang="en"/>
              <a:t>similarly</a:t>
            </a:r>
            <a:r>
              <a:rPr lang="en"/>
              <a:t> to buttons, allowing us to display data and information in a new way.</a:t>
            </a:r>
            <a:endParaRPr/>
          </a:p>
          <a:p>
            <a:pPr indent="0" lvl="0" marL="0" rtl="0" algn="l">
              <a:spcBef>
                <a:spcPts val="1200"/>
              </a:spcBef>
              <a:spcAft>
                <a:spcPts val="1200"/>
              </a:spcAft>
              <a:buNone/>
            </a:pPr>
            <a:r>
              <a:rPr lang="en"/>
              <a:t>Alert allows you to create contextual feedback messages on user actions.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Dash Example Three: Graphs</a:t>
            </a:r>
            <a:endParaRPr/>
          </a:p>
        </p:txBody>
      </p:sp>
      <p:sp>
        <p:nvSpPr>
          <p:cNvPr id="158" name="Google Shape;158;p2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dcc.Graph allows us to create plotly graphs.</a:t>
            </a:r>
            <a:endParaRPr/>
          </a:p>
          <a:p>
            <a:pPr indent="0" lvl="0" marL="0" rtl="0" algn="l">
              <a:spcBef>
                <a:spcPts val="1200"/>
              </a:spcBef>
              <a:spcAft>
                <a:spcPts val="0"/>
              </a:spcAft>
              <a:buNone/>
            </a:pPr>
            <a:r>
              <a:rPr lang="en"/>
              <a:t>It is super easy for us to change graphs.</a:t>
            </a:r>
            <a:endParaRPr/>
          </a:p>
          <a:p>
            <a:pPr indent="0" lvl="0" marL="0" rtl="0" algn="l">
              <a:spcBef>
                <a:spcPts val="1200"/>
              </a:spcBef>
              <a:spcAft>
                <a:spcPts val="1200"/>
              </a:spcAft>
              <a:buNone/>
            </a:pPr>
            <a:r>
              <a:rPr lang="en"/>
              <a:t>https://plotly.com/python/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Dash Example Four: Adding To A Graph</a:t>
            </a:r>
            <a:endParaRPr/>
          </a:p>
        </p:txBody>
      </p:sp>
      <p:sp>
        <p:nvSpPr>
          <p:cNvPr id="164" name="Google Shape;164;p2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Use Callback to add </a:t>
            </a:r>
            <a:r>
              <a:rPr lang="en">
                <a:solidFill>
                  <a:srgbClr val="000000"/>
                </a:solidFill>
                <a:latin typeface="Arial"/>
                <a:ea typeface="Arial"/>
                <a:cs typeface="Arial"/>
                <a:sym typeface="Arial"/>
              </a:rPr>
              <a:t>arguments</a:t>
            </a:r>
            <a:r>
              <a:rPr lang="en">
                <a:solidFill>
                  <a:srgbClr val="000000"/>
                </a:solidFill>
                <a:latin typeface="Arial"/>
                <a:ea typeface="Arial"/>
                <a:cs typeface="Arial"/>
                <a:sym typeface="Arial"/>
              </a:rPr>
              <a:t> to update_graph</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70425" y="1634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000"/>
              <a:t>Conclusion</a:t>
            </a:r>
            <a:endParaRPr sz="5000"/>
          </a:p>
        </p:txBody>
      </p:sp>
      <p:sp>
        <p:nvSpPr>
          <p:cNvPr id="170" name="Google Shape;170;p25"/>
          <p:cNvSpPr txBox="1"/>
          <p:nvPr>
            <p:ph idx="1" type="body"/>
          </p:nvPr>
        </p:nvSpPr>
        <p:spPr>
          <a:xfrm>
            <a:off x="311700" y="1229875"/>
            <a:ext cx="40473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Dash is the upgraded version of plotly that takes everything plotly can do and takes it a step higher by creating a system dedicated to using it. </a:t>
            </a:r>
            <a:endParaRPr/>
          </a:p>
          <a:p>
            <a:pPr indent="0" lvl="0" marL="0" rtl="0" algn="l">
              <a:spcBef>
                <a:spcPts val="1200"/>
              </a:spcBef>
              <a:spcAft>
                <a:spcPts val="1200"/>
              </a:spcAft>
              <a:buNone/>
            </a:pPr>
            <a:r>
              <a:rPr lang="en"/>
              <a:t>This ease of use is what makes Dash so useful for creating compelling statistics that everyone can see and use easily.</a:t>
            </a:r>
            <a:endParaRPr/>
          </a:p>
        </p:txBody>
      </p:sp>
      <p:pic>
        <p:nvPicPr>
          <p:cNvPr id="171" name="Google Shape;171;p25"/>
          <p:cNvPicPr preferRelativeResize="0"/>
          <p:nvPr/>
        </p:nvPicPr>
        <p:blipFill>
          <a:blip r:embed="rId3">
            <a:alphaModFix/>
          </a:blip>
          <a:stretch>
            <a:fillRect/>
          </a:stretch>
        </p:blipFill>
        <p:spPr>
          <a:xfrm>
            <a:off x="4359000" y="896836"/>
            <a:ext cx="4785002" cy="35068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Dash?</a:t>
            </a:r>
            <a:endParaRPr/>
          </a:p>
        </p:txBody>
      </p:sp>
      <p:sp>
        <p:nvSpPr>
          <p:cNvPr id="177" name="Google Shape;177;p26"/>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By Kyle Hinkle and Zachary Stray</a:t>
            </a:r>
            <a:endParaRPr/>
          </a:p>
        </p:txBody>
      </p:sp>
      <p:pic>
        <p:nvPicPr>
          <p:cNvPr id="178" name="Google Shape;178;p26"/>
          <p:cNvPicPr preferRelativeResize="0"/>
          <p:nvPr/>
        </p:nvPicPr>
        <p:blipFill>
          <a:blip r:embed="rId3">
            <a:alphaModFix/>
          </a:blip>
          <a:stretch>
            <a:fillRect/>
          </a:stretch>
        </p:blipFill>
        <p:spPr>
          <a:xfrm>
            <a:off x="4724400" y="1094125"/>
            <a:ext cx="4270200" cy="3139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Dash?</a:t>
            </a:r>
            <a:endParaRPr/>
          </a:p>
        </p:txBody>
      </p:sp>
      <p:sp>
        <p:nvSpPr>
          <p:cNvPr id="184" name="Google Shape;184;p27"/>
          <p:cNvSpPr txBox="1"/>
          <p:nvPr>
            <p:ph idx="1" type="body"/>
          </p:nvPr>
        </p:nvSpPr>
        <p:spPr>
          <a:xfrm>
            <a:off x="311700" y="1229875"/>
            <a:ext cx="8520600" cy="786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Dash was created by Plotly, the same creators of Plotly.js. </a:t>
            </a:r>
            <a:r>
              <a:rPr lang="en"/>
              <a:t>Plotly is a Canada-based company which built Dash and supports its development. </a:t>
            </a:r>
            <a:endParaRPr/>
          </a:p>
        </p:txBody>
      </p:sp>
      <p:pic>
        <p:nvPicPr>
          <p:cNvPr descr="Watch how an app and its code evolve from &quot;Hello, world&quot; to a final, online deployed app. &#10;&#10;This app is a companion to the book Interactive Dashboards and Data Apps with Plotly and Dash. &#10;&#10;The book goes through all steps from getting the raw dataset (The World Bank's Poverty And Equity Database), processing it, and gradually adding charts and interactive controls until the final app is produced and deployed on https://povertydata.org/" id="185" name="Google Shape;185;p27" title="The Evolution of a Plotly Dash App">
            <a:hlinkClick r:id="rId3"/>
          </p:cNvPr>
          <p:cNvPicPr preferRelativeResize="0"/>
          <p:nvPr/>
        </p:nvPicPr>
        <p:blipFill>
          <a:blip r:embed="rId4">
            <a:alphaModFix/>
          </a:blip>
          <a:stretch>
            <a:fillRect/>
          </a:stretch>
        </p:blipFill>
        <p:spPr>
          <a:xfrm>
            <a:off x="3828300" y="1990000"/>
            <a:ext cx="5315725" cy="2990100"/>
          </a:xfrm>
          <a:prstGeom prst="rect">
            <a:avLst/>
          </a:prstGeom>
          <a:noFill/>
          <a:ln>
            <a:noFill/>
          </a:ln>
        </p:spPr>
      </p:pic>
      <p:sp>
        <p:nvSpPr>
          <p:cNvPr id="186" name="Google Shape;186;p27"/>
          <p:cNvSpPr txBox="1"/>
          <p:nvPr/>
        </p:nvSpPr>
        <p:spPr>
          <a:xfrm>
            <a:off x="311700" y="2073400"/>
            <a:ext cx="3516600" cy="282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800">
                <a:solidFill>
                  <a:schemeClr val="dk2"/>
                </a:solidFill>
                <a:latin typeface="Roboto"/>
                <a:ea typeface="Roboto"/>
                <a:cs typeface="Roboto"/>
                <a:sym typeface="Roboto"/>
              </a:rPr>
              <a:t>Dash was created as a means to make web-based analytic application in a quick and simple way when compared to typical Javascript or stand alone python libraries.</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type="title"/>
          </p:nvPr>
        </p:nvSpPr>
        <p:spPr>
          <a:xfrm>
            <a:off x="311700" y="15242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Dash? (Continued)</a:t>
            </a:r>
            <a:endParaRPr/>
          </a:p>
        </p:txBody>
      </p:sp>
      <p:sp>
        <p:nvSpPr>
          <p:cNvPr id="192" name="Google Shape;192;p28"/>
          <p:cNvSpPr txBox="1"/>
          <p:nvPr>
            <p:ph idx="1" type="body"/>
          </p:nvPr>
        </p:nvSpPr>
        <p:spPr>
          <a:xfrm>
            <a:off x="0" y="760225"/>
            <a:ext cx="8832300" cy="1234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Dash helps data scientists build analytical web applications without requiring advanced web development knowledge. Primarily relying on their Python Skills.</a:t>
            </a:r>
            <a:endParaRPr/>
          </a:p>
          <a:p>
            <a:pPr indent="0" lvl="0" marL="0" rtl="0" algn="l">
              <a:spcBef>
                <a:spcPts val="1200"/>
              </a:spcBef>
              <a:spcAft>
                <a:spcPts val="1200"/>
              </a:spcAft>
              <a:buNone/>
            </a:pPr>
            <a:r>
              <a:rPr lang="en"/>
              <a:t>Three technologies constitute the core of Dash. 		</a:t>
            </a:r>
            <a:endParaRPr/>
          </a:p>
        </p:txBody>
      </p:sp>
      <p:pic>
        <p:nvPicPr>
          <p:cNvPr id="193" name="Google Shape;193;p28"/>
          <p:cNvPicPr preferRelativeResize="0"/>
          <p:nvPr/>
        </p:nvPicPr>
        <p:blipFill>
          <a:blip r:embed="rId3">
            <a:alphaModFix/>
          </a:blip>
          <a:stretch>
            <a:fillRect/>
          </a:stretch>
        </p:blipFill>
        <p:spPr>
          <a:xfrm>
            <a:off x="5294075" y="1454225"/>
            <a:ext cx="3849925" cy="2566625"/>
          </a:xfrm>
          <a:prstGeom prst="rect">
            <a:avLst/>
          </a:prstGeom>
          <a:noFill/>
          <a:ln>
            <a:noFill/>
          </a:ln>
        </p:spPr>
      </p:pic>
      <p:sp>
        <p:nvSpPr>
          <p:cNvPr id="194" name="Google Shape;194;p28"/>
          <p:cNvSpPr txBox="1"/>
          <p:nvPr/>
        </p:nvSpPr>
        <p:spPr>
          <a:xfrm>
            <a:off x="0" y="2206350"/>
            <a:ext cx="5697900" cy="235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latin typeface="Roboto"/>
                <a:ea typeface="Roboto"/>
                <a:cs typeface="Roboto"/>
                <a:sym typeface="Roboto"/>
              </a:rPr>
              <a:t>F</a:t>
            </a:r>
            <a:r>
              <a:rPr lang="en" sz="1800">
                <a:solidFill>
                  <a:schemeClr val="dk2"/>
                </a:solidFill>
                <a:latin typeface="Roboto"/>
                <a:ea typeface="Roboto"/>
                <a:cs typeface="Roboto"/>
                <a:sym typeface="Roboto"/>
              </a:rPr>
              <a:t>lask supplies the web server functionality, </a:t>
            </a:r>
            <a:endParaRPr sz="1800">
              <a:solidFill>
                <a:schemeClr val="dk2"/>
              </a:solidFill>
              <a:latin typeface="Roboto"/>
              <a:ea typeface="Roboto"/>
              <a:cs typeface="Roboto"/>
              <a:sym typeface="Roboto"/>
            </a:endParaRPr>
          </a:p>
          <a:p>
            <a:pPr indent="0" lvl="0" marL="0" rtl="0" algn="l">
              <a:lnSpc>
                <a:spcPct val="115000"/>
              </a:lnSpc>
              <a:spcBef>
                <a:spcPts val="1200"/>
              </a:spcBef>
              <a:spcAft>
                <a:spcPts val="0"/>
              </a:spcAft>
              <a:buNone/>
            </a:pPr>
            <a:r>
              <a:t/>
            </a:r>
            <a:endParaRPr sz="1800">
              <a:solidFill>
                <a:schemeClr val="dk2"/>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chemeClr val="dk2"/>
                </a:solidFill>
                <a:latin typeface="Roboto"/>
                <a:ea typeface="Roboto"/>
                <a:cs typeface="Roboto"/>
                <a:sym typeface="Roboto"/>
              </a:rPr>
              <a:t>React.js renders the user interface of the web page.</a:t>
            </a:r>
            <a:endParaRPr sz="1800">
              <a:solidFill>
                <a:schemeClr val="dk2"/>
              </a:solidFill>
              <a:latin typeface="Roboto"/>
              <a:ea typeface="Roboto"/>
              <a:cs typeface="Roboto"/>
              <a:sym typeface="Roboto"/>
            </a:endParaRPr>
          </a:p>
          <a:p>
            <a:pPr indent="0" lvl="0" marL="0" rtl="0" algn="l">
              <a:lnSpc>
                <a:spcPct val="115000"/>
              </a:lnSpc>
              <a:spcBef>
                <a:spcPts val="1200"/>
              </a:spcBef>
              <a:spcAft>
                <a:spcPts val="0"/>
              </a:spcAft>
              <a:buNone/>
            </a:pPr>
            <a:r>
              <a:t/>
            </a:r>
            <a:endParaRPr sz="1800">
              <a:solidFill>
                <a:schemeClr val="dk2"/>
              </a:solidFill>
              <a:latin typeface="Roboto"/>
              <a:ea typeface="Roboto"/>
              <a:cs typeface="Roboto"/>
              <a:sym typeface="Roboto"/>
            </a:endParaRPr>
          </a:p>
          <a:p>
            <a:pPr indent="0" lvl="0" marL="0" rtl="0" algn="l">
              <a:lnSpc>
                <a:spcPct val="115000"/>
              </a:lnSpc>
              <a:spcBef>
                <a:spcPts val="1200"/>
              </a:spcBef>
              <a:spcAft>
                <a:spcPts val="1200"/>
              </a:spcAft>
              <a:buNone/>
            </a:pPr>
            <a:r>
              <a:rPr lang="en" sz="1800">
                <a:solidFill>
                  <a:schemeClr val="dk2"/>
                </a:solidFill>
                <a:latin typeface="Roboto"/>
                <a:ea typeface="Roboto"/>
                <a:cs typeface="Roboto"/>
                <a:sym typeface="Roboto"/>
              </a:rPr>
              <a:t>Plotly.js generates the charts used in your application.  </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think of a dash program</a:t>
            </a:r>
            <a:endParaRPr/>
          </a:p>
        </p:txBody>
      </p:sp>
      <p:sp>
        <p:nvSpPr>
          <p:cNvPr id="200" name="Google Shape;200;p29"/>
          <p:cNvSpPr txBox="1"/>
          <p:nvPr>
            <p:ph idx="1" type="body"/>
          </p:nvPr>
        </p:nvSpPr>
        <p:spPr>
          <a:xfrm>
            <a:off x="353775"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You create </a:t>
            </a:r>
            <a:r>
              <a:rPr lang="en"/>
              <a:t>components</a:t>
            </a:r>
            <a:br>
              <a:rPr lang="en"/>
            </a:br>
            <a:r>
              <a:rPr lang="en"/>
              <a:t>To be applied to the layout</a:t>
            </a:r>
            <a:br>
              <a:rPr lang="en"/>
            </a:br>
            <a:r>
              <a:rPr lang="en"/>
              <a:t>That interacts by the callback</a:t>
            </a:r>
            <a:endParaRPr/>
          </a:p>
        </p:txBody>
      </p:sp>
      <p:pic>
        <p:nvPicPr>
          <p:cNvPr id="201" name="Google Shape;201;p29"/>
          <p:cNvPicPr preferRelativeResize="0"/>
          <p:nvPr/>
        </p:nvPicPr>
        <p:blipFill>
          <a:blip r:embed="rId3">
            <a:alphaModFix/>
          </a:blip>
          <a:stretch>
            <a:fillRect/>
          </a:stretch>
        </p:blipFill>
        <p:spPr>
          <a:xfrm>
            <a:off x="3273325" y="1017800"/>
            <a:ext cx="5818075" cy="476475"/>
          </a:xfrm>
          <a:prstGeom prst="rect">
            <a:avLst/>
          </a:prstGeom>
          <a:noFill/>
          <a:ln>
            <a:noFill/>
          </a:ln>
        </p:spPr>
      </p:pic>
      <p:pic>
        <p:nvPicPr>
          <p:cNvPr id="202" name="Google Shape;202;p29"/>
          <p:cNvPicPr preferRelativeResize="0"/>
          <p:nvPr/>
        </p:nvPicPr>
        <p:blipFill>
          <a:blip r:embed="rId4">
            <a:alphaModFix/>
          </a:blip>
          <a:stretch>
            <a:fillRect/>
          </a:stretch>
        </p:blipFill>
        <p:spPr>
          <a:xfrm>
            <a:off x="3822830" y="1505475"/>
            <a:ext cx="5268569" cy="2533050"/>
          </a:xfrm>
          <a:prstGeom prst="rect">
            <a:avLst/>
          </a:prstGeom>
          <a:noFill/>
          <a:ln>
            <a:noFill/>
          </a:ln>
        </p:spPr>
      </p:pic>
      <p:pic>
        <p:nvPicPr>
          <p:cNvPr id="203" name="Google Shape;203;p29"/>
          <p:cNvPicPr preferRelativeResize="0"/>
          <p:nvPr/>
        </p:nvPicPr>
        <p:blipFill>
          <a:blip r:embed="rId5">
            <a:alphaModFix/>
          </a:blip>
          <a:stretch>
            <a:fillRect/>
          </a:stretch>
        </p:blipFill>
        <p:spPr>
          <a:xfrm>
            <a:off x="3205650" y="4038525"/>
            <a:ext cx="5885750" cy="848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Flask in Dash</a:t>
            </a:r>
            <a:endParaRPr/>
          </a:p>
        </p:txBody>
      </p:sp>
      <p:sp>
        <p:nvSpPr>
          <p:cNvPr id="209" name="Google Shape;209;p30"/>
          <p:cNvSpPr txBox="1"/>
          <p:nvPr>
            <p:ph idx="1" type="body"/>
          </p:nvPr>
        </p:nvSpPr>
        <p:spPr>
          <a:xfrm>
            <a:off x="311700" y="1017800"/>
            <a:ext cx="5603400" cy="355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Flask is a web application framework written in Python by Armin Ronacher. It allows you to create webpages using Python or to assist in </a:t>
            </a:r>
            <a:r>
              <a:rPr lang="en"/>
              <a:t>certain parts of it.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0" name="Google Shape;210;p30"/>
          <p:cNvPicPr preferRelativeResize="0"/>
          <p:nvPr/>
        </p:nvPicPr>
        <p:blipFill>
          <a:blip r:embed="rId3">
            <a:alphaModFix/>
          </a:blip>
          <a:stretch>
            <a:fillRect/>
          </a:stretch>
        </p:blipFill>
        <p:spPr>
          <a:xfrm>
            <a:off x="4735050" y="2118400"/>
            <a:ext cx="3809125" cy="2629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React.js in Dash</a:t>
            </a:r>
            <a:endParaRPr/>
          </a:p>
        </p:txBody>
      </p:sp>
      <p:sp>
        <p:nvSpPr>
          <p:cNvPr id="216" name="Google Shape;216;p3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
            </a:r>
            <a:r>
              <a:rPr lang="en"/>
              <a:t>Dash uses React under the hood to render the user interface you see when you load a web page create</a:t>
            </a:r>
            <a:r>
              <a:rPr lang="en"/>
              <a:t>d</a:t>
            </a:r>
            <a:r>
              <a:rPr lang="en"/>
              <a:t> with Dash.”(L5)</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React is only concerned with the user interface and rendering components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Dash?</a:t>
            </a:r>
            <a:endParaRPr/>
          </a:p>
        </p:txBody>
      </p:sp>
      <p:sp>
        <p:nvSpPr>
          <p:cNvPr id="93" name="Google Shape;93;p14"/>
          <p:cNvSpPr txBox="1"/>
          <p:nvPr>
            <p:ph idx="1" type="body"/>
          </p:nvPr>
        </p:nvSpPr>
        <p:spPr>
          <a:xfrm>
            <a:off x="311700" y="1229875"/>
            <a:ext cx="8520600" cy="786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Dash was created by Plotly, the same creators of Plotly.js. </a:t>
            </a:r>
            <a:r>
              <a:rPr lang="en"/>
              <a:t>Plotly is a Canada-based company which built Dash and supports its development. </a:t>
            </a:r>
            <a:endParaRPr/>
          </a:p>
        </p:txBody>
      </p:sp>
      <p:pic>
        <p:nvPicPr>
          <p:cNvPr descr="Watch how an app and its code evolve from &quot;Hello, world&quot; to a final, online deployed app. &#10;&#10;This app is a companion to the book Interactive Dashboards and Data Apps with Plotly and Dash. &#10;&#10;The book goes through all steps from getting the raw dataset (The World Bank's Poverty And Equity Database), processing it, and gradually adding charts and interactive controls until the final app is produced and deployed on https://povertydata.org/" id="94" name="Google Shape;94;p14" title="The Evolution of a Plotly Dash App">
            <a:hlinkClick r:id="rId3"/>
          </p:cNvPr>
          <p:cNvPicPr preferRelativeResize="0"/>
          <p:nvPr/>
        </p:nvPicPr>
        <p:blipFill>
          <a:blip r:embed="rId4">
            <a:alphaModFix/>
          </a:blip>
          <a:stretch>
            <a:fillRect/>
          </a:stretch>
        </p:blipFill>
        <p:spPr>
          <a:xfrm>
            <a:off x="3828300" y="1990000"/>
            <a:ext cx="5315725" cy="2990100"/>
          </a:xfrm>
          <a:prstGeom prst="rect">
            <a:avLst/>
          </a:prstGeom>
          <a:noFill/>
          <a:ln>
            <a:noFill/>
          </a:ln>
        </p:spPr>
      </p:pic>
      <p:sp>
        <p:nvSpPr>
          <p:cNvPr id="95" name="Google Shape;95;p14"/>
          <p:cNvSpPr txBox="1"/>
          <p:nvPr/>
        </p:nvSpPr>
        <p:spPr>
          <a:xfrm>
            <a:off x="311700" y="2073400"/>
            <a:ext cx="3516600" cy="282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800">
                <a:solidFill>
                  <a:schemeClr val="dk2"/>
                </a:solidFill>
                <a:latin typeface="Roboto"/>
                <a:ea typeface="Roboto"/>
                <a:cs typeface="Roboto"/>
                <a:sym typeface="Roboto"/>
              </a:rPr>
              <a:t>Dash was created as a means to make web-based analytic application in a quick and simple way when compared to typical Javascript or stand alone python libraries.</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Plotly.js in Dash</a:t>
            </a:r>
            <a:endParaRPr/>
          </a:p>
        </p:txBody>
      </p:sp>
      <p:sp>
        <p:nvSpPr>
          <p:cNvPr id="222" name="Google Shape;222;p32"/>
          <p:cNvSpPr txBox="1"/>
          <p:nvPr>
            <p:ph idx="1" type="body"/>
          </p:nvPr>
        </p:nvSpPr>
        <p:spPr>
          <a:xfrm>
            <a:off x="311700" y="1264150"/>
            <a:ext cx="5679900" cy="3339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Plotly plays a huge part in Dash primarily because Dash is designed to fix the weaknesses of Plotly.</a:t>
            </a:r>
            <a:endParaRPr/>
          </a:p>
          <a:p>
            <a:pPr indent="0" lvl="0" marL="0" rtl="0" algn="l">
              <a:spcBef>
                <a:spcPts val="1200"/>
              </a:spcBef>
              <a:spcAft>
                <a:spcPts val="0"/>
              </a:spcAft>
              <a:buNone/>
            </a:pPr>
            <a:r>
              <a:rPr lang="en"/>
              <a:t>Plotly can create a wide host of plots and graphs but they all run into the same issue in that they aren’t fully dynamic. They aren’t capable of updating in real time.</a:t>
            </a:r>
            <a:endParaRPr/>
          </a:p>
          <a:p>
            <a:pPr indent="0" lvl="0" marL="0" rtl="0" algn="l">
              <a:spcBef>
                <a:spcPts val="1200"/>
              </a:spcBef>
              <a:spcAft>
                <a:spcPts val="0"/>
              </a:spcAft>
              <a:buNone/>
            </a:pPr>
            <a:r>
              <a:rPr lang="en"/>
              <a:t>“You need to re-run the .py script and re-generate the .html file to see any updates.”(L7) However this is why Dash was created.</a:t>
            </a:r>
            <a:endParaRPr/>
          </a:p>
          <a:p>
            <a:pPr indent="0" lvl="0" marL="0" rtl="0" algn="l">
              <a:spcBef>
                <a:spcPts val="1200"/>
              </a:spcBef>
              <a:spcAft>
                <a:spcPts val="1200"/>
              </a:spcAft>
              <a:buNone/>
            </a:pPr>
            <a:r>
              <a:rPr lang="en"/>
              <a:t>Dash takes what plotly has done and then allows it to communicate with other components and update in real time.</a:t>
            </a:r>
            <a:endParaRPr/>
          </a:p>
        </p:txBody>
      </p:sp>
      <p:pic>
        <p:nvPicPr>
          <p:cNvPr id="223" name="Google Shape;223;p32"/>
          <p:cNvPicPr preferRelativeResize="0"/>
          <p:nvPr/>
        </p:nvPicPr>
        <p:blipFill>
          <a:blip r:embed="rId3">
            <a:alphaModFix/>
          </a:blip>
          <a:stretch>
            <a:fillRect/>
          </a:stretch>
        </p:blipFill>
        <p:spPr>
          <a:xfrm>
            <a:off x="5900175" y="2571750"/>
            <a:ext cx="3243824" cy="2000001"/>
          </a:xfrm>
          <a:prstGeom prst="rect">
            <a:avLst/>
          </a:prstGeom>
          <a:noFill/>
          <a:ln>
            <a:noFill/>
          </a:ln>
        </p:spPr>
      </p:pic>
      <p:pic>
        <p:nvPicPr>
          <p:cNvPr id="224" name="Google Shape;224;p32"/>
          <p:cNvPicPr preferRelativeResize="0"/>
          <p:nvPr/>
        </p:nvPicPr>
        <p:blipFill>
          <a:blip r:embed="rId4">
            <a:alphaModFix/>
          </a:blip>
          <a:stretch>
            <a:fillRect/>
          </a:stretch>
        </p:blipFill>
        <p:spPr>
          <a:xfrm>
            <a:off x="5900175" y="809684"/>
            <a:ext cx="3243824" cy="143911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they work together</a:t>
            </a:r>
            <a:endParaRPr/>
          </a:p>
        </p:txBody>
      </p:sp>
      <p:sp>
        <p:nvSpPr>
          <p:cNvPr id="230" name="Google Shape;230;p33"/>
          <p:cNvSpPr txBox="1"/>
          <p:nvPr>
            <p:ph idx="1" type="body"/>
          </p:nvPr>
        </p:nvSpPr>
        <p:spPr>
          <a:xfrm>
            <a:off x="311700" y="1229875"/>
            <a:ext cx="59700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Python code for the layout and logic</a:t>
            </a:r>
            <a:endParaRPr/>
          </a:p>
          <a:p>
            <a:pPr indent="0" lvl="0" marL="0" rtl="0" algn="l">
              <a:spcBef>
                <a:spcPts val="1200"/>
              </a:spcBef>
              <a:spcAft>
                <a:spcPts val="0"/>
              </a:spcAft>
              <a:buNone/>
            </a:pPr>
            <a:r>
              <a:rPr lang="en"/>
              <a:t>Flask serves as the webserver </a:t>
            </a:r>
            <a:endParaRPr/>
          </a:p>
          <a:p>
            <a:pPr indent="0" lvl="0" marL="0" rtl="0" algn="l">
              <a:spcBef>
                <a:spcPts val="1200"/>
              </a:spcBef>
              <a:spcAft>
                <a:spcPts val="0"/>
              </a:spcAft>
              <a:buNone/>
            </a:pPr>
            <a:r>
              <a:rPr lang="en"/>
              <a:t>React is use to Render the UI </a:t>
            </a:r>
            <a:endParaRPr/>
          </a:p>
          <a:p>
            <a:pPr indent="0" lvl="0" marL="0" rtl="0" algn="l">
              <a:spcBef>
                <a:spcPts val="1200"/>
              </a:spcBef>
              <a:spcAft>
                <a:spcPts val="1200"/>
              </a:spcAft>
              <a:buNone/>
            </a:pPr>
            <a:r>
              <a:rPr lang="en"/>
              <a:t>Plotly is used to create interactive </a:t>
            </a:r>
            <a:endParaRPr/>
          </a:p>
        </p:txBody>
      </p:sp>
      <p:pic>
        <p:nvPicPr>
          <p:cNvPr id="231" name="Google Shape;231;p33"/>
          <p:cNvPicPr preferRelativeResize="0"/>
          <p:nvPr/>
        </p:nvPicPr>
        <p:blipFill>
          <a:blip r:embed="rId3">
            <a:alphaModFix/>
          </a:blip>
          <a:stretch>
            <a:fillRect/>
          </a:stretch>
        </p:blipFill>
        <p:spPr>
          <a:xfrm>
            <a:off x="6389546" y="1092850"/>
            <a:ext cx="2638800" cy="3212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Dash Example One: Basics</a:t>
            </a:r>
            <a:endParaRPr/>
          </a:p>
        </p:txBody>
      </p:sp>
      <p:sp>
        <p:nvSpPr>
          <p:cNvPr id="237" name="Google Shape;237;p3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Pandas is a python library that is commonly used alongside Dash. It is one of the most popular data wrangling packages which brings no surprise that it would be used in Dash.</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Dash Example Two: Callback</a:t>
            </a:r>
            <a:endParaRPr/>
          </a:p>
        </p:txBody>
      </p:sp>
      <p:sp>
        <p:nvSpPr>
          <p:cNvPr id="243" name="Google Shape;243;p3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@callback behaves </a:t>
            </a:r>
            <a:r>
              <a:rPr lang="en"/>
              <a:t>similarly</a:t>
            </a:r>
            <a:r>
              <a:rPr lang="en"/>
              <a:t> to buttons, allowing us to display data and information in a new way.</a:t>
            </a:r>
            <a:endParaRPr/>
          </a:p>
          <a:p>
            <a:pPr indent="0" lvl="0" marL="0" rtl="0" algn="l">
              <a:spcBef>
                <a:spcPts val="1200"/>
              </a:spcBef>
              <a:spcAft>
                <a:spcPts val="1200"/>
              </a:spcAft>
              <a:buNone/>
            </a:pPr>
            <a:r>
              <a:rPr lang="en"/>
              <a:t>Alert allows you to create contextual feedback messages on user actions.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Dash Example Three: Graphs</a:t>
            </a:r>
            <a:endParaRPr/>
          </a:p>
        </p:txBody>
      </p:sp>
      <p:sp>
        <p:nvSpPr>
          <p:cNvPr id="249" name="Google Shape;249;p3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dcc.Graph allows us to create plotly graphs.</a:t>
            </a:r>
            <a:endParaRPr/>
          </a:p>
          <a:p>
            <a:pPr indent="0" lvl="0" marL="0" rtl="0" algn="l">
              <a:spcBef>
                <a:spcPts val="1200"/>
              </a:spcBef>
              <a:spcAft>
                <a:spcPts val="0"/>
              </a:spcAft>
              <a:buNone/>
            </a:pPr>
            <a:r>
              <a:rPr lang="en"/>
              <a:t>It is super easy for us to change graphs.</a:t>
            </a:r>
            <a:endParaRPr/>
          </a:p>
          <a:p>
            <a:pPr indent="0" lvl="0" marL="0" rtl="0" algn="l">
              <a:spcBef>
                <a:spcPts val="1200"/>
              </a:spcBef>
              <a:spcAft>
                <a:spcPts val="1200"/>
              </a:spcAft>
              <a:buNone/>
            </a:pPr>
            <a:r>
              <a:rPr lang="en"/>
              <a:t>https://plotly.com/python/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Dash Example Four: Adding To A Graph</a:t>
            </a:r>
            <a:endParaRPr/>
          </a:p>
        </p:txBody>
      </p:sp>
      <p:sp>
        <p:nvSpPr>
          <p:cNvPr id="255" name="Google Shape;255;p3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rgbClr val="000000"/>
                </a:solidFill>
                <a:latin typeface="Arial"/>
                <a:ea typeface="Arial"/>
                <a:cs typeface="Arial"/>
                <a:sym typeface="Arial"/>
              </a:rPr>
              <a:t>Use Callback to add </a:t>
            </a:r>
            <a:r>
              <a:rPr lang="en">
                <a:solidFill>
                  <a:srgbClr val="000000"/>
                </a:solidFill>
                <a:latin typeface="Arial"/>
                <a:ea typeface="Arial"/>
                <a:cs typeface="Arial"/>
                <a:sym typeface="Arial"/>
              </a:rPr>
              <a:t>arguments</a:t>
            </a:r>
            <a:r>
              <a:rPr lang="en">
                <a:solidFill>
                  <a:srgbClr val="000000"/>
                </a:solidFill>
                <a:latin typeface="Arial"/>
                <a:ea typeface="Arial"/>
                <a:cs typeface="Arial"/>
                <a:sym typeface="Arial"/>
              </a:rPr>
              <a:t> to update_graph</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8"/>
          <p:cNvSpPr txBox="1"/>
          <p:nvPr>
            <p:ph type="title"/>
          </p:nvPr>
        </p:nvSpPr>
        <p:spPr>
          <a:xfrm>
            <a:off x="370425" y="1634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000"/>
              <a:t>Conclusion</a:t>
            </a:r>
            <a:endParaRPr sz="5000"/>
          </a:p>
        </p:txBody>
      </p:sp>
      <p:sp>
        <p:nvSpPr>
          <p:cNvPr id="261" name="Google Shape;261;p38"/>
          <p:cNvSpPr txBox="1"/>
          <p:nvPr>
            <p:ph idx="1" type="body"/>
          </p:nvPr>
        </p:nvSpPr>
        <p:spPr>
          <a:xfrm>
            <a:off x="311700" y="1229875"/>
            <a:ext cx="40473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Dash is the upgraded version of plotly that takes everything plotly can do and takes it a step higher by creating a system dedicated to using it. </a:t>
            </a:r>
            <a:endParaRPr/>
          </a:p>
          <a:p>
            <a:pPr indent="0" lvl="0" marL="0" rtl="0" algn="l">
              <a:spcBef>
                <a:spcPts val="1200"/>
              </a:spcBef>
              <a:spcAft>
                <a:spcPts val="1200"/>
              </a:spcAft>
              <a:buNone/>
            </a:pPr>
            <a:r>
              <a:rPr lang="en"/>
              <a:t>This ease of use is what makes Dash so useful for creating compelling statistics that everyone can see and use easily.</a:t>
            </a:r>
            <a:endParaRPr/>
          </a:p>
        </p:txBody>
      </p:sp>
      <p:pic>
        <p:nvPicPr>
          <p:cNvPr id="262" name="Google Shape;262;p38"/>
          <p:cNvPicPr preferRelativeResize="0"/>
          <p:nvPr/>
        </p:nvPicPr>
        <p:blipFill>
          <a:blip r:embed="rId3">
            <a:alphaModFix/>
          </a:blip>
          <a:stretch>
            <a:fillRect/>
          </a:stretch>
        </p:blipFill>
        <p:spPr>
          <a:xfrm>
            <a:off x="4359000" y="896836"/>
            <a:ext cx="4785002" cy="350683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2942150" y="0"/>
            <a:ext cx="36951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5400"/>
              <a:t>Questions?</a:t>
            </a:r>
            <a:endParaRPr sz="5400"/>
          </a:p>
        </p:txBody>
      </p:sp>
      <p:pic>
        <p:nvPicPr>
          <p:cNvPr id="268" name="Google Shape;268;p39"/>
          <p:cNvPicPr preferRelativeResize="0"/>
          <p:nvPr/>
        </p:nvPicPr>
        <p:blipFill>
          <a:blip r:embed="rId3">
            <a:alphaModFix/>
          </a:blip>
          <a:stretch>
            <a:fillRect/>
          </a:stretch>
        </p:blipFill>
        <p:spPr>
          <a:xfrm>
            <a:off x="0" y="875250"/>
            <a:ext cx="9144000" cy="4268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download Dash</a:t>
            </a:r>
            <a:endParaRPr/>
          </a:p>
        </p:txBody>
      </p:sp>
      <p:sp>
        <p:nvSpPr>
          <p:cNvPr id="274" name="Google Shape;274;p4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Download the latest version of python if you don’t already have it.</a:t>
            </a:r>
            <a:br>
              <a:rPr lang="en"/>
            </a:br>
            <a:r>
              <a:rPr lang="en"/>
              <a:t>https://www.python.org/downloads/</a:t>
            </a:r>
            <a:endParaRPr/>
          </a:p>
          <a:p>
            <a:pPr indent="-342900" lvl="0" marL="457200" rtl="0" algn="l">
              <a:spcBef>
                <a:spcPts val="0"/>
              </a:spcBef>
              <a:spcAft>
                <a:spcPts val="0"/>
              </a:spcAft>
              <a:buSzPts val="1800"/>
              <a:buAutoNum type="arabicPeriod"/>
            </a:pPr>
            <a:r>
              <a:rPr lang="en"/>
              <a:t>Download Dash and Panda using Pip (Pip is part of python)</a:t>
            </a:r>
            <a:endParaRPr/>
          </a:p>
          <a:p>
            <a:pPr indent="-342900" lvl="0" marL="457200" rtl="0" algn="l">
              <a:spcBef>
                <a:spcPts val="0"/>
              </a:spcBef>
              <a:spcAft>
                <a:spcPts val="0"/>
              </a:spcAft>
              <a:buSzPts val="1800"/>
              <a:buAutoNum type="arabicPeriod"/>
            </a:pPr>
            <a:r>
              <a:rPr lang="en" sz="1100">
                <a:solidFill>
                  <a:srgbClr val="A0AABA"/>
                </a:solidFill>
                <a:highlight>
                  <a:srgbClr val="161A1D"/>
                </a:highlight>
                <a:latin typeface="Courier New"/>
                <a:ea typeface="Courier New"/>
                <a:cs typeface="Courier New"/>
                <a:sym typeface="Courier New"/>
              </a:rPr>
              <a:t>pip install dash            pip install Pandas</a:t>
            </a:r>
            <a:endParaRPr/>
          </a:p>
          <a:p>
            <a:pPr indent="-342900" lvl="0" marL="457200" rtl="0" algn="l">
              <a:spcBef>
                <a:spcPts val="0"/>
              </a:spcBef>
              <a:spcAft>
                <a:spcPts val="0"/>
              </a:spcAft>
              <a:buSzPts val="1800"/>
              <a:buAutoNum type="arabicPeriod"/>
            </a:pPr>
            <a:r>
              <a:rPr lang="en"/>
              <a:t>Those are the most important to download but there are many more you can get such as dash-bootstrap-components.</a:t>
            </a:r>
            <a:endParaRPr/>
          </a:p>
          <a:p>
            <a:pPr indent="-342900" lvl="0" marL="457200" rtl="0" algn="l">
              <a:spcBef>
                <a:spcPts val="0"/>
              </a:spcBef>
              <a:spcAft>
                <a:spcPts val="0"/>
              </a:spcAft>
              <a:buSzPts val="1800"/>
              <a:buAutoNum type="arabicPeriod"/>
            </a:pPr>
            <a:r>
              <a:rPr lang="en"/>
              <a:t>Still need help? Use this: </a:t>
            </a:r>
            <a:r>
              <a:rPr lang="en" u="sng">
                <a:solidFill>
                  <a:schemeClr val="hlink"/>
                </a:solidFill>
                <a:hlinkClick r:id="rId3"/>
              </a:rPr>
              <a:t>https://www.youtube.com/watch?v=vkuL9Be0S7w</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1 Code</a:t>
            </a:r>
            <a:endParaRPr/>
          </a:p>
        </p:txBody>
      </p:sp>
      <p:sp>
        <p:nvSpPr>
          <p:cNvPr id="280" name="Google Shape;280;p41"/>
          <p:cNvSpPr txBox="1"/>
          <p:nvPr>
            <p:ph idx="1" type="body"/>
          </p:nvPr>
        </p:nvSpPr>
        <p:spPr>
          <a:xfrm>
            <a:off x="311700" y="1229875"/>
            <a:ext cx="8520600" cy="3913500"/>
          </a:xfrm>
          <a:prstGeom prst="rect">
            <a:avLst/>
          </a:prstGeom>
        </p:spPr>
        <p:txBody>
          <a:bodyPr anchorCtr="0" anchor="t" bIns="91425" lIns="91425" spcFirstLastPara="1" rIns="91425" wrap="square" tIns="91425">
            <a:normAutofit lnSpcReduction="20000"/>
          </a:bodyPr>
          <a:lstStyle/>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from</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dash_table</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pandas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Incorporate data</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read_csv</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'https://raw.githubusercontent.com/plotly/datasets/master/gapminder2007.csv'</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Initialize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App layout</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layout</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'My First App with Data'</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dash_table</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DataTable</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data</a:t>
            </a:r>
            <a:r>
              <a:rPr lang="en" sz="1050">
                <a:solidFill>
                  <a:srgbClr val="D4D4D4"/>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to_dict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'records'</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page_size</a:t>
            </a:r>
            <a:r>
              <a:rPr lang="en" sz="1050">
                <a:solidFill>
                  <a:srgbClr val="D4D4D4"/>
                </a:solidFill>
                <a:highlight>
                  <a:srgbClr val="1F1F1F"/>
                </a:highlight>
                <a:latin typeface="Courier New"/>
                <a:ea typeface="Courier New"/>
                <a:cs typeface="Courier New"/>
                <a:sym typeface="Courier New"/>
              </a:rPr>
              <a:t>=</a:t>
            </a:r>
            <a:r>
              <a:rPr lang="en" sz="1050">
                <a:solidFill>
                  <a:srgbClr val="B5CEA8"/>
                </a:solidFill>
                <a:highlight>
                  <a:srgbClr val="1F1F1F"/>
                </a:highlight>
                <a:latin typeface="Courier New"/>
                <a:ea typeface="Courier New"/>
                <a:cs typeface="Courier New"/>
                <a:sym typeface="Courier New"/>
              </a:rPr>
              <a:t>20</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Run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'__main__'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run</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debug</a:t>
            </a:r>
            <a:r>
              <a:rPr lang="en" sz="1050">
                <a:solidFill>
                  <a:srgbClr val="D4D4D4"/>
                </a:solidFill>
                <a:highlight>
                  <a:srgbClr val="1F1F1F"/>
                </a:highlight>
                <a:latin typeface="Courier New"/>
                <a:ea typeface="Courier New"/>
                <a:cs typeface="Courier New"/>
                <a:sym typeface="Courier New"/>
              </a:rPr>
              <a:t>=</a:t>
            </a:r>
            <a:r>
              <a:rPr lang="en" sz="1050">
                <a:solidFill>
                  <a:srgbClr val="569CD6"/>
                </a:solidFill>
                <a:highlight>
                  <a:srgbClr val="1F1F1F"/>
                </a:highlight>
                <a:latin typeface="Courier New"/>
                <a:ea typeface="Courier New"/>
                <a:cs typeface="Courier New"/>
                <a:sym typeface="Courier New"/>
              </a:rPr>
              <a:t>True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311700" y="15242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Dash? (Continued)</a:t>
            </a:r>
            <a:endParaRPr/>
          </a:p>
        </p:txBody>
      </p:sp>
      <p:sp>
        <p:nvSpPr>
          <p:cNvPr id="101" name="Google Shape;101;p15"/>
          <p:cNvSpPr txBox="1"/>
          <p:nvPr>
            <p:ph idx="1" type="body"/>
          </p:nvPr>
        </p:nvSpPr>
        <p:spPr>
          <a:xfrm>
            <a:off x="0" y="760225"/>
            <a:ext cx="8832300" cy="1234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Dash helps data scientists build analytical web applications without requiring advanced web development knowledge. Primarily relying on their Python Skills.</a:t>
            </a:r>
            <a:endParaRPr/>
          </a:p>
          <a:p>
            <a:pPr indent="0" lvl="0" marL="0" rtl="0" algn="l">
              <a:spcBef>
                <a:spcPts val="1200"/>
              </a:spcBef>
              <a:spcAft>
                <a:spcPts val="1200"/>
              </a:spcAft>
              <a:buNone/>
            </a:pPr>
            <a:r>
              <a:rPr lang="en"/>
              <a:t>Three technologies constitute the core of Dash. 		</a:t>
            </a:r>
            <a:endParaRPr/>
          </a:p>
        </p:txBody>
      </p:sp>
      <p:pic>
        <p:nvPicPr>
          <p:cNvPr id="102" name="Google Shape;102;p15"/>
          <p:cNvPicPr preferRelativeResize="0"/>
          <p:nvPr/>
        </p:nvPicPr>
        <p:blipFill>
          <a:blip r:embed="rId3">
            <a:alphaModFix/>
          </a:blip>
          <a:stretch>
            <a:fillRect/>
          </a:stretch>
        </p:blipFill>
        <p:spPr>
          <a:xfrm>
            <a:off x="5294075" y="1454225"/>
            <a:ext cx="3849925" cy="2566625"/>
          </a:xfrm>
          <a:prstGeom prst="rect">
            <a:avLst/>
          </a:prstGeom>
          <a:noFill/>
          <a:ln>
            <a:noFill/>
          </a:ln>
        </p:spPr>
      </p:pic>
      <p:sp>
        <p:nvSpPr>
          <p:cNvPr id="103" name="Google Shape;103;p15"/>
          <p:cNvSpPr txBox="1"/>
          <p:nvPr/>
        </p:nvSpPr>
        <p:spPr>
          <a:xfrm>
            <a:off x="0" y="2206350"/>
            <a:ext cx="5697900" cy="235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latin typeface="Roboto"/>
                <a:ea typeface="Roboto"/>
                <a:cs typeface="Roboto"/>
                <a:sym typeface="Roboto"/>
              </a:rPr>
              <a:t>F</a:t>
            </a:r>
            <a:r>
              <a:rPr lang="en" sz="1800">
                <a:solidFill>
                  <a:schemeClr val="dk2"/>
                </a:solidFill>
                <a:latin typeface="Roboto"/>
                <a:ea typeface="Roboto"/>
                <a:cs typeface="Roboto"/>
                <a:sym typeface="Roboto"/>
              </a:rPr>
              <a:t>lask supplies the web server functionality, </a:t>
            </a:r>
            <a:endParaRPr sz="1800">
              <a:solidFill>
                <a:schemeClr val="dk2"/>
              </a:solidFill>
              <a:latin typeface="Roboto"/>
              <a:ea typeface="Roboto"/>
              <a:cs typeface="Roboto"/>
              <a:sym typeface="Roboto"/>
            </a:endParaRPr>
          </a:p>
          <a:p>
            <a:pPr indent="0" lvl="0" marL="0" rtl="0" algn="l">
              <a:lnSpc>
                <a:spcPct val="115000"/>
              </a:lnSpc>
              <a:spcBef>
                <a:spcPts val="1200"/>
              </a:spcBef>
              <a:spcAft>
                <a:spcPts val="0"/>
              </a:spcAft>
              <a:buNone/>
            </a:pPr>
            <a:r>
              <a:t/>
            </a:r>
            <a:endParaRPr sz="1800">
              <a:solidFill>
                <a:schemeClr val="dk2"/>
              </a:solidFill>
              <a:latin typeface="Roboto"/>
              <a:ea typeface="Roboto"/>
              <a:cs typeface="Roboto"/>
              <a:sym typeface="Roboto"/>
            </a:endParaRPr>
          </a:p>
          <a:p>
            <a:pPr indent="0" lvl="0" marL="0" rtl="0" algn="l">
              <a:lnSpc>
                <a:spcPct val="115000"/>
              </a:lnSpc>
              <a:spcBef>
                <a:spcPts val="1200"/>
              </a:spcBef>
              <a:spcAft>
                <a:spcPts val="0"/>
              </a:spcAft>
              <a:buNone/>
            </a:pPr>
            <a:r>
              <a:rPr lang="en" sz="1800">
                <a:solidFill>
                  <a:schemeClr val="dk2"/>
                </a:solidFill>
                <a:latin typeface="Roboto"/>
                <a:ea typeface="Roboto"/>
                <a:cs typeface="Roboto"/>
                <a:sym typeface="Roboto"/>
              </a:rPr>
              <a:t>React.js renders the user interface of the web page.</a:t>
            </a:r>
            <a:endParaRPr sz="1800">
              <a:solidFill>
                <a:schemeClr val="dk2"/>
              </a:solidFill>
              <a:latin typeface="Roboto"/>
              <a:ea typeface="Roboto"/>
              <a:cs typeface="Roboto"/>
              <a:sym typeface="Roboto"/>
            </a:endParaRPr>
          </a:p>
          <a:p>
            <a:pPr indent="0" lvl="0" marL="0" rtl="0" algn="l">
              <a:lnSpc>
                <a:spcPct val="115000"/>
              </a:lnSpc>
              <a:spcBef>
                <a:spcPts val="1200"/>
              </a:spcBef>
              <a:spcAft>
                <a:spcPts val="0"/>
              </a:spcAft>
              <a:buNone/>
            </a:pPr>
            <a:r>
              <a:t/>
            </a:r>
            <a:endParaRPr sz="1800">
              <a:solidFill>
                <a:schemeClr val="dk2"/>
              </a:solidFill>
              <a:latin typeface="Roboto"/>
              <a:ea typeface="Roboto"/>
              <a:cs typeface="Roboto"/>
              <a:sym typeface="Roboto"/>
            </a:endParaRPr>
          </a:p>
          <a:p>
            <a:pPr indent="0" lvl="0" marL="0" rtl="0" algn="l">
              <a:lnSpc>
                <a:spcPct val="115000"/>
              </a:lnSpc>
              <a:spcBef>
                <a:spcPts val="1200"/>
              </a:spcBef>
              <a:spcAft>
                <a:spcPts val="1200"/>
              </a:spcAft>
              <a:buNone/>
            </a:pPr>
            <a:r>
              <a:rPr lang="en" sz="1800">
                <a:solidFill>
                  <a:schemeClr val="dk2"/>
                </a:solidFill>
                <a:latin typeface="Roboto"/>
                <a:ea typeface="Roboto"/>
                <a:cs typeface="Roboto"/>
                <a:sym typeface="Roboto"/>
              </a:rPr>
              <a:t>Plotly.js generates the charts used in your application.  </a:t>
            </a:r>
            <a:endParaRPr>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Code 2</a:t>
            </a:r>
            <a:endParaRPr/>
          </a:p>
        </p:txBody>
      </p:sp>
      <p:sp>
        <p:nvSpPr>
          <p:cNvPr id="286" name="Google Shape;286;p42"/>
          <p:cNvSpPr txBox="1"/>
          <p:nvPr>
            <p:ph idx="1" type="body"/>
          </p:nvPr>
        </p:nvSpPr>
        <p:spPr>
          <a:xfrm>
            <a:off x="311700" y="1229875"/>
            <a:ext cx="6131400" cy="3913500"/>
          </a:xfrm>
          <a:prstGeom prst="rect">
            <a:avLst/>
          </a:prstGeom>
        </p:spPr>
        <p:txBody>
          <a:bodyPr anchorCtr="0" anchor="t" bIns="91425" lIns="91425" spcFirstLastPara="1" rIns="91425" wrap="square" tIns="91425">
            <a:normAutofit fontScale="70000" lnSpcReduction="10000"/>
          </a:bodyPr>
          <a:lstStyle/>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from</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Output</a:t>
            </a:r>
            <a:r>
              <a:rPr lang="en" sz="1050">
                <a:solidFill>
                  <a:srgbClr val="CCCCCC"/>
                </a:solidFill>
                <a:highlight>
                  <a:srgbClr val="1F1F1F"/>
                </a:highlight>
                <a:latin typeface="Courier New"/>
                <a:ea typeface="Courier New"/>
                <a:cs typeface="Courier New"/>
                <a:sym typeface="Courier New"/>
              </a:rPr>
              <a:t>, </a:t>
            </a:r>
            <a:r>
              <a:rPr lang="en" sz="1050">
                <a:solidFill>
                  <a:srgbClr val="DCDCAA"/>
                </a:solidFill>
                <a:highlight>
                  <a:srgbClr val="1F1F1F"/>
                </a:highlight>
                <a:latin typeface="Courier New"/>
                <a:ea typeface="Courier New"/>
                <a:cs typeface="Courier New"/>
                <a:sym typeface="Courier New"/>
              </a:rPr>
              <a:t>callback</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dash_table</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pandas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dash_bootstrap_components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dbc</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Incorporate data</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read_csv</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'DashFavoriteFood.txt'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Initialize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App layout</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layout</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'Favorite Foods'</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dash_table</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DataTable</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to_dict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'records'</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"id"</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for</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in</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columns</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'tbl'</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dbc</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Alert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'tbl_out'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Button Response</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DCDCAA"/>
                </a:solidFill>
                <a:highlight>
                  <a:srgbClr val="1F1F1F"/>
                </a:highlight>
                <a:latin typeface="Courier New"/>
                <a:ea typeface="Courier New"/>
                <a:cs typeface="Courier New"/>
                <a:sym typeface="Courier New"/>
              </a:rPr>
              <a:t>@callback</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Output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'tbl_out'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'children'</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'tbl'</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'active_cell'</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569CD6"/>
                </a:solidFill>
                <a:highlight>
                  <a:srgbClr val="1F1F1F"/>
                </a:highlight>
                <a:latin typeface="Courier New"/>
                <a:ea typeface="Courier New"/>
                <a:cs typeface="Courier New"/>
                <a:sym typeface="Courier New"/>
              </a:rPr>
              <a:t>def</a:t>
            </a:r>
            <a:r>
              <a:rPr lang="en" sz="1050">
                <a:solidFill>
                  <a:srgbClr val="CCCCCC"/>
                </a:solidFill>
                <a:highlight>
                  <a:srgbClr val="1F1F1F"/>
                </a:highlight>
                <a:latin typeface="Courier New"/>
                <a:ea typeface="Courier New"/>
                <a:cs typeface="Courier New"/>
                <a:sym typeface="Courier New"/>
              </a:rPr>
              <a:t> </a:t>
            </a:r>
            <a:r>
              <a:rPr lang="en" sz="1050">
                <a:solidFill>
                  <a:srgbClr val="DCDCAA"/>
                </a:solidFill>
                <a:highlight>
                  <a:srgbClr val="1F1F1F"/>
                </a:highlight>
                <a:latin typeface="Courier New"/>
                <a:ea typeface="Courier New"/>
                <a:cs typeface="Courier New"/>
                <a:sym typeface="Courier New"/>
              </a:rPr>
              <a:t>update_graphs</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active_cell</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return</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str</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active_cell</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active_cell</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else</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"Click the table"</a:t>
            </a:r>
            <a:endParaRPr sz="1050">
              <a:solidFill>
                <a:srgbClr val="CE9178"/>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Run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'__main__'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run</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debug</a:t>
            </a:r>
            <a:r>
              <a:rPr lang="en" sz="1050">
                <a:solidFill>
                  <a:srgbClr val="D4D4D4"/>
                </a:solidFill>
                <a:highlight>
                  <a:srgbClr val="1F1F1F"/>
                </a:highlight>
                <a:latin typeface="Courier New"/>
                <a:ea typeface="Courier New"/>
                <a:cs typeface="Courier New"/>
                <a:sym typeface="Courier New"/>
              </a:rPr>
              <a:t>=</a:t>
            </a:r>
            <a:r>
              <a:rPr lang="en" sz="1050">
                <a:solidFill>
                  <a:srgbClr val="569CD6"/>
                </a:solidFill>
                <a:highlight>
                  <a:srgbClr val="1F1F1F"/>
                </a:highlight>
                <a:latin typeface="Courier New"/>
                <a:ea typeface="Courier New"/>
                <a:cs typeface="Courier New"/>
                <a:sym typeface="Courier New"/>
              </a:rPr>
              <a:t>True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spcBef>
                <a:spcPts val="0"/>
              </a:spcBef>
              <a:spcAft>
                <a:spcPts val="1200"/>
              </a:spcAft>
              <a:buNone/>
            </a:pPr>
            <a:r>
              <a:t/>
            </a:r>
            <a:endParaRPr/>
          </a:p>
        </p:txBody>
      </p:sp>
      <p:sp>
        <p:nvSpPr>
          <p:cNvPr id="287" name="Google Shape;287;p42"/>
          <p:cNvSpPr txBox="1"/>
          <p:nvPr/>
        </p:nvSpPr>
        <p:spPr>
          <a:xfrm>
            <a:off x="6719100" y="853675"/>
            <a:ext cx="22815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Name, Food</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Kyle, Lemon</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Bob, Carrot</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Keven, Apples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Cody, Steak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Emily, Milkshake</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Pablo, Pear</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Terry, Hamburger</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Astrid, Gumbo</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Perry, Salmon</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Derrick, Chicken</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288" name="Google Shape;288;p42"/>
          <p:cNvSpPr txBox="1"/>
          <p:nvPr/>
        </p:nvSpPr>
        <p:spPr>
          <a:xfrm>
            <a:off x="6700700" y="577700"/>
            <a:ext cx="248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DashFavoriteFood.txt</a:t>
            </a:r>
            <a:endParaRPr>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Code 3</a:t>
            </a:r>
            <a:endParaRPr/>
          </a:p>
        </p:txBody>
      </p:sp>
      <p:sp>
        <p:nvSpPr>
          <p:cNvPr id="294" name="Google Shape;294;p43"/>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70000" lnSpcReduction="20000"/>
          </a:bodyPr>
          <a:lstStyle/>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from</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dash_table</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pandas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plotly</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express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px</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Incorporate data</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read_csv</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'https://raw.githubusercontent.com/plotly/datasets/master/gapminder2007.csv'</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Initialize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App layout</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layout</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'Average life expetancy'</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dash_table</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DataTable</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to_dict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'records'</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"id"</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for</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in</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columns</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'tbl'</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page_size</a:t>
            </a:r>
            <a:r>
              <a:rPr lang="en" sz="1050">
                <a:solidFill>
                  <a:srgbClr val="D4D4D4"/>
                </a:solidFill>
                <a:highlight>
                  <a:srgbClr val="1F1F1F"/>
                </a:highlight>
                <a:latin typeface="Courier New"/>
                <a:ea typeface="Courier New"/>
                <a:cs typeface="Courier New"/>
                <a:sym typeface="Courier New"/>
              </a:rPr>
              <a:t>=</a:t>
            </a:r>
            <a:r>
              <a:rPr lang="en" sz="1050">
                <a:solidFill>
                  <a:srgbClr val="B5CEA8"/>
                </a:solidFill>
                <a:highlight>
                  <a:srgbClr val="1F1F1F"/>
                </a:highlight>
                <a:latin typeface="Courier New"/>
                <a:ea typeface="Courier New"/>
                <a:cs typeface="Courier New"/>
                <a:sym typeface="Courier New"/>
              </a:rPr>
              <a:t>10</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A</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'https://plotly.com/python/'</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6A9955"/>
                </a:solidFill>
                <a:highlight>
                  <a:srgbClr val="1F1F1F"/>
                </a:highlight>
                <a:latin typeface="Courier New"/>
                <a:ea typeface="Courier New"/>
                <a:cs typeface="Courier New"/>
                <a:sym typeface="Courier New"/>
              </a:rPr>
              <a:t>#dcc.Graph(figure=px.histogram(df, x='continent', y='lifeExp', histfunc='avg')),</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Graph</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figure</a:t>
            </a:r>
            <a:r>
              <a:rPr lang="en" sz="1050">
                <a:solidFill>
                  <a:srgbClr val="D4D4D4"/>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px</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scatter</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x</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'continent'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y</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'lifeExp'</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Run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'__main__'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run</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debug</a:t>
            </a:r>
            <a:r>
              <a:rPr lang="en" sz="1050">
                <a:solidFill>
                  <a:srgbClr val="D4D4D4"/>
                </a:solidFill>
                <a:highlight>
                  <a:srgbClr val="1F1F1F"/>
                </a:highlight>
                <a:latin typeface="Courier New"/>
                <a:ea typeface="Courier New"/>
                <a:cs typeface="Courier New"/>
                <a:sym typeface="Courier New"/>
              </a:rPr>
              <a:t>=</a:t>
            </a:r>
            <a:r>
              <a:rPr lang="en" sz="1050">
                <a:solidFill>
                  <a:srgbClr val="569CD6"/>
                </a:solidFill>
                <a:highlight>
                  <a:srgbClr val="1F1F1F"/>
                </a:highlight>
                <a:latin typeface="Courier New"/>
                <a:ea typeface="Courier New"/>
                <a:cs typeface="Courier New"/>
                <a:sym typeface="Courier New"/>
              </a:rPr>
              <a:t>True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spcBef>
                <a:spcPts val="0"/>
              </a:spcBef>
              <a:spcAft>
                <a:spcPts val="12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Code 4</a:t>
            </a:r>
            <a:endParaRPr/>
          </a:p>
        </p:txBody>
      </p:sp>
      <p:sp>
        <p:nvSpPr>
          <p:cNvPr id="300" name="Google Shape;300;p44"/>
          <p:cNvSpPr txBox="1"/>
          <p:nvPr>
            <p:ph idx="1" type="body"/>
          </p:nvPr>
        </p:nvSpPr>
        <p:spPr>
          <a:xfrm>
            <a:off x="311700" y="1229875"/>
            <a:ext cx="3316500" cy="3339000"/>
          </a:xfrm>
          <a:prstGeom prst="rect">
            <a:avLst/>
          </a:prstGeom>
        </p:spPr>
        <p:txBody>
          <a:bodyPr anchorCtr="0" anchor="t" bIns="91425" lIns="91425" spcFirstLastPara="1" rIns="91425" wrap="square" tIns="91425">
            <a:normAutofit fontScale="25000" lnSpcReduction="10000"/>
          </a:bodyPr>
          <a:lstStyle/>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from</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r>
              <a:rPr lang="en" sz="1050">
                <a:solidFill>
                  <a:srgbClr val="CCCCCC"/>
                </a:solidFill>
                <a:highlight>
                  <a:srgbClr val="1F1F1F"/>
                </a:highlight>
                <a:latin typeface="Courier New"/>
                <a:ea typeface="Courier New"/>
                <a:cs typeface="Courier New"/>
                <a:sym typeface="Courier New"/>
              </a:rPr>
              <a:t>, </a:t>
            </a:r>
            <a:r>
              <a:rPr lang="en" sz="1050">
                <a:solidFill>
                  <a:srgbClr val="DCDCAA"/>
                </a:solidFill>
                <a:highlight>
                  <a:srgbClr val="1F1F1F"/>
                </a:highlight>
                <a:latin typeface="Courier New"/>
                <a:ea typeface="Courier New"/>
                <a:cs typeface="Courier New"/>
                <a:sym typeface="Courier New"/>
              </a:rPr>
              <a:t>callback</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Output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State</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pandas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plotly</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express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px</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569CD6"/>
                </a:solidFill>
                <a:highlight>
                  <a:srgbClr val="1F1F1F"/>
                </a:highlight>
                <a:latin typeface="Courier New"/>
                <a:ea typeface="Courier New"/>
                <a:cs typeface="Courier New"/>
                <a:sym typeface="Courier New"/>
              </a:rPr>
              <a:t>global</a:t>
            </a:r>
            <a:r>
              <a:rPr lang="en" sz="1050">
                <a:solidFill>
                  <a:srgbClr val="CCCCCC"/>
                </a:solidFill>
                <a:highlight>
                  <a:srgbClr val="1F1F1F"/>
                </a:highlight>
                <a:latin typeface="Courier New"/>
                <a:ea typeface="Courier New"/>
                <a:cs typeface="Courier New"/>
                <a:sym typeface="Courier New"/>
              </a:rPr>
              <a:t> df</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read_csv</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'DashExample.txt'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App layout</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layout</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6A9955"/>
                </a:solidFill>
                <a:highlight>
                  <a:srgbClr val="1F1F1F"/>
                </a:highlight>
                <a:latin typeface="Courier New"/>
                <a:ea typeface="Courier New"/>
                <a:cs typeface="Courier New"/>
                <a:sym typeface="Courier New"/>
              </a:rPr>
              <a:t>#title</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className</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'row'</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'Age To Sport'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style</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'textAlign'</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'center'</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'color'</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'blue'</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'fontSize'</a:t>
            </a:r>
            <a:r>
              <a:rPr lang="en" sz="1050">
                <a:solidFill>
                  <a:srgbClr val="CCCCCC"/>
                </a:solidFill>
                <a:highlight>
                  <a:srgbClr val="1F1F1F"/>
                </a:highlight>
                <a:latin typeface="Courier New"/>
                <a:ea typeface="Courier New"/>
                <a:cs typeface="Courier New"/>
                <a:sym typeface="Courier New"/>
              </a:rPr>
              <a:t>: </a:t>
            </a:r>
            <a:r>
              <a:rPr lang="en" sz="1050">
                <a:solidFill>
                  <a:srgbClr val="B5CEA8"/>
                </a:solidFill>
                <a:highlight>
                  <a:srgbClr val="1F1F1F"/>
                </a:highlight>
                <a:latin typeface="Courier New"/>
                <a:ea typeface="Courier New"/>
                <a:cs typeface="Courier New"/>
                <a:sym typeface="Courier New"/>
              </a:rPr>
              <a:t>30</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6A9955"/>
                </a:solidFill>
                <a:highlight>
                  <a:srgbClr val="1F1F1F"/>
                </a:highlight>
                <a:latin typeface="Courier New"/>
                <a:ea typeface="Courier New"/>
                <a:cs typeface="Courier New"/>
                <a:sym typeface="Courier New"/>
              </a:rPr>
              <a:t>#input</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className</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'row'</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'name-input'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type</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'text'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placeholder</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'Enter Name'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'age-input'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type</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'number'</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placeholder</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'Enter Age'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'sport-input'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type</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'text'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placeholder</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'Enter Sport'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Button</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'submit-button-state'</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n_clicks</a:t>
            </a:r>
            <a:r>
              <a:rPr lang="en" sz="1050">
                <a:solidFill>
                  <a:srgbClr val="D4D4D4"/>
                </a:solidFill>
                <a:highlight>
                  <a:srgbClr val="1F1F1F"/>
                </a:highlight>
                <a:latin typeface="Courier New"/>
                <a:ea typeface="Courier New"/>
                <a:cs typeface="Courier New"/>
                <a:sym typeface="Courier New"/>
              </a:rPr>
              <a:t>=</a:t>
            </a:r>
            <a:r>
              <a:rPr lang="en" sz="1050">
                <a:solidFill>
                  <a:srgbClr val="B5CEA8"/>
                </a:solidFill>
                <a:highlight>
                  <a:srgbClr val="1F1F1F"/>
                </a:highlight>
                <a:latin typeface="Courier New"/>
                <a:ea typeface="Courier New"/>
                <a:cs typeface="Courier New"/>
                <a:sym typeface="Courier New"/>
              </a:rPr>
              <a:t>0</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'Submit'</a:t>
            </a: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6A9955"/>
                </a:solidFill>
                <a:highlight>
                  <a:srgbClr val="1F1F1F"/>
                </a:highlight>
                <a:latin typeface="Courier New"/>
                <a:ea typeface="Courier New"/>
                <a:cs typeface="Courier New"/>
                <a:sym typeface="Courier New"/>
              </a:rPr>
              <a:t>#graph</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className</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'six columns'</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Graph</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figure</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'graph'</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Add controls to build the interaction</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DCDCAA"/>
                </a:solidFill>
                <a:highlight>
                  <a:srgbClr val="1F1F1F"/>
                </a:highlight>
                <a:latin typeface="Courier New"/>
                <a:ea typeface="Courier New"/>
                <a:cs typeface="Courier New"/>
                <a:sym typeface="Courier New"/>
              </a:rPr>
              <a:t>@callback</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Output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component_id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'graph'</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component_property</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'figure'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'submit-button-state'</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'n_clicks'</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State</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'name-input'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'value'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State</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'age-input'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'value'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State</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'sport-input'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'value'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569CD6"/>
                </a:solidFill>
                <a:highlight>
                  <a:srgbClr val="1F1F1F"/>
                </a:highlight>
                <a:latin typeface="Courier New"/>
                <a:ea typeface="Courier New"/>
                <a:cs typeface="Courier New"/>
                <a:sym typeface="Courier New"/>
              </a:rPr>
              <a:t>def</a:t>
            </a:r>
            <a:r>
              <a:rPr lang="en" sz="1050">
                <a:solidFill>
                  <a:srgbClr val="CCCCCC"/>
                </a:solidFill>
                <a:highlight>
                  <a:srgbClr val="1F1F1F"/>
                </a:highlight>
                <a:latin typeface="Courier New"/>
                <a:ea typeface="Courier New"/>
                <a:cs typeface="Courier New"/>
                <a:sym typeface="Courier New"/>
              </a:rPr>
              <a:t> </a:t>
            </a:r>
            <a:r>
              <a:rPr lang="en" sz="1050">
                <a:solidFill>
                  <a:srgbClr val="DCDCAA"/>
                </a:solidFill>
                <a:highlight>
                  <a:srgbClr val="1F1F1F"/>
                </a:highlight>
                <a:latin typeface="Courier New"/>
                <a:ea typeface="Courier New"/>
                <a:cs typeface="Courier New"/>
                <a:sym typeface="Courier New"/>
              </a:rPr>
              <a:t>update_graph</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n_clicks</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age</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sport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read_csv</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'DashExample.txt'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 </a:t>
            </a:r>
            <a:r>
              <a:rPr lang="en" sz="1050">
                <a:solidFill>
                  <a:srgbClr val="569CD6"/>
                </a:solidFill>
                <a:highlight>
                  <a:srgbClr val="1F1F1F"/>
                </a:highlight>
                <a:latin typeface="Courier New"/>
                <a:ea typeface="Courier New"/>
                <a:cs typeface="Courier New"/>
                <a:sym typeface="Courier New"/>
              </a:rPr>
              <a:t>and</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age</a:t>
            </a:r>
            <a:r>
              <a:rPr lang="en" sz="1050">
                <a:solidFill>
                  <a:srgbClr val="CCCCCC"/>
                </a:solidFill>
                <a:highlight>
                  <a:srgbClr val="1F1F1F"/>
                </a:highlight>
                <a:latin typeface="Courier New"/>
                <a:ea typeface="Courier New"/>
                <a:cs typeface="Courier New"/>
                <a:sym typeface="Courier New"/>
              </a:rPr>
              <a:t> </a:t>
            </a:r>
            <a:r>
              <a:rPr lang="en" sz="1050">
                <a:solidFill>
                  <a:srgbClr val="569CD6"/>
                </a:solidFill>
                <a:highlight>
                  <a:srgbClr val="1F1F1F"/>
                </a:highlight>
                <a:latin typeface="Courier New"/>
                <a:ea typeface="Courier New"/>
                <a:cs typeface="Courier New"/>
                <a:sym typeface="Courier New"/>
              </a:rPr>
              <a:t>and</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sport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nd</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DataFrame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'Age'</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age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'Sport'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sport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concat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nd</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ignore_index</a:t>
            </a:r>
            <a:r>
              <a:rPr lang="en" sz="1050">
                <a:solidFill>
                  <a:srgbClr val="D4D4D4"/>
                </a:solidFill>
                <a:highlight>
                  <a:srgbClr val="1F1F1F"/>
                </a:highlight>
                <a:latin typeface="Courier New"/>
                <a:ea typeface="Courier New"/>
                <a:cs typeface="Courier New"/>
                <a:sym typeface="Courier New"/>
              </a:rPr>
              <a:t>=</a:t>
            </a:r>
            <a:r>
              <a:rPr lang="en" sz="1050">
                <a:solidFill>
                  <a:srgbClr val="569CD6"/>
                </a:solidFill>
                <a:highlight>
                  <a:srgbClr val="1F1F1F"/>
                </a:highlight>
                <a:latin typeface="Courier New"/>
                <a:ea typeface="Courier New"/>
                <a:cs typeface="Courier New"/>
                <a:sym typeface="Courier New"/>
              </a:rPr>
              <a:t>True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return</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px</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scatter</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x</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'Sport'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y</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'Age'</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hover_data</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Run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'__main__'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run</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debug</a:t>
            </a:r>
            <a:r>
              <a:rPr lang="en" sz="1050">
                <a:solidFill>
                  <a:srgbClr val="D4D4D4"/>
                </a:solidFill>
                <a:highlight>
                  <a:srgbClr val="1F1F1F"/>
                </a:highlight>
                <a:latin typeface="Courier New"/>
                <a:ea typeface="Courier New"/>
                <a:cs typeface="Courier New"/>
                <a:sym typeface="Courier New"/>
              </a:rPr>
              <a:t>=</a:t>
            </a:r>
            <a:r>
              <a:rPr lang="en" sz="1050">
                <a:solidFill>
                  <a:srgbClr val="569CD6"/>
                </a:solidFill>
                <a:highlight>
                  <a:srgbClr val="1F1F1F"/>
                </a:highlight>
                <a:latin typeface="Courier New"/>
                <a:ea typeface="Courier New"/>
                <a:cs typeface="Courier New"/>
                <a:sym typeface="Courier New"/>
              </a:rPr>
              <a:t>True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spcBef>
                <a:spcPts val="0"/>
              </a:spcBef>
              <a:spcAft>
                <a:spcPts val="1200"/>
              </a:spcAft>
              <a:buNone/>
            </a:pPr>
            <a:r>
              <a:t/>
            </a:r>
            <a:endParaRPr/>
          </a:p>
        </p:txBody>
      </p:sp>
      <p:sp>
        <p:nvSpPr>
          <p:cNvPr id="301" name="Google Shape;301;p44"/>
          <p:cNvSpPr txBox="1"/>
          <p:nvPr/>
        </p:nvSpPr>
        <p:spPr>
          <a:xfrm>
            <a:off x="5468000" y="872075"/>
            <a:ext cx="371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DashExample.txt</a:t>
            </a:r>
            <a:endParaRPr>
              <a:latin typeface="Roboto"/>
              <a:ea typeface="Roboto"/>
              <a:cs typeface="Roboto"/>
              <a:sym typeface="Roboto"/>
            </a:endParaRPr>
          </a:p>
        </p:txBody>
      </p:sp>
      <p:sp>
        <p:nvSpPr>
          <p:cNvPr id="302" name="Google Shape;302;p44"/>
          <p:cNvSpPr txBox="1"/>
          <p:nvPr/>
        </p:nvSpPr>
        <p:spPr>
          <a:xfrm>
            <a:off x="5449600" y="1497625"/>
            <a:ext cx="37311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Name,Age,Sport</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Zac Stray,21,Wrestling</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Steve Rogers,38,Mixed Martial Arts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Jonh Doe,27,Football</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Charrels,48,Football</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Derrick Blade,27,Fencing</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Evengeline Laura,24,Fencing</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Willow Basket,34,Wrestling</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Rahmschnitzel Cream,18,Football</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Sporticus Legion,44,Mixed Martial Arts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308" name="Google Shape;308;p4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(L1)</a:t>
            </a:r>
            <a:r>
              <a:rPr lang="en" u="sng">
                <a:solidFill>
                  <a:schemeClr val="hlink"/>
                </a:solidFill>
                <a:hlinkClick r:id="rId3"/>
              </a:rPr>
              <a:t>https://realpython.com/lessons/what-is-dash/</a:t>
            </a:r>
            <a:r>
              <a:rPr lang="en"/>
              <a:t> </a:t>
            </a:r>
            <a:endParaRPr/>
          </a:p>
          <a:p>
            <a:pPr indent="0" lvl="0" marL="0" rtl="0" algn="l">
              <a:spcBef>
                <a:spcPts val="1200"/>
              </a:spcBef>
              <a:spcAft>
                <a:spcPts val="0"/>
              </a:spcAft>
              <a:buNone/>
            </a:pPr>
            <a:r>
              <a:rPr lang="en"/>
              <a:t>(L2)</a:t>
            </a:r>
            <a:r>
              <a:rPr lang="en" u="sng">
                <a:solidFill>
                  <a:schemeClr val="hlink"/>
                </a:solidFill>
                <a:hlinkClick r:id="rId4"/>
              </a:rPr>
              <a:t>https://realpython.com/python-dash/</a:t>
            </a:r>
            <a:endParaRPr/>
          </a:p>
          <a:p>
            <a:pPr indent="0" lvl="0" marL="0" rtl="0" algn="l">
              <a:spcBef>
                <a:spcPts val="1200"/>
              </a:spcBef>
              <a:spcAft>
                <a:spcPts val="0"/>
              </a:spcAft>
              <a:buNone/>
            </a:pPr>
            <a:r>
              <a:rPr lang="en"/>
              <a:t>(L3)</a:t>
            </a:r>
            <a:r>
              <a:rPr lang="en" u="sng">
                <a:solidFill>
                  <a:schemeClr val="hlink"/>
                </a:solidFill>
                <a:hlinkClick r:id="rId5"/>
              </a:rPr>
              <a:t>https://community.plotly.com/t/plotly-ecosystem-explanation/53826/2</a:t>
            </a:r>
            <a:r>
              <a:rPr lang="en"/>
              <a:t> </a:t>
            </a:r>
            <a:endParaRPr/>
          </a:p>
          <a:p>
            <a:pPr indent="0" lvl="0" marL="0" rtl="0" algn="l">
              <a:spcBef>
                <a:spcPts val="1200"/>
              </a:spcBef>
              <a:spcAft>
                <a:spcPts val="0"/>
              </a:spcAft>
              <a:buNone/>
            </a:pPr>
            <a:r>
              <a:rPr lang="en"/>
              <a:t>(L4)</a:t>
            </a:r>
            <a:r>
              <a:rPr lang="en" u="sng">
                <a:solidFill>
                  <a:schemeClr val="hlink"/>
                </a:solidFill>
                <a:hlinkClick r:id="rId6"/>
              </a:rPr>
              <a:t>https://dash.plotly.com/</a:t>
            </a:r>
            <a:endParaRPr/>
          </a:p>
          <a:p>
            <a:pPr indent="0" lvl="0" marL="0" rtl="0" algn="l">
              <a:spcBef>
                <a:spcPts val="1200"/>
              </a:spcBef>
              <a:spcAft>
                <a:spcPts val="0"/>
              </a:spcAft>
              <a:buNone/>
            </a:pPr>
            <a:r>
              <a:rPr lang="en"/>
              <a:t>(L5)</a:t>
            </a:r>
            <a:r>
              <a:rPr lang="en" u="sng">
                <a:solidFill>
                  <a:schemeClr val="hlink"/>
                </a:solidFill>
                <a:hlinkClick r:id="rId7"/>
              </a:rPr>
              <a:t>https://medium.com/plotly/introducing-dash-5ecf7191b503</a:t>
            </a:r>
            <a:endParaRPr/>
          </a:p>
          <a:p>
            <a:pPr indent="0" lvl="0" marL="0" rtl="0" algn="l">
              <a:spcBef>
                <a:spcPts val="1200"/>
              </a:spcBef>
              <a:spcAft>
                <a:spcPts val="0"/>
              </a:spcAft>
              <a:buNone/>
            </a:pPr>
            <a:r>
              <a:rPr lang="en"/>
              <a:t>(L6)</a:t>
            </a:r>
            <a:r>
              <a:rPr lang="en" u="sng">
                <a:solidFill>
                  <a:schemeClr val="hlink"/>
                </a:solidFill>
                <a:hlinkClick r:id="rId8"/>
              </a:rPr>
              <a:t>https://dash.plotly.com/react-for-python-developers</a:t>
            </a:r>
            <a:endParaRPr/>
          </a:p>
          <a:p>
            <a:pPr indent="0" lvl="0" marL="0" rtl="0" algn="l">
              <a:spcBef>
                <a:spcPts val="1200"/>
              </a:spcBef>
              <a:spcAft>
                <a:spcPts val="0"/>
              </a:spcAft>
              <a:buNone/>
            </a:pPr>
            <a:r>
              <a:rPr lang="en"/>
              <a:t>(L7)</a:t>
            </a:r>
            <a:r>
              <a:rPr lang="en" u="sng">
                <a:solidFill>
                  <a:schemeClr val="hlink"/>
                </a:solidFill>
                <a:hlinkClick r:id="rId9"/>
              </a:rPr>
              <a:t>https://dash.plotly.com/tutorial</a:t>
            </a:r>
            <a:endParaRPr/>
          </a:p>
          <a:p>
            <a:pPr indent="0" lvl="0" marL="0" rtl="0" algn="l">
              <a:spcBef>
                <a:spcPts val="1200"/>
              </a:spcBef>
              <a:spcAft>
                <a:spcPts val="1200"/>
              </a:spcAft>
              <a:buNone/>
            </a:pPr>
            <a:r>
              <a:rPr lang="en"/>
              <a:t>(L8)</a:t>
            </a:r>
            <a:r>
              <a:rPr lang="en" u="sng">
                <a:solidFill>
                  <a:schemeClr val="hlink"/>
                </a:solidFill>
                <a:hlinkClick r:id="rId10"/>
              </a:rPr>
              <a:t>https://aiplanet.com/learn/data-visualization-plotly-dash/introduction-to-plotly-and-dash/949/introduction-to-plotly-and-dash</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6"/>
          <p:cNvSpPr txBox="1"/>
          <p:nvPr>
            <p:ph type="title"/>
          </p:nvPr>
        </p:nvSpPr>
        <p:spPr>
          <a:xfrm>
            <a:off x="2942150" y="0"/>
            <a:ext cx="36951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5400"/>
              <a:t>Questions?</a:t>
            </a:r>
            <a:endParaRPr sz="5400"/>
          </a:p>
        </p:txBody>
      </p:sp>
      <p:pic>
        <p:nvPicPr>
          <p:cNvPr id="314" name="Google Shape;314;p46"/>
          <p:cNvPicPr preferRelativeResize="0"/>
          <p:nvPr/>
        </p:nvPicPr>
        <p:blipFill>
          <a:blip r:embed="rId3">
            <a:alphaModFix/>
          </a:blip>
          <a:stretch>
            <a:fillRect/>
          </a:stretch>
        </p:blipFill>
        <p:spPr>
          <a:xfrm>
            <a:off x="0" y="875250"/>
            <a:ext cx="9144000" cy="4268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download Dash</a:t>
            </a:r>
            <a:endParaRPr/>
          </a:p>
        </p:txBody>
      </p:sp>
      <p:sp>
        <p:nvSpPr>
          <p:cNvPr id="320" name="Google Shape;320;p47"/>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Download the latest version of python if you don’t already have it.</a:t>
            </a:r>
            <a:br>
              <a:rPr lang="en"/>
            </a:br>
            <a:r>
              <a:rPr lang="en"/>
              <a:t>https://www.python.org/downloads/</a:t>
            </a:r>
            <a:endParaRPr/>
          </a:p>
          <a:p>
            <a:pPr indent="-342900" lvl="0" marL="457200" rtl="0" algn="l">
              <a:spcBef>
                <a:spcPts val="0"/>
              </a:spcBef>
              <a:spcAft>
                <a:spcPts val="0"/>
              </a:spcAft>
              <a:buSzPts val="1800"/>
              <a:buAutoNum type="arabicPeriod"/>
            </a:pPr>
            <a:r>
              <a:rPr lang="en"/>
              <a:t>Download Dash and Panda using Pip (Pip is part of python)</a:t>
            </a:r>
            <a:endParaRPr/>
          </a:p>
          <a:p>
            <a:pPr indent="-342900" lvl="0" marL="457200" rtl="0" algn="l">
              <a:spcBef>
                <a:spcPts val="0"/>
              </a:spcBef>
              <a:spcAft>
                <a:spcPts val="0"/>
              </a:spcAft>
              <a:buSzPts val="1800"/>
              <a:buAutoNum type="arabicPeriod"/>
            </a:pPr>
            <a:r>
              <a:rPr lang="en" sz="1100">
                <a:solidFill>
                  <a:srgbClr val="A0AABA"/>
                </a:solidFill>
                <a:highlight>
                  <a:srgbClr val="161A1D"/>
                </a:highlight>
                <a:latin typeface="Courier New"/>
                <a:ea typeface="Courier New"/>
                <a:cs typeface="Courier New"/>
                <a:sym typeface="Courier New"/>
              </a:rPr>
              <a:t>pip install dash            pip install Pandas</a:t>
            </a:r>
            <a:endParaRPr/>
          </a:p>
          <a:p>
            <a:pPr indent="-342900" lvl="0" marL="457200" rtl="0" algn="l">
              <a:spcBef>
                <a:spcPts val="0"/>
              </a:spcBef>
              <a:spcAft>
                <a:spcPts val="0"/>
              </a:spcAft>
              <a:buSzPts val="1800"/>
              <a:buAutoNum type="arabicPeriod"/>
            </a:pPr>
            <a:r>
              <a:rPr lang="en"/>
              <a:t>Those are the most important to download but there are many more you can get such as dash-bootstrap-components.</a:t>
            </a:r>
            <a:endParaRPr/>
          </a:p>
          <a:p>
            <a:pPr indent="-342900" lvl="0" marL="457200" rtl="0" algn="l">
              <a:spcBef>
                <a:spcPts val="0"/>
              </a:spcBef>
              <a:spcAft>
                <a:spcPts val="0"/>
              </a:spcAft>
              <a:buSzPts val="1800"/>
              <a:buAutoNum type="arabicPeriod"/>
            </a:pPr>
            <a:r>
              <a:rPr lang="en"/>
              <a:t>Still need help? Use this: </a:t>
            </a:r>
            <a:r>
              <a:rPr lang="en" u="sng">
                <a:solidFill>
                  <a:schemeClr val="hlink"/>
                </a:solidFill>
                <a:hlinkClick r:id="rId3"/>
              </a:rPr>
              <a:t>https://www.youtube.com/watch?v=vkuL9Be0S7w</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1 Code</a:t>
            </a:r>
            <a:endParaRPr/>
          </a:p>
        </p:txBody>
      </p:sp>
      <p:sp>
        <p:nvSpPr>
          <p:cNvPr id="326" name="Google Shape;326;p48"/>
          <p:cNvSpPr txBox="1"/>
          <p:nvPr>
            <p:ph idx="1" type="body"/>
          </p:nvPr>
        </p:nvSpPr>
        <p:spPr>
          <a:xfrm>
            <a:off x="311700" y="1229875"/>
            <a:ext cx="8520600" cy="3913500"/>
          </a:xfrm>
          <a:prstGeom prst="rect">
            <a:avLst/>
          </a:prstGeom>
        </p:spPr>
        <p:txBody>
          <a:bodyPr anchorCtr="0" anchor="t" bIns="91425" lIns="91425" spcFirstLastPara="1" rIns="91425" wrap="square" tIns="91425">
            <a:normAutofit lnSpcReduction="20000"/>
          </a:bodyPr>
          <a:lstStyle/>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from</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dash_table</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pandas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Incorporate data</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read_csv</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'https://raw.githubusercontent.com/plotly/datasets/master/gapminder2007.csv'</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Initialize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App layout</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layout</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'My First App with Data'</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dash_table</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DataTable</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data</a:t>
            </a:r>
            <a:r>
              <a:rPr lang="en" sz="1050">
                <a:solidFill>
                  <a:srgbClr val="D4D4D4"/>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to_dict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'records'</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page_size</a:t>
            </a:r>
            <a:r>
              <a:rPr lang="en" sz="1050">
                <a:solidFill>
                  <a:srgbClr val="D4D4D4"/>
                </a:solidFill>
                <a:highlight>
                  <a:srgbClr val="1F1F1F"/>
                </a:highlight>
                <a:latin typeface="Courier New"/>
                <a:ea typeface="Courier New"/>
                <a:cs typeface="Courier New"/>
                <a:sym typeface="Courier New"/>
              </a:rPr>
              <a:t>=</a:t>
            </a:r>
            <a:r>
              <a:rPr lang="en" sz="1050">
                <a:solidFill>
                  <a:srgbClr val="B5CEA8"/>
                </a:solidFill>
                <a:highlight>
                  <a:srgbClr val="1F1F1F"/>
                </a:highlight>
                <a:latin typeface="Courier New"/>
                <a:ea typeface="Courier New"/>
                <a:cs typeface="Courier New"/>
                <a:sym typeface="Courier New"/>
              </a:rPr>
              <a:t>20</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Run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'__main__'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run</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debug</a:t>
            </a:r>
            <a:r>
              <a:rPr lang="en" sz="1050">
                <a:solidFill>
                  <a:srgbClr val="D4D4D4"/>
                </a:solidFill>
                <a:highlight>
                  <a:srgbClr val="1F1F1F"/>
                </a:highlight>
                <a:latin typeface="Courier New"/>
                <a:ea typeface="Courier New"/>
                <a:cs typeface="Courier New"/>
                <a:sym typeface="Courier New"/>
              </a:rPr>
              <a:t>=</a:t>
            </a:r>
            <a:r>
              <a:rPr lang="en" sz="1050">
                <a:solidFill>
                  <a:srgbClr val="569CD6"/>
                </a:solidFill>
                <a:highlight>
                  <a:srgbClr val="1F1F1F"/>
                </a:highlight>
                <a:latin typeface="Courier New"/>
                <a:ea typeface="Courier New"/>
                <a:cs typeface="Courier New"/>
                <a:sym typeface="Courier New"/>
              </a:rPr>
              <a:t>True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spcBef>
                <a:spcPts val="0"/>
              </a:spcBef>
              <a:spcAft>
                <a:spcPts val="12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Code 2</a:t>
            </a:r>
            <a:endParaRPr/>
          </a:p>
        </p:txBody>
      </p:sp>
      <p:sp>
        <p:nvSpPr>
          <p:cNvPr id="332" name="Google Shape;332;p49"/>
          <p:cNvSpPr txBox="1"/>
          <p:nvPr>
            <p:ph idx="1" type="body"/>
          </p:nvPr>
        </p:nvSpPr>
        <p:spPr>
          <a:xfrm>
            <a:off x="311700" y="1229875"/>
            <a:ext cx="6131400" cy="3913500"/>
          </a:xfrm>
          <a:prstGeom prst="rect">
            <a:avLst/>
          </a:prstGeom>
        </p:spPr>
        <p:txBody>
          <a:bodyPr anchorCtr="0" anchor="t" bIns="91425" lIns="91425" spcFirstLastPara="1" rIns="91425" wrap="square" tIns="91425">
            <a:normAutofit fontScale="70000" lnSpcReduction="10000"/>
          </a:bodyPr>
          <a:lstStyle/>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from</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Output</a:t>
            </a:r>
            <a:r>
              <a:rPr lang="en" sz="1050">
                <a:solidFill>
                  <a:srgbClr val="CCCCCC"/>
                </a:solidFill>
                <a:highlight>
                  <a:srgbClr val="1F1F1F"/>
                </a:highlight>
                <a:latin typeface="Courier New"/>
                <a:ea typeface="Courier New"/>
                <a:cs typeface="Courier New"/>
                <a:sym typeface="Courier New"/>
              </a:rPr>
              <a:t>, </a:t>
            </a:r>
            <a:r>
              <a:rPr lang="en" sz="1050">
                <a:solidFill>
                  <a:srgbClr val="DCDCAA"/>
                </a:solidFill>
                <a:highlight>
                  <a:srgbClr val="1F1F1F"/>
                </a:highlight>
                <a:latin typeface="Courier New"/>
                <a:ea typeface="Courier New"/>
                <a:cs typeface="Courier New"/>
                <a:sym typeface="Courier New"/>
              </a:rPr>
              <a:t>callback</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dash_table</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pandas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dash_bootstrap_components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dbc</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Incorporate data</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read_csv</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'DashFavoriteFood.txt'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Initialize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App layout</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layout</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'Favorite Foods'</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dash_table</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DataTable</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to_dict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'records'</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"id"</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for</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in</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columns</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'tbl'</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dbc</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Alert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'tbl_out'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Button Response</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DCDCAA"/>
                </a:solidFill>
                <a:highlight>
                  <a:srgbClr val="1F1F1F"/>
                </a:highlight>
                <a:latin typeface="Courier New"/>
                <a:ea typeface="Courier New"/>
                <a:cs typeface="Courier New"/>
                <a:sym typeface="Courier New"/>
              </a:rPr>
              <a:t>@callback</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Output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'tbl_out'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'children'</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'tbl'</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'active_cell'</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569CD6"/>
                </a:solidFill>
                <a:highlight>
                  <a:srgbClr val="1F1F1F"/>
                </a:highlight>
                <a:latin typeface="Courier New"/>
                <a:ea typeface="Courier New"/>
                <a:cs typeface="Courier New"/>
                <a:sym typeface="Courier New"/>
              </a:rPr>
              <a:t>def</a:t>
            </a:r>
            <a:r>
              <a:rPr lang="en" sz="1050">
                <a:solidFill>
                  <a:srgbClr val="CCCCCC"/>
                </a:solidFill>
                <a:highlight>
                  <a:srgbClr val="1F1F1F"/>
                </a:highlight>
                <a:latin typeface="Courier New"/>
                <a:ea typeface="Courier New"/>
                <a:cs typeface="Courier New"/>
                <a:sym typeface="Courier New"/>
              </a:rPr>
              <a:t> </a:t>
            </a:r>
            <a:r>
              <a:rPr lang="en" sz="1050">
                <a:solidFill>
                  <a:srgbClr val="DCDCAA"/>
                </a:solidFill>
                <a:highlight>
                  <a:srgbClr val="1F1F1F"/>
                </a:highlight>
                <a:latin typeface="Courier New"/>
                <a:ea typeface="Courier New"/>
                <a:cs typeface="Courier New"/>
                <a:sym typeface="Courier New"/>
              </a:rPr>
              <a:t>update_graphs</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active_cell</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return</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str</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active_cell</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active_cell</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else</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"Click the table"</a:t>
            </a:r>
            <a:endParaRPr sz="1050">
              <a:solidFill>
                <a:srgbClr val="CE9178"/>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Run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'__main__'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run</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debug</a:t>
            </a:r>
            <a:r>
              <a:rPr lang="en" sz="1050">
                <a:solidFill>
                  <a:srgbClr val="D4D4D4"/>
                </a:solidFill>
                <a:highlight>
                  <a:srgbClr val="1F1F1F"/>
                </a:highlight>
                <a:latin typeface="Courier New"/>
                <a:ea typeface="Courier New"/>
                <a:cs typeface="Courier New"/>
                <a:sym typeface="Courier New"/>
              </a:rPr>
              <a:t>=</a:t>
            </a:r>
            <a:r>
              <a:rPr lang="en" sz="1050">
                <a:solidFill>
                  <a:srgbClr val="569CD6"/>
                </a:solidFill>
                <a:highlight>
                  <a:srgbClr val="1F1F1F"/>
                </a:highlight>
                <a:latin typeface="Courier New"/>
                <a:ea typeface="Courier New"/>
                <a:cs typeface="Courier New"/>
                <a:sym typeface="Courier New"/>
              </a:rPr>
              <a:t>True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spcBef>
                <a:spcPts val="0"/>
              </a:spcBef>
              <a:spcAft>
                <a:spcPts val="1200"/>
              </a:spcAft>
              <a:buNone/>
            </a:pPr>
            <a:r>
              <a:t/>
            </a:r>
            <a:endParaRPr/>
          </a:p>
        </p:txBody>
      </p:sp>
      <p:sp>
        <p:nvSpPr>
          <p:cNvPr id="333" name="Google Shape;333;p49"/>
          <p:cNvSpPr txBox="1"/>
          <p:nvPr/>
        </p:nvSpPr>
        <p:spPr>
          <a:xfrm>
            <a:off x="6719100" y="853675"/>
            <a:ext cx="22815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Name, Food</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Kyle, Lemon</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Bob, Carrot</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Keven, Apples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Cody, Steak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Emily, Milkshake</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Pablo, Pear</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Terry, Hamburger</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Astrid, Gumbo</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Perry, Salmon</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Derrick, Chicken</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
        <p:nvSpPr>
          <p:cNvPr id="334" name="Google Shape;334;p49"/>
          <p:cNvSpPr txBox="1"/>
          <p:nvPr/>
        </p:nvSpPr>
        <p:spPr>
          <a:xfrm>
            <a:off x="6700700" y="577700"/>
            <a:ext cx="248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DashFavoriteFood.txt</a:t>
            </a:r>
            <a:endParaRPr>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Code 3</a:t>
            </a:r>
            <a:endParaRPr/>
          </a:p>
        </p:txBody>
      </p:sp>
      <p:sp>
        <p:nvSpPr>
          <p:cNvPr id="340" name="Google Shape;340;p5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70000" lnSpcReduction="20000"/>
          </a:bodyPr>
          <a:lstStyle/>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from</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dash_table</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pandas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plotly</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express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px</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Incorporate data</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read_csv</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'https://raw.githubusercontent.com/plotly/datasets/master/gapminder2007.csv'</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Initialize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App layout</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layout</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'Average life expetancy'</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dash_table</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DataTable</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to_dict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'records'</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"id"</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for</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in</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columns</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'tbl'</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page_size</a:t>
            </a:r>
            <a:r>
              <a:rPr lang="en" sz="1050">
                <a:solidFill>
                  <a:srgbClr val="D4D4D4"/>
                </a:solidFill>
                <a:highlight>
                  <a:srgbClr val="1F1F1F"/>
                </a:highlight>
                <a:latin typeface="Courier New"/>
                <a:ea typeface="Courier New"/>
                <a:cs typeface="Courier New"/>
                <a:sym typeface="Courier New"/>
              </a:rPr>
              <a:t>=</a:t>
            </a:r>
            <a:r>
              <a:rPr lang="en" sz="1050">
                <a:solidFill>
                  <a:srgbClr val="B5CEA8"/>
                </a:solidFill>
                <a:highlight>
                  <a:srgbClr val="1F1F1F"/>
                </a:highlight>
                <a:latin typeface="Courier New"/>
                <a:ea typeface="Courier New"/>
                <a:cs typeface="Courier New"/>
                <a:sym typeface="Courier New"/>
              </a:rPr>
              <a:t>10</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A</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'https://plotly.com/python/'</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6A9955"/>
                </a:solidFill>
                <a:highlight>
                  <a:srgbClr val="1F1F1F"/>
                </a:highlight>
                <a:latin typeface="Courier New"/>
                <a:ea typeface="Courier New"/>
                <a:cs typeface="Courier New"/>
                <a:sym typeface="Courier New"/>
              </a:rPr>
              <a:t>#dcc.Graph(figure=px.histogram(df, x='continent', y='lifeExp', histfunc='avg')),</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Graph</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figure</a:t>
            </a:r>
            <a:r>
              <a:rPr lang="en" sz="1050">
                <a:solidFill>
                  <a:srgbClr val="D4D4D4"/>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px</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scatter</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x</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'continent'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y</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'lifeExp'</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Run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'__main__'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run</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debug</a:t>
            </a:r>
            <a:r>
              <a:rPr lang="en" sz="1050">
                <a:solidFill>
                  <a:srgbClr val="D4D4D4"/>
                </a:solidFill>
                <a:highlight>
                  <a:srgbClr val="1F1F1F"/>
                </a:highlight>
                <a:latin typeface="Courier New"/>
                <a:ea typeface="Courier New"/>
                <a:cs typeface="Courier New"/>
                <a:sym typeface="Courier New"/>
              </a:rPr>
              <a:t>=</a:t>
            </a:r>
            <a:r>
              <a:rPr lang="en" sz="1050">
                <a:solidFill>
                  <a:srgbClr val="569CD6"/>
                </a:solidFill>
                <a:highlight>
                  <a:srgbClr val="1F1F1F"/>
                </a:highlight>
                <a:latin typeface="Courier New"/>
                <a:ea typeface="Courier New"/>
                <a:cs typeface="Courier New"/>
                <a:sym typeface="Courier New"/>
              </a:rPr>
              <a:t>True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spcBef>
                <a:spcPts val="0"/>
              </a:spcBef>
              <a:spcAft>
                <a:spcPts val="120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Code 4</a:t>
            </a:r>
            <a:endParaRPr/>
          </a:p>
        </p:txBody>
      </p:sp>
      <p:sp>
        <p:nvSpPr>
          <p:cNvPr id="346" name="Google Shape;346;p51"/>
          <p:cNvSpPr txBox="1"/>
          <p:nvPr>
            <p:ph idx="1" type="body"/>
          </p:nvPr>
        </p:nvSpPr>
        <p:spPr>
          <a:xfrm>
            <a:off x="311700" y="1229875"/>
            <a:ext cx="3316500" cy="3339000"/>
          </a:xfrm>
          <a:prstGeom prst="rect">
            <a:avLst/>
          </a:prstGeom>
        </p:spPr>
        <p:txBody>
          <a:bodyPr anchorCtr="0" anchor="t" bIns="91425" lIns="91425" spcFirstLastPara="1" rIns="91425" wrap="square" tIns="91425">
            <a:normAutofit fontScale="25000" lnSpcReduction="10000"/>
          </a:bodyPr>
          <a:lstStyle/>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from</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r>
              <a:rPr lang="en" sz="1050">
                <a:solidFill>
                  <a:srgbClr val="CCCCCC"/>
                </a:solidFill>
                <a:highlight>
                  <a:srgbClr val="1F1F1F"/>
                </a:highlight>
                <a:latin typeface="Courier New"/>
                <a:ea typeface="Courier New"/>
                <a:cs typeface="Courier New"/>
                <a:sym typeface="Courier New"/>
              </a:rPr>
              <a:t>, </a:t>
            </a:r>
            <a:r>
              <a:rPr lang="en" sz="1050">
                <a:solidFill>
                  <a:srgbClr val="DCDCAA"/>
                </a:solidFill>
                <a:highlight>
                  <a:srgbClr val="1F1F1F"/>
                </a:highlight>
                <a:latin typeface="Courier New"/>
                <a:ea typeface="Courier New"/>
                <a:cs typeface="Courier New"/>
                <a:sym typeface="Courier New"/>
              </a:rPr>
              <a:t>callback</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Output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State</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pandas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import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plotly</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express</a:t>
            </a: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as</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px</a:t>
            </a:r>
            <a:endParaRPr sz="1050">
              <a:solidFill>
                <a:srgbClr val="4EC9B0"/>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Dash</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569CD6"/>
                </a:solidFill>
                <a:highlight>
                  <a:srgbClr val="1F1F1F"/>
                </a:highlight>
                <a:latin typeface="Courier New"/>
                <a:ea typeface="Courier New"/>
                <a:cs typeface="Courier New"/>
                <a:sym typeface="Courier New"/>
              </a:rPr>
              <a:t>global</a:t>
            </a:r>
            <a:r>
              <a:rPr lang="en" sz="1050">
                <a:solidFill>
                  <a:srgbClr val="CCCCCC"/>
                </a:solidFill>
                <a:highlight>
                  <a:srgbClr val="1F1F1F"/>
                </a:highlight>
                <a:latin typeface="Courier New"/>
                <a:ea typeface="Courier New"/>
                <a:cs typeface="Courier New"/>
                <a:sym typeface="Courier New"/>
              </a:rPr>
              <a:t> df</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read_csv</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'DashExample.txt'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App layout</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layout</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6A9955"/>
                </a:solidFill>
                <a:highlight>
                  <a:srgbClr val="1F1F1F"/>
                </a:highlight>
                <a:latin typeface="Courier New"/>
                <a:ea typeface="Courier New"/>
                <a:cs typeface="Courier New"/>
                <a:sym typeface="Courier New"/>
              </a:rPr>
              <a:t>#title</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className</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'row'</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'Age To Sport'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style</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'textAlign'</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'center'</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'color'</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'blue'</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'fontSize'</a:t>
            </a:r>
            <a:r>
              <a:rPr lang="en" sz="1050">
                <a:solidFill>
                  <a:srgbClr val="CCCCCC"/>
                </a:solidFill>
                <a:highlight>
                  <a:srgbClr val="1F1F1F"/>
                </a:highlight>
                <a:latin typeface="Courier New"/>
                <a:ea typeface="Courier New"/>
                <a:cs typeface="Courier New"/>
                <a:sym typeface="Courier New"/>
              </a:rPr>
              <a:t>: </a:t>
            </a:r>
            <a:r>
              <a:rPr lang="en" sz="1050">
                <a:solidFill>
                  <a:srgbClr val="B5CEA8"/>
                </a:solidFill>
                <a:highlight>
                  <a:srgbClr val="1F1F1F"/>
                </a:highlight>
                <a:latin typeface="Courier New"/>
                <a:ea typeface="Courier New"/>
                <a:cs typeface="Courier New"/>
                <a:sym typeface="Courier New"/>
              </a:rPr>
              <a:t>30</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6A9955"/>
                </a:solidFill>
                <a:highlight>
                  <a:srgbClr val="1F1F1F"/>
                </a:highlight>
                <a:latin typeface="Courier New"/>
                <a:ea typeface="Courier New"/>
                <a:cs typeface="Courier New"/>
                <a:sym typeface="Courier New"/>
              </a:rPr>
              <a:t>#input</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className</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'row'</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'name-input'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type</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'text'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placeholder</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'Enter Name'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'age-input'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type</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'number'</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placeholder</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'Enter Age'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'sport-input'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type</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'text'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placeholder</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'Enter Sport'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Button</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'submit-button-state'</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n_clicks</a:t>
            </a:r>
            <a:r>
              <a:rPr lang="en" sz="1050">
                <a:solidFill>
                  <a:srgbClr val="D4D4D4"/>
                </a:solidFill>
                <a:highlight>
                  <a:srgbClr val="1F1F1F"/>
                </a:highlight>
                <a:latin typeface="Courier New"/>
                <a:ea typeface="Courier New"/>
                <a:cs typeface="Courier New"/>
                <a:sym typeface="Courier New"/>
              </a:rPr>
              <a:t>=</a:t>
            </a:r>
            <a:r>
              <a:rPr lang="en" sz="1050">
                <a:solidFill>
                  <a:srgbClr val="B5CEA8"/>
                </a:solidFill>
                <a:highlight>
                  <a:srgbClr val="1F1F1F"/>
                </a:highlight>
                <a:latin typeface="Courier New"/>
                <a:ea typeface="Courier New"/>
                <a:cs typeface="Courier New"/>
                <a:sym typeface="Courier New"/>
              </a:rPr>
              <a:t>0</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'Submit'</a:t>
            </a: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6A9955"/>
                </a:solidFill>
                <a:highlight>
                  <a:srgbClr val="1F1F1F"/>
                </a:highlight>
                <a:latin typeface="Courier New"/>
                <a:ea typeface="Courier New"/>
                <a:cs typeface="Courier New"/>
                <a:sym typeface="Courier New"/>
              </a:rPr>
              <a:t>#graph</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html</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Div</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className</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'six columns'</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children</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dcc</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Graph</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figure</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'graph'</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Add controls to build the interaction</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DCDCAA"/>
                </a:solidFill>
                <a:highlight>
                  <a:srgbClr val="1F1F1F"/>
                </a:highlight>
                <a:latin typeface="Courier New"/>
                <a:ea typeface="Courier New"/>
                <a:cs typeface="Courier New"/>
                <a:sym typeface="Courier New"/>
              </a:rPr>
              <a:t>@callback</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Output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component_id</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'graph'</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component_property</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'figure'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Input</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'submit-button-state'</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'n_clicks'</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State</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'name-input'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'value'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State</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'age-input'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'value'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State</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'sport-input'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'value'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569CD6"/>
                </a:solidFill>
                <a:highlight>
                  <a:srgbClr val="1F1F1F"/>
                </a:highlight>
                <a:latin typeface="Courier New"/>
                <a:ea typeface="Courier New"/>
                <a:cs typeface="Courier New"/>
                <a:sym typeface="Courier New"/>
              </a:rPr>
              <a:t>def</a:t>
            </a:r>
            <a:r>
              <a:rPr lang="en" sz="1050">
                <a:solidFill>
                  <a:srgbClr val="CCCCCC"/>
                </a:solidFill>
                <a:highlight>
                  <a:srgbClr val="1F1F1F"/>
                </a:highlight>
                <a:latin typeface="Courier New"/>
                <a:ea typeface="Courier New"/>
                <a:cs typeface="Courier New"/>
                <a:sym typeface="Courier New"/>
              </a:rPr>
              <a:t> </a:t>
            </a:r>
            <a:r>
              <a:rPr lang="en" sz="1050">
                <a:solidFill>
                  <a:srgbClr val="DCDCAA"/>
                </a:solidFill>
                <a:highlight>
                  <a:srgbClr val="1F1F1F"/>
                </a:highlight>
                <a:latin typeface="Courier New"/>
                <a:ea typeface="Courier New"/>
                <a:cs typeface="Courier New"/>
                <a:sym typeface="Courier New"/>
              </a:rPr>
              <a:t>update_graph</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n_clicks</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age</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sport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read_csv</a:t>
            </a:r>
            <a:r>
              <a:rPr lang="en" sz="1050">
                <a:solidFill>
                  <a:srgbClr val="CCCCCC"/>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'DashExample.txt'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if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 </a:t>
            </a:r>
            <a:r>
              <a:rPr lang="en" sz="1050">
                <a:solidFill>
                  <a:srgbClr val="569CD6"/>
                </a:solidFill>
                <a:highlight>
                  <a:srgbClr val="1F1F1F"/>
                </a:highlight>
                <a:latin typeface="Courier New"/>
                <a:ea typeface="Courier New"/>
                <a:cs typeface="Courier New"/>
                <a:sym typeface="Courier New"/>
              </a:rPr>
              <a:t>and</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age</a:t>
            </a:r>
            <a:r>
              <a:rPr lang="en" sz="1050">
                <a:solidFill>
                  <a:srgbClr val="CCCCCC"/>
                </a:solidFill>
                <a:highlight>
                  <a:srgbClr val="1F1F1F"/>
                </a:highlight>
                <a:latin typeface="Courier New"/>
                <a:ea typeface="Courier New"/>
                <a:cs typeface="Courier New"/>
                <a:sym typeface="Courier New"/>
              </a:rPr>
              <a:t> </a:t>
            </a:r>
            <a:r>
              <a:rPr lang="en" sz="1050">
                <a:solidFill>
                  <a:srgbClr val="569CD6"/>
                </a:solidFill>
                <a:highlight>
                  <a:srgbClr val="1F1F1F"/>
                </a:highlight>
                <a:latin typeface="Courier New"/>
                <a:ea typeface="Courier New"/>
                <a:cs typeface="Courier New"/>
                <a:sym typeface="Courier New"/>
              </a:rPr>
              <a:t>and</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sport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nd</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4EC9B0"/>
                </a:solidFill>
                <a:highlight>
                  <a:srgbClr val="1F1F1F"/>
                </a:highlight>
                <a:latin typeface="Courier New"/>
                <a:ea typeface="Courier New"/>
                <a:cs typeface="Courier New"/>
                <a:sym typeface="Courier New"/>
              </a:rPr>
              <a:t>DataFrame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'Age'</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age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'Sport'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sport</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pd</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concat</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nd</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ignore_index</a:t>
            </a:r>
            <a:r>
              <a:rPr lang="en" sz="1050">
                <a:solidFill>
                  <a:srgbClr val="D4D4D4"/>
                </a:solidFill>
                <a:highlight>
                  <a:srgbClr val="1F1F1F"/>
                </a:highlight>
                <a:latin typeface="Courier New"/>
                <a:ea typeface="Courier New"/>
                <a:cs typeface="Courier New"/>
                <a:sym typeface="Courier New"/>
              </a:rPr>
              <a:t>=</a:t>
            </a:r>
            <a:r>
              <a:rPr lang="en" sz="1050">
                <a:solidFill>
                  <a:srgbClr val="569CD6"/>
                </a:solidFill>
                <a:highlight>
                  <a:srgbClr val="1F1F1F"/>
                </a:highlight>
                <a:latin typeface="Courier New"/>
                <a:ea typeface="Courier New"/>
                <a:cs typeface="Courier New"/>
                <a:sym typeface="Courier New"/>
              </a:rPr>
              <a:t>True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C586C0"/>
                </a:solidFill>
                <a:highlight>
                  <a:srgbClr val="1F1F1F"/>
                </a:highlight>
                <a:latin typeface="Courier New"/>
                <a:ea typeface="Courier New"/>
                <a:cs typeface="Courier New"/>
                <a:sym typeface="Courier New"/>
              </a:rPr>
              <a:t>return</a:t>
            </a:r>
            <a:r>
              <a:rPr lang="en" sz="1050">
                <a:solidFill>
                  <a:srgbClr val="CCCCCC"/>
                </a:solidFill>
                <a:highlight>
                  <a:srgbClr val="1F1F1F"/>
                </a:highlight>
                <a:latin typeface="Courier New"/>
                <a:ea typeface="Courier New"/>
                <a:cs typeface="Courier New"/>
                <a:sym typeface="Courier New"/>
              </a:rPr>
              <a:t> </a:t>
            </a:r>
            <a:r>
              <a:rPr lang="en" sz="1050">
                <a:solidFill>
                  <a:srgbClr val="4EC9B0"/>
                </a:solidFill>
                <a:highlight>
                  <a:srgbClr val="1F1F1F"/>
                </a:highlight>
                <a:latin typeface="Courier New"/>
                <a:ea typeface="Courier New"/>
                <a:cs typeface="Courier New"/>
                <a:sym typeface="Courier New"/>
              </a:rPr>
              <a:t>px</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scatter</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x</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'Sport'</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y</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'Age'</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hover_data</a:t>
            </a:r>
            <a:r>
              <a:rPr lang="en" sz="1050">
                <a:solidFill>
                  <a:srgbClr val="D4D4D4"/>
                </a:solidFill>
                <a:highlight>
                  <a:srgbClr val="1F1F1F"/>
                </a:highlight>
                <a:latin typeface="Courier New"/>
                <a:ea typeface="Courier New"/>
                <a:cs typeface="Courier New"/>
                <a:sym typeface="Courier New"/>
              </a:rPr>
              <a:t>=</a:t>
            </a:r>
            <a:r>
              <a:rPr lang="en" sz="1050">
                <a:solidFill>
                  <a:srgbClr val="CE9178"/>
                </a:solidFill>
                <a:highlight>
                  <a:srgbClr val="1F1F1F"/>
                </a:highlight>
                <a:latin typeface="Courier New"/>
                <a:ea typeface="Courier New"/>
                <a:cs typeface="Courier New"/>
                <a:sym typeface="Courier New"/>
              </a:rPr>
              <a:t>'Name'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6A9955"/>
                </a:solidFill>
                <a:highlight>
                  <a:srgbClr val="1F1F1F"/>
                </a:highlight>
                <a:latin typeface="Courier New"/>
                <a:ea typeface="Courier New"/>
                <a:cs typeface="Courier New"/>
                <a:sym typeface="Courier New"/>
              </a:rPr>
              <a:t># Run the app</a:t>
            </a:r>
            <a:endParaRPr sz="1050">
              <a:solidFill>
                <a:srgbClr val="6A9955"/>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586C0"/>
                </a:solidFill>
                <a:highlight>
                  <a:srgbClr val="1F1F1F"/>
                </a:highlight>
                <a:latin typeface="Courier New"/>
                <a:ea typeface="Courier New"/>
                <a:cs typeface="Courier New"/>
                <a:sym typeface="Courier New"/>
              </a:rPr>
              <a:t>if</a:t>
            </a: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__name__</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CE9178"/>
                </a:solidFill>
                <a:highlight>
                  <a:srgbClr val="1F1F1F"/>
                </a:highlight>
                <a:latin typeface="Courier New"/>
                <a:ea typeface="Courier New"/>
                <a:cs typeface="Courier New"/>
                <a:sym typeface="Courier New"/>
              </a:rPr>
              <a:t>'__main__'</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rPr lang="en" sz="1050">
                <a:solidFill>
                  <a:srgbClr val="CCCCCC"/>
                </a:solidFill>
                <a:highlight>
                  <a:srgbClr val="1F1F1F"/>
                </a:highlight>
                <a:latin typeface="Courier New"/>
                <a:ea typeface="Courier New"/>
                <a:cs typeface="Courier New"/>
                <a:sym typeface="Courier New"/>
              </a:rPr>
              <a:t>    </a:t>
            </a:r>
            <a:r>
              <a:rPr lang="en" sz="1050">
                <a:solidFill>
                  <a:srgbClr val="9CDCFE"/>
                </a:solidFill>
                <a:highlight>
                  <a:srgbClr val="1F1F1F"/>
                </a:highlight>
                <a:latin typeface="Courier New"/>
                <a:ea typeface="Courier New"/>
                <a:cs typeface="Courier New"/>
                <a:sym typeface="Courier New"/>
              </a:rPr>
              <a:t>app</a:t>
            </a:r>
            <a:r>
              <a:rPr lang="en" sz="1050">
                <a:solidFill>
                  <a:srgbClr val="CCCCCC"/>
                </a:solidFill>
                <a:highlight>
                  <a:srgbClr val="1F1F1F"/>
                </a:highlight>
                <a:latin typeface="Courier New"/>
                <a:ea typeface="Courier New"/>
                <a:cs typeface="Courier New"/>
                <a:sym typeface="Courier New"/>
              </a:rPr>
              <a:t>.</a:t>
            </a:r>
            <a:r>
              <a:rPr lang="en" sz="1050">
                <a:solidFill>
                  <a:srgbClr val="DCDCAA"/>
                </a:solidFill>
                <a:highlight>
                  <a:srgbClr val="1F1F1F"/>
                </a:highlight>
                <a:latin typeface="Courier New"/>
                <a:ea typeface="Courier New"/>
                <a:cs typeface="Courier New"/>
                <a:sym typeface="Courier New"/>
              </a:rPr>
              <a:t>run</a:t>
            </a:r>
            <a:r>
              <a:rPr lang="en" sz="1050">
                <a:solidFill>
                  <a:srgbClr val="CCCCCC"/>
                </a:solidFill>
                <a:highlight>
                  <a:srgbClr val="1F1F1F"/>
                </a:highlight>
                <a:latin typeface="Courier New"/>
                <a:ea typeface="Courier New"/>
                <a:cs typeface="Courier New"/>
                <a:sym typeface="Courier New"/>
              </a:rPr>
              <a:t>(</a:t>
            </a:r>
            <a:r>
              <a:rPr lang="en" sz="1050">
                <a:solidFill>
                  <a:srgbClr val="9CDCFE"/>
                </a:solidFill>
                <a:highlight>
                  <a:srgbClr val="1F1F1F"/>
                </a:highlight>
                <a:latin typeface="Courier New"/>
                <a:ea typeface="Courier New"/>
                <a:cs typeface="Courier New"/>
                <a:sym typeface="Courier New"/>
              </a:rPr>
              <a:t>debug</a:t>
            </a:r>
            <a:r>
              <a:rPr lang="en" sz="1050">
                <a:solidFill>
                  <a:srgbClr val="D4D4D4"/>
                </a:solidFill>
                <a:highlight>
                  <a:srgbClr val="1F1F1F"/>
                </a:highlight>
                <a:latin typeface="Courier New"/>
                <a:ea typeface="Courier New"/>
                <a:cs typeface="Courier New"/>
                <a:sym typeface="Courier New"/>
              </a:rPr>
              <a:t>=</a:t>
            </a:r>
            <a:r>
              <a:rPr lang="en" sz="1050">
                <a:solidFill>
                  <a:srgbClr val="569CD6"/>
                </a:solidFill>
                <a:highlight>
                  <a:srgbClr val="1F1F1F"/>
                </a:highlight>
                <a:latin typeface="Courier New"/>
                <a:ea typeface="Courier New"/>
                <a:cs typeface="Courier New"/>
                <a:sym typeface="Courier New"/>
              </a:rPr>
              <a:t>True</a:t>
            </a:r>
            <a:r>
              <a:rPr lang="en" sz="1050">
                <a:solidFill>
                  <a:srgbClr val="CCCCCC"/>
                </a:solidFill>
                <a:highlight>
                  <a:srgbClr val="1F1F1F"/>
                </a:highlight>
                <a:latin typeface="Courier New"/>
                <a:ea typeface="Courier New"/>
                <a:cs typeface="Courier New"/>
                <a:sym typeface="Courier New"/>
              </a:rPr>
              <a:t>)</a:t>
            </a:r>
            <a:endParaRPr sz="1050">
              <a:solidFill>
                <a:srgbClr val="CCCCCC"/>
              </a:solidFill>
              <a:highlight>
                <a:srgbClr val="1F1F1F"/>
              </a:highlight>
              <a:latin typeface="Courier New"/>
              <a:ea typeface="Courier New"/>
              <a:cs typeface="Courier New"/>
              <a:sym typeface="Courier New"/>
            </a:endParaRPr>
          </a:p>
          <a:p>
            <a:pPr indent="0" lvl="0" marL="0" rtl="0" algn="l">
              <a:lnSpc>
                <a:spcPct val="135714"/>
              </a:lnSpc>
              <a:spcBef>
                <a:spcPts val="0"/>
              </a:spcBef>
              <a:spcAft>
                <a:spcPts val="0"/>
              </a:spcAft>
              <a:buNone/>
            </a:pPr>
            <a:r>
              <a:t/>
            </a:r>
            <a:endParaRPr sz="1050">
              <a:solidFill>
                <a:srgbClr val="CCCCCC"/>
              </a:solidFill>
              <a:highlight>
                <a:srgbClr val="1F1F1F"/>
              </a:highlight>
              <a:latin typeface="Courier New"/>
              <a:ea typeface="Courier New"/>
              <a:cs typeface="Courier New"/>
              <a:sym typeface="Courier New"/>
            </a:endParaRPr>
          </a:p>
          <a:p>
            <a:pPr indent="0" lvl="0" marL="0" rtl="0" algn="l">
              <a:spcBef>
                <a:spcPts val="0"/>
              </a:spcBef>
              <a:spcAft>
                <a:spcPts val="1200"/>
              </a:spcAft>
              <a:buNone/>
            </a:pPr>
            <a:r>
              <a:t/>
            </a:r>
            <a:endParaRPr/>
          </a:p>
        </p:txBody>
      </p:sp>
      <p:sp>
        <p:nvSpPr>
          <p:cNvPr id="347" name="Google Shape;347;p51"/>
          <p:cNvSpPr txBox="1"/>
          <p:nvPr/>
        </p:nvSpPr>
        <p:spPr>
          <a:xfrm>
            <a:off x="5468000" y="872075"/>
            <a:ext cx="371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DashExample.txt</a:t>
            </a:r>
            <a:endParaRPr>
              <a:latin typeface="Roboto"/>
              <a:ea typeface="Roboto"/>
              <a:cs typeface="Roboto"/>
              <a:sym typeface="Roboto"/>
            </a:endParaRPr>
          </a:p>
        </p:txBody>
      </p:sp>
      <p:sp>
        <p:nvSpPr>
          <p:cNvPr id="348" name="Google Shape;348;p51"/>
          <p:cNvSpPr txBox="1"/>
          <p:nvPr/>
        </p:nvSpPr>
        <p:spPr>
          <a:xfrm>
            <a:off x="5449600" y="1497625"/>
            <a:ext cx="37311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Name,Age,Sport</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Zac Stray,21,Wrestling</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Steve Rogers,38,Mixed Martial Arts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Jonh Doe,27,Football</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Charrels,48,Football</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Derrick Blade,27,Fencing</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Evengeline Laura,24,Fencing</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Willow Basket,34,Wrestling</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Rahmschnitzel Cream,18,Football</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Sporticus Legion,44,Mixed Martial Arts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think of a dash program</a:t>
            </a:r>
            <a:endParaRPr/>
          </a:p>
        </p:txBody>
      </p:sp>
      <p:sp>
        <p:nvSpPr>
          <p:cNvPr id="109" name="Google Shape;109;p16"/>
          <p:cNvSpPr txBox="1"/>
          <p:nvPr>
            <p:ph idx="1" type="body"/>
          </p:nvPr>
        </p:nvSpPr>
        <p:spPr>
          <a:xfrm>
            <a:off x="353775"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You create </a:t>
            </a:r>
            <a:r>
              <a:rPr lang="en"/>
              <a:t>components</a:t>
            </a:r>
            <a:br>
              <a:rPr lang="en"/>
            </a:br>
            <a:r>
              <a:rPr lang="en"/>
              <a:t>To be applied to the layout</a:t>
            </a:r>
            <a:br>
              <a:rPr lang="en"/>
            </a:br>
            <a:r>
              <a:rPr lang="en"/>
              <a:t>That interacts by the callback</a:t>
            </a:r>
            <a:endParaRPr/>
          </a:p>
        </p:txBody>
      </p:sp>
      <p:pic>
        <p:nvPicPr>
          <p:cNvPr id="110" name="Google Shape;110;p16"/>
          <p:cNvPicPr preferRelativeResize="0"/>
          <p:nvPr/>
        </p:nvPicPr>
        <p:blipFill>
          <a:blip r:embed="rId3">
            <a:alphaModFix/>
          </a:blip>
          <a:stretch>
            <a:fillRect/>
          </a:stretch>
        </p:blipFill>
        <p:spPr>
          <a:xfrm>
            <a:off x="3273325" y="1017800"/>
            <a:ext cx="5818075" cy="476475"/>
          </a:xfrm>
          <a:prstGeom prst="rect">
            <a:avLst/>
          </a:prstGeom>
          <a:noFill/>
          <a:ln>
            <a:noFill/>
          </a:ln>
        </p:spPr>
      </p:pic>
      <p:pic>
        <p:nvPicPr>
          <p:cNvPr id="111" name="Google Shape;111;p16"/>
          <p:cNvPicPr preferRelativeResize="0"/>
          <p:nvPr/>
        </p:nvPicPr>
        <p:blipFill>
          <a:blip r:embed="rId4">
            <a:alphaModFix/>
          </a:blip>
          <a:stretch>
            <a:fillRect/>
          </a:stretch>
        </p:blipFill>
        <p:spPr>
          <a:xfrm>
            <a:off x="3822830" y="1505475"/>
            <a:ext cx="5268569" cy="2533050"/>
          </a:xfrm>
          <a:prstGeom prst="rect">
            <a:avLst/>
          </a:prstGeom>
          <a:noFill/>
          <a:ln>
            <a:noFill/>
          </a:ln>
        </p:spPr>
      </p:pic>
      <p:pic>
        <p:nvPicPr>
          <p:cNvPr id="112" name="Google Shape;112;p16"/>
          <p:cNvPicPr preferRelativeResize="0"/>
          <p:nvPr/>
        </p:nvPicPr>
        <p:blipFill>
          <a:blip r:embed="rId5">
            <a:alphaModFix/>
          </a:blip>
          <a:stretch>
            <a:fillRect/>
          </a:stretch>
        </p:blipFill>
        <p:spPr>
          <a:xfrm>
            <a:off x="3205650" y="4038525"/>
            <a:ext cx="5885750" cy="8483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2"/>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354" name="Google Shape;354;p52"/>
          <p:cNvSpPr txBox="1"/>
          <p:nvPr>
            <p:ph idx="1" type="body"/>
          </p:nvPr>
        </p:nvSpPr>
        <p:spPr>
          <a:xfrm>
            <a:off x="311700" y="1229875"/>
            <a:ext cx="8520600" cy="33390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(L1)</a:t>
            </a:r>
            <a:r>
              <a:rPr lang="en" u="sng">
                <a:solidFill>
                  <a:schemeClr val="hlink"/>
                </a:solidFill>
                <a:hlinkClick r:id="rId3"/>
              </a:rPr>
              <a:t>https://realpython.com/lessons/what-is-dash/</a:t>
            </a:r>
            <a:r>
              <a:rPr lang="en"/>
              <a:t> </a:t>
            </a:r>
            <a:endParaRPr/>
          </a:p>
          <a:p>
            <a:pPr indent="0" lvl="0" marL="0" rtl="0" algn="l">
              <a:spcBef>
                <a:spcPts val="1200"/>
              </a:spcBef>
              <a:spcAft>
                <a:spcPts val="0"/>
              </a:spcAft>
              <a:buNone/>
            </a:pPr>
            <a:r>
              <a:rPr lang="en"/>
              <a:t>(L2)</a:t>
            </a:r>
            <a:r>
              <a:rPr lang="en" u="sng">
                <a:solidFill>
                  <a:schemeClr val="hlink"/>
                </a:solidFill>
                <a:hlinkClick r:id="rId4"/>
              </a:rPr>
              <a:t>https://realpython.com/python-dash/</a:t>
            </a:r>
            <a:endParaRPr/>
          </a:p>
          <a:p>
            <a:pPr indent="0" lvl="0" marL="0" rtl="0" algn="l">
              <a:spcBef>
                <a:spcPts val="1200"/>
              </a:spcBef>
              <a:spcAft>
                <a:spcPts val="0"/>
              </a:spcAft>
              <a:buNone/>
            </a:pPr>
            <a:r>
              <a:rPr lang="en"/>
              <a:t>(L3)</a:t>
            </a:r>
            <a:r>
              <a:rPr lang="en" u="sng">
                <a:solidFill>
                  <a:schemeClr val="hlink"/>
                </a:solidFill>
                <a:hlinkClick r:id="rId5"/>
              </a:rPr>
              <a:t>https://community.plotly.com/t/plotly-ecosystem-explanation/53826/2</a:t>
            </a:r>
            <a:r>
              <a:rPr lang="en"/>
              <a:t> </a:t>
            </a:r>
            <a:endParaRPr/>
          </a:p>
          <a:p>
            <a:pPr indent="0" lvl="0" marL="0" rtl="0" algn="l">
              <a:spcBef>
                <a:spcPts val="1200"/>
              </a:spcBef>
              <a:spcAft>
                <a:spcPts val="0"/>
              </a:spcAft>
              <a:buNone/>
            </a:pPr>
            <a:r>
              <a:rPr lang="en"/>
              <a:t>(L4)</a:t>
            </a:r>
            <a:r>
              <a:rPr lang="en" u="sng">
                <a:solidFill>
                  <a:schemeClr val="hlink"/>
                </a:solidFill>
                <a:hlinkClick r:id="rId6"/>
              </a:rPr>
              <a:t>https://dash.plotly.com/</a:t>
            </a:r>
            <a:endParaRPr/>
          </a:p>
          <a:p>
            <a:pPr indent="0" lvl="0" marL="0" rtl="0" algn="l">
              <a:spcBef>
                <a:spcPts val="1200"/>
              </a:spcBef>
              <a:spcAft>
                <a:spcPts val="0"/>
              </a:spcAft>
              <a:buNone/>
            </a:pPr>
            <a:r>
              <a:rPr lang="en"/>
              <a:t>(L5)</a:t>
            </a:r>
            <a:r>
              <a:rPr lang="en" u="sng">
                <a:solidFill>
                  <a:schemeClr val="hlink"/>
                </a:solidFill>
                <a:hlinkClick r:id="rId7"/>
              </a:rPr>
              <a:t>https://medium.com/plotly/introducing-dash-5ecf7191b503</a:t>
            </a:r>
            <a:endParaRPr/>
          </a:p>
          <a:p>
            <a:pPr indent="0" lvl="0" marL="0" rtl="0" algn="l">
              <a:spcBef>
                <a:spcPts val="1200"/>
              </a:spcBef>
              <a:spcAft>
                <a:spcPts val="0"/>
              </a:spcAft>
              <a:buNone/>
            </a:pPr>
            <a:r>
              <a:rPr lang="en"/>
              <a:t>(L6)</a:t>
            </a:r>
            <a:r>
              <a:rPr lang="en" u="sng">
                <a:solidFill>
                  <a:schemeClr val="hlink"/>
                </a:solidFill>
                <a:hlinkClick r:id="rId8"/>
              </a:rPr>
              <a:t>https://dash.plotly.com/react-for-python-developers</a:t>
            </a:r>
            <a:endParaRPr/>
          </a:p>
          <a:p>
            <a:pPr indent="0" lvl="0" marL="0" rtl="0" algn="l">
              <a:spcBef>
                <a:spcPts val="1200"/>
              </a:spcBef>
              <a:spcAft>
                <a:spcPts val="0"/>
              </a:spcAft>
              <a:buNone/>
            </a:pPr>
            <a:r>
              <a:rPr lang="en"/>
              <a:t>(L7)</a:t>
            </a:r>
            <a:r>
              <a:rPr lang="en" u="sng">
                <a:solidFill>
                  <a:schemeClr val="hlink"/>
                </a:solidFill>
                <a:hlinkClick r:id="rId9"/>
              </a:rPr>
              <a:t>https://dash.plotly.com/tutorial</a:t>
            </a:r>
            <a:endParaRPr/>
          </a:p>
          <a:p>
            <a:pPr indent="0" lvl="0" marL="0" rtl="0" algn="l">
              <a:spcBef>
                <a:spcPts val="1200"/>
              </a:spcBef>
              <a:spcAft>
                <a:spcPts val="1200"/>
              </a:spcAft>
              <a:buNone/>
            </a:pPr>
            <a:r>
              <a:rPr lang="en"/>
              <a:t>(L8)</a:t>
            </a:r>
            <a:r>
              <a:rPr lang="en" u="sng">
                <a:solidFill>
                  <a:schemeClr val="hlink"/>
                </a:solidFill>
                <a:hlinkClick r:id="rId10"/>
              </a:rPr>
              <a:t>https://aiplanet.com/learn/data-visualization-plotly-dash/introduction-to-plotly-and-dash/949/introduction-to-plotly-and-dash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Flask in Dash</a:t>
            </a:r>
            <a:endParaRPr/>
          </a:p>
        </p:txBody>
      </p:sp>
      <p:sp>
        <p:nvSpPr>
          <p:cNvPr id="118" name="Google Shape;118;p17"/>
          <p:cNvSpPr txBox="1"/>
          <p:nvPr>
            <p:ph idx="1" type="body"/>
          </p:nvPr>
        </p:nvSpPr>
        <p:spPr>
          <a:xfrm>
            <a:off x="311700" y="1017800"/>
            <a:ext cx="5603400" cy="355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Flask is a web application framework written in Python by Armin Ronacher. It allows you to create webpages using Python or to assist in </a:t>
            </a:r>
            <a:r>
              <a:rPr lang="en"/>
              <a:t>certain parts of it.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9" name="Google Shape;119;p17"/>
          <p:cNvPicPr preferRelativeResize="0"/>
          <p:nvPr/>
        </p:nvPicPr>
        <p:blipFill>
          <a:blip r:embed="rId3">
            <a:alphaModFix/>
          </a:blip>
          <a:stretch>
            <a:fillRect/>
          </a:stretch>
        </p:blipFill>
        <p:spPr>
          <a:xfrm>
            <a:off x="4735050" y="2118400"/>
            <a:ext cx="3809125" cy="262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React.js in Dash</a:t>
            </a:r>
            <a:endParaRPr/>
          </a:p>
        </p:txBody>
      </p:sp>
      <p:sp>
        <p:nvSpPr>
          <p:cNvPr id="125" name="Google Shape;125;p18"/>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
            </a:r>
            <a:r>
              <a:rPr lang="en"/>
              <a:t>Dash uses React under the hood to render the user interface you see when you load a web page create</a:t>
            </a:r>
            <a:r>
              <a:rPr lang="en"/>
              <a:t>d</a:t>
            </a:r>
            <a:r>
              <a:rPr lang="en"/>
              <a:t> with Dash.”(L5)</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React is only concerned with the user interface and rendering components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Plotly.js in Dash</a:t>
            </a:r>
            <a:endParaRPr/>
          </a:p>
        </p:txBody>
      </p:sp>
      <p:sp>
        <p:nvSpPr>
          <p:cNvPr id="131" name="Google Shape;131;p19"/>
          <p:cNvSpPr txBox="1"/>
          <p:nvPr>
            <p:ph idx="1" type="body"/>
          </p:nvPr>
        </p:nvSpPr>
        <p:spPr>
          <a:xfrm>
            <a:off x="311700" y="1264150"/>
            <a:ext cx="5679900" cy="3339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Plotly plays a huge part in Dash primarily because Dash is designed to fix the weaknesses of Plotly.</a:t>
            </a:r>
            <a:endParaRPr/>
          </a:p>
          <a:p>
            <a:pPr indent="0" lvl="0" marL="0" rtl="0" algn="l">
              <a:spcBef>
                <a:spcPts val="1200"/>
              </a:spcBef>
              <a:spcAft>
                <a:spcPts val="0"/>
              </a:spcAft>
              <a:buNone/>
            </a:pPr>
            <a:r>
              <a:rPr lang="en"/>
              <a:t>Plotly can create a wide host of plots and graphs but they all run into the same issue in that they aren’t fully dynamic. They aren’t capable of updating in real time.</a:t>
            </a:r>
            <a:endParaRPr/>
          </a:p>
          <a:p>
            <a:pPr indent="0" lvl="0" marL="0" rtl="0" algn="l">
              <a:spcBef>
                <a:spcPts val="1200"/>
              </a:spcBef>
              <a:spcAft>
                <a:spcPts val="0"/>
              </a:spcAft>
              <a:buNone/>
            </a:pPr>
            <a:r>
              <a:rPr lang="en"/>
              <a:t>“You need to re-run the .py script and re-generate the .html file to see any updates.”(L7) However this is why Dash was created.</a:t>
            </a:r>
            <a:endParaRPr/>
          </a:p>
          <a:p>
            <a:pPr indent="0" lvl="0" marL="0" rtl="0" algn="l">
              <a:spcBef>
                <a:spcPts val="1200"/>
              </a:spcBef>
              <a:spcAft>
                <a:spcPts val="1200"/>
              </a:spcAft>
              <a:buNone/>
            </a:pPr>
            <a:r>
              <a:rPr lang="en"/>
              <a:t>Dash takes what plotly has done and then allows it to communicate with other components and update in real time.</a:t>
            </a:r>
            <a:endParaRPr/>
          </a:p>
        </p:txBody>
      </p:sp>
      <p:pic>
        <p:nvPicPr>
          <p:cNvPr id="132" name="Google Shape;132;p19"/>
          <p:cNvPicPr preferRelativeResize="0"/>
          <p:nvPr/>
        </p:nvPicPr>
        <p:blipFill>
          <a:blip r:embed="rId3">
            <a:alphaModFix/>
          </a:blip>
          <a:stretch>
            <a:fillRect/>
          </a:stretch>
        </p:blipFill>
        <p:spPr>
          <a:xfrm>
            <a:off x="5900175" y="2571750"/>
            <a:ext cx="3243824" cy="2000001"/>
          </a:xfrm>
          <a:prstGeom prst="rect">
            <a:avLst/>
          </a:prstGeom>
          <a:noFill/>
          <a:ln>
            <a:noFill/>
          </a:ln>
        </p:spPr>
      </p:pic>
      <p:pic>
        <p:nvPicPr>
          <p:cNvPr id="133" name="Google Shape;133;p19"/>
          <p:cNvPicPr preferRelativeResize="0"/>
          <p:nvPr/>
        </p:nvPicPr>
        <p:blipFill>
          <a:blip r:embed="rId4">
            <a:alphaModFix/>
          </a:blip>
          <a:stretch>
            <a:fillRect/>
          </a:stretch>
        </p:blipFill>
        <p:spPr>
          <a:xfrm>
            <a:off x="5900175" y="809684"/>
            <a:ext cx="3243824" cy="14391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they work together</a:t>
            </a:r>
            <a:endParaRPr/>
          </a:p>
        </p:txBody>
      </p:sp>
      <p:sp>
        <p:nvSpPr>
          <p:cNvPr id="139" name="Google Shape;139;p20"/>
          <p:cNvSpPr txBox="1"/>
          <p:nvPr>
            <p:ph idx="1" type="body"/>
          </p:nvPr>
        </p:nvSpPr>
        <p:spPr>
          <a:xfrm>
            <a:off x="311700" y="1229875"/>
            <a:ext cx="59700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Python code for the layout and logic</a:t>
            </a:r>
            <a:endParaRPr/>
          </a:p>
          <a:p>
            <a:pPr indent="0" lvl="0" marL="0" rtl="0" algn="l">
              <a:spcBef>
                <a:spcPts val="1200"/>
              </a:spcBef>
              <a:spcAft>
                <a:spcPts val="0"/>
              </a:spcAft>
              <a:buNone/>
            </a:pPr>
            <a:r>
              <a:rPr lang="en"/>
              <a:t>Flask serves as the webserver </a:t>
            </a:r>
            <a:endParaRPr/>
          </a:p>
          <a:p>
            <a:pPr indent="0" lvl="0" marL="0" rtl="0" algn="l">
              <a:spcBef>
                <a:spcPts val="1200"/>
              </a:spcBef>
              <a:spcAft>
                <a:spcPts val="0"/>
              </a:spcAft>
              <a:buNone/>
            </a:pPr>
            <a:r>
              <a:rPr lang="en"/>
              <a:t>React is use to Render the UI </a:t>
            </a:r>
            <a:endParaRPr/>
          </a:p>
          <a:p>
            <a:pPr indent="0" lvl="0" marL="0" rtl="0" algn="l">
              <a:spcBef>
                <a:spcPts val="1200"/>
              </a:spcBef>
              <a:spcAft>
                <a:spcPts val="1200"/>
              </a:spcAft>
              <a:buNone/>
            </a:pPr>
            <a:r>
              <a:rPr lang="en"/>
              <a:t>Plotly is used to create interactive </a:t>
            </a:r>
            <a:endParaRPr/>
          </a:p>
        </p:txBody>
      </p:sp>
      <p:pic>
        <p:nvPicPr>
          <p:cNvPr id="140" name="Google Shape;140;p20"/>
          <p:cNvPicPr preferRelativeResize="0"/>
          <p:nvPr/>
        </p:nvPicPr>
        <p:blipFill>
          <a:blip r:embed="rId3">
            <a:alphaModFix/>
          </a:blip>
          <a:stretch>
            <a:fillRect/>
          </a:stretch>
        </p:blipFill>
        <p:spPr>
          <a:xfrm>
            <a:off x="6389546" y="1092850"/>
            <a:ext cx="2638800" cy="3212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Dash Example One: Basics</a:t>
            </a:r>
            <a:endParaRPr/>
          </a:p>
        </p:txBody>
      </p:sp>
      <p:sp>
        <p:nvSpPr>
          <p:cNvPr id="146" name="Google Shape;146;p21"/>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Pandas is a python library that is commonly used alongside Dash. It is one of the most popular data wrangling packages which brings no surprise that it would be used in Dash.</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