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62" r:id="rId3"/>
    <p:sldId id="257" r:id="rId4"/>
    <p:sldId id="266" r:id="rId5"/>
    <p:sldId id="267" r:id="rId6"/>
    <p:sldId id="258" r:id="rId7"/>
    <p:sldId id="259" r:id="rId8"/>
    <p:sldId id="260" r:id="rId9"/>
    <p:sldId id="261" r:id="rId10"/>
    <p:sldId id="263" r:id="rId11"/>
    <p:sldId id="270" r:id="rId12"/>
    <p:sldId id="265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8C1238-4DA9-52B7-C067-A67868EE4F89}" v="150" dt="2023-10-27T04:16:43.860"/>
    <p1510:client id="{5FE24A0D-6744-A4D6-D323-AC82312522A5}" v="825" dt="2023-10-25T12:49:55.508"/>
    <p1510:client id="{77704825-BFF1-029C-FDDC-12FE4176CD37}" v="52" dt="2023-10-25T03:48:06.320"/>
    <p1510:client id="{F6A3616B-5C6A-67A8-4E64-C7957EBF8893}" v="2" dt="2023-10-27T03:18:30.957"/>
    <p1510:client id="{F785311C-D2CB-13D6-998A-F4AB36ECF4B0}" v="52" dt="2023-10-24T23:50:19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1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2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2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0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8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8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9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5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0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1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4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jangoproject.com/" TargetMode="External"/><Relationship Id="rId2" Type="http://schemas.openxmlformats.org/officeDocument/2006/relationships/hyperlink" Target="https://www.w3schools.com/django/index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187D111-0A9D-421B-84EB-FC5811C3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EC7A2BB-E03E-436B-ABA5-3EBC8FB40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6DC0849-A033-4B02-97FE-B41AD9A866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3ADCA7D-864A-49AD-B820-102F220EA7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57E947-1347-4EB3-89EB-DF85D94E2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8B5FAB9-675C-4906-A39C-BCFD68929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C524971-DA3C-4B74-A99D-95CECD50C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DBDB683-BC6A-4522-82A5-C74572015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41560A9-0B55-472F-8261-6951E27C5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874A14-7926-47E8-947C-904C98B0E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3E5598F-2EAC-49C0-B77B-95438A8ED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C8993AC-196C-48AC-BCE3-3E71814D91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517F3CA-CF3E-4CD8-B001-2BDF09D767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5237402-E5C4-470B-955F-F3A8867765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315EAA5-98ED-4276-880E-4E3789CEA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7F94794-653E-45B6-811B-8081788A0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82DE38F-FC85-4274-8C84-8E75162E6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4AF14C3-798E-4C02-A6B4-165D003D72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53D4C15-2F93-446B-AF2D-82072EC01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09026E7-4EC6-47AE-A989-318A5CA6B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6DEDA5A-47AA-4ED0-897C-C0B1873B6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061821F-242E-4E40-B305-9048634C0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0734AE8-EEDD-4DCB-9723-087DC2EC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6DB511B-1563-4336-AFBB-D561A7C0B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5CEC4A9-4067-4D92-A28E-EE8152717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B783B25-A3A3-45C4-B04C-A11644250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31178CD-3DE0-4C42-811C-7BC881FBF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26C508-8BE5-4ACF-A219-09B5D995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B58DEC2-3409-477A-84B4-A5D297FB01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EE3E226-6EDA-4FC4-B670-9590DD5CE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BC874A8-EE7F-4F92-AAEA-40B18D939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23D647B-0C43-4C02-9BD2-A01859FD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6DE01B-DD35-4B52-A72E-57E60E226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25" y="746840"/>
            <a:ext cx="5402454" cy="2510445"/>
          </a:xfrm>
        </p:spPr>
        <p:txBody>
          <a:bodyPr>
            <a:normAutofit/>
          </a:bodyPr>
          <a:lstStyle/>
          <a:p>
            <a:r>
              <a:rPr lang="en-US"/>
              <a:t>Django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25" y="3425899"/>
            <a:ext cx="5185297" cy="23097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Shabib Ahmed and Dylan Burns</a:t>
            </a:r>
          </a:p>
        </p:txBody>
      </p: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218D3B53-4071-48E8-9CB1-4566DAFA0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2" y="2600449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7" name="Picture 46" descr="Abstract design of flower petals in pastel">
            <a:extLst>
              <a:ext uri="{FF2B5EF4-FFF2-40B4-BE49-F238E27FC236}">
                <a16:creationId xmlns:a16="http://schemas.microsoft.com/office/drawing/2014/main" id="{948B76FE-D2DD-25F5-00A1-AA3D4B848B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05" r="9902" b="2"/>
          <a:stretch/>
        </p:blipFill>
        <p:spPr>
          <a:xfrm>
            <a:off x="6062050" y="-1554"/>
            <a:ext cx="6120571" cy="6857999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90915-9B36-06DD-D671-9F19A4A88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Your First App and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EEA1B-D1B7-3606-BB62-FF2CEBC9A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To make your first app use the following command in the inner directory: </a:t>
            </a:r>
          </a:p>
          <a:p>
            <a:pPr lvl="1">
              <a:buClr>
                <a:srgbClr val="7D7BB6"/>
              </a:buClr>
            </a:pPr>
            <a:r>
              <a:rPr lang="en-US" sz="2000" err="1">
                <a:latin typeface="Arial"/>
                <a:cs typeface="Arial"/>
              </a:rPr>
              <a:t>py</a:t>
            </a:r>
            <a:r>
              <a:rPr lang="en-US" sz="2000">
                <a:latin typeface="Arial"/>
                <a:cs typeface="Arial"/>
              </a:rPr>
              <a:t> manage.py </a:t>
            </a:r>
            <a:r>
              <a:rPr lang="en-US" sz="2000" err="1">
                <a:latin typeface="Arial"/>
                <a:cs typeface="Arial"/>
              </a:rPr>
              <a:t>startapp</a:t>
            </a:r>
            <a:r>
              <a:rPr lang="en-US" sz="2000">
                <a:latin typeface="Arial"/>
                <a:cs typeface="Arial"/>
              </a:rPr>
              <a:t> xxx</a:t>
            </a:r>
          </a:p>
          <a:p>
            <a:pPr>
              <a:buClr>
                <a:srgbClr val="7D7BB6"/>
              </a:buClr>
            </a:pPr>
            <a:r>
              <a:rPr lang="en-US">
                <a:latin typeface="Arial"/>
                <a:cs typeface="Arial"/>
              </a:rPr>
              <a:t>This will create a new directory called xxx in your project which will contain the following files</a:t>
            </a:r>
          </a:p>
          <a:p>
            <a:pPr lvl="1">
              <a:buClr>
                <a:srgbClr val="7D7BB6"/>
              </a:buClr>
            </a:pPr>
            <a:r>
              <a:rPr lang="en-US">
                <a:latin typeface="Arial"/>
                <a:cs typeface="Arial"/>
              </a:rPr>
              <a:t>Admin.py</a:t>
            </a:r>
          </a:p>
          <a:p>
            <a:pPr lvl="1">
              <a:buClr>
                <a:srgbClr val="7D7BB6"/>
              </a:buClr>
            </a:pPr>
            <a:r>
              <a:rPr lang="en-US">
                <a:latin typeface="Arial"/>
                <a:cs typeface="Arial"/>
              </a:rPr>
              <a:t>Apps.py</a:t>
            </a:r>
          </a:p>
          <a:p>
            <a:pPr lvl="1">
              <a:buClr>
                <a:srgbClr val="7D7BB6"/>
              </a:buClr>
            </a:pPr>
            <a:r>
              <a:rPr lang="en-US">
                <a:latin typeface="Arial"/>
                <a:cs typeface="Arial"/>
              </a:rPr>
              <a:t>Models.py</a:t>
            </a:r>
          </a:p>
          <a:p>
            <a:pPr lvl="1">
              <a:buClr>
                <a:srgbClr val="7D7BB6"/>
              </a:buClr>
            </a:pPr>
            <a:r>
              <a:rPr lang="en-US">
                <a:latin typeface="Arial"/>
                <a:cs typeface="Arial"/>
              </a:rPr>
              <a:t>Tests.py</a:t>
            </a:r>
          </a:p>
          <a:p>
            <a:pPr lvl="1">
              <a:buClr>
                <a:srgbClr val="7D7BB6"/>
              </a:buClr>
            </a:pPr>
            <a:r>
              <a:rPr lang="en-US">
                <a:latin typeface="Arial"/>
                <a:cs typeface="Arial"/>
              </a:rPr>
              <a:t>View.py</a:t>
            </a:r>
          </a:p>
          <a:p>
            <a:pPr lvl="1">
              <a:buClr>
                <a:srgbClr val="7D7BB6"/>
              </a:buClr>
            </a:pPr>
            <a:endParaRPr lang="en-US">
              <a:latin typeface="Arial"/>
              <a:cs typeface="Arial"/>
            </a:endParaRPr>
          </a:p>
          <a:p>
            <a:pPr lvl="1">
              <a:buClr>
                <a:srgbClr val="7D7BB6"/>
              </a:buClr>
            </a:pPr>
            <a:endParaRPr lang="en-US">
              <a:latin typeface="Arial"/>
              <a:cs typeface="Arial"/>
            </a:endParaRPr>
          </a:p>
          <a:p>
            <a:pPr lvl="1">
              <a:buClr>
                <a:srgbClr val="7D7BB6"/>
              </a:buClr>
            </a:pPr>
            <a:endParaRPr lang="en-US">
              <a:latin typeface="Arial"/>
              <a:cs typeface="Arial"/>
            </a:endParaRPr>
          </a:p>
          <a:p>
            <a:pPr>
              <a:buClr>
                <a:srgbClr val="7D7BB6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6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913D-C5AD-4298-9486-D3E357A3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9AB81-CB08-9C22-9EF9-5B4A831D2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To make a template create a templates folder and add a .html file</a:t>
            </a:r>
          </a:p>
          <a:p>
            <a:pPr>
              <a:buClr>
                <a:srgbClr val="7D7BB6"/>
              </a:buClr>
            </a:pPr>
            <a:r>
              <a:rPr lang="en-US" dirty="0"/>
              <a:t>Returns html content to the client</a:t>
            </a:r>
          </a:p>
          <a:p>
            <a:pPr>
              <a:buClr>
                <a:srgbClr val="7D7BB6"/>
              </a:buClr>
            </a:pPr>
            <a:r>
              <a:rPr lang="en-US" dirty="0"/>
              <a:t>Can use Django's template language to make changes to the html</a:t>
            </a:r>
          </a:p>
          <a:p>
            <a:pPr>
              <a:buClr>
                <a:srgbClr val="7D7BB6"/>
              </a:buClr>
            </a:pPr>
            <a:r>
              <a:rPr lang="en-US" dirty="0"/>
              <a:t>Templates are rendered server side rather than client side</a:t>
            </a:r>
          </a:p>
        </p:txBody>
      </p:sp>
    </p:spTree>
    <p:extLst>
      <p:ext uri="{BB962C8B-B14F-4D97-AF65-F5344CB8AC3E}">
        <p14:creationId xmlns:p14="http://schemas.microsoft.com/office/powerpoint/2010/main" val="3408759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3CC6-CF9A-DA6C-E968-148548A12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4147" y="1491472"/>
            <a:ext cx="10495904" cy="2460770"/>
          </a:xfrm>
        </p:spPr>
        <p:txBody>
          <a:bodyPr/>
          <a:lstStyle/>
          <a:p>
            <a:r>
              <a:rPr lang="en-US"/>
              <a:t>Code Example</a:t>
            </a:r>
          </a:p>
        </p:txBody>
      </p:sp>
    </p:spTree>
    <p:extLst>
      <p:ext uri="{BB962C8B-B14F-4D97-AF65-F5344CB8AC3E}">
        <p14:creationId xmlns:p14="http://schemas.microsoft.com/office/powerpoint/2010/main" val="298387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C718-597E-BB9C-8B8C-5B36CAC9C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164" y="2726438"/>
            <a:ext cx="10501177" cy="1401231"/>
          </a:xfrm>
        </p:spPr>
        <p:txBody>
          <a:bodyPr/>
          <a:lstStyle/>
          <a:p>
            <a:pPr algn="ctr"/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79355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352C7-0E16-6614-A23C-5B3B0EE3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6D285-6B3C-DDFF-3D04-C045D1A67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  <a:hlinkClick r:id="rId2"/>
              </a:rPr>
              <a:t>https://www.w3schools.com/django/index.php</a:t>
            </a:r>
            <a:endParaRPr lang="en-US">
              <a:ea typeface="+mn-lt"/>
              <a:cs typeface="+mn-lt"/>
            </a:endParaRPr>
          </a:p>
          <a:p>
            <a:pPr>
              <a:buClr>
                <a:srgbClr val="7D7BB6"/>
              </a:buClr>
            </a:pPr>
            <a:r>
              <a:rPr lang="en-US">
                <a:ea typeface="+mn-lt"/>
                <a:cs typeface="+mn-lt"/>
                <a:hlinkClick r:id="rId3"/>
              </a:rPr>
              <a:t>https://www.djangoproject.com/</a:t>
            </a:r>
            <a:endParaRPr lang="en-US">
              <a:ea typeface="+mn-lt"/>
              <a:cs typeface="+mn-lt"/>
            </a:endParaRPr>
          </a:p>
          <a:p>
            <a:pPr>
              <a:buClr>
                <a:srgbClr val="7D7BB6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9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980D2-2A00-D66D-BD86-53C0B751D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Brief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38D47-D1B4-A9B5-6C18-51357A5C5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Devlopment started in 2003 by Adrian Holovaty and Simon Willison</a:t>
            </a:r>
          </a:p>
          <a:p>
            <a:pPr>
              <a:buClr>
                <a:srgbClr val="7D7BB6"/>
              </a:buClr>
            </a:pPr>
            <a:r>
              <a:rPr lang="en-US"/>
              <a:t>The first version was released in 2005</a:t>
            </a:r>
          </a:p>
          <a:p>
            <a:pPr>
              <a:buClr>
                <a:srgbClr val="7D7BB6"/>
              </a:buClr>
            </a:pPr>
            <a:r>
              <a:rPr lang="en-US"/>
              <a:t>Named after the guitarist Django Reinhardt</a:t>
            </a:r>
          </a:p>
          <a:p>
            <a:pPr>
              <a:buClr>
                <a:srgbClr val="7D7BB6"/>
              </a:buClr>
            </a:pPr>
            <a:r>
              <a:rPr lang="en-US"/>
              <a:t>In 2008 Django Software Foundation (DSF) was formed to maintain Django</a:t>
            </a:r>
          </a:p>
          <a:p>
            <a:pPr>
              <a:buClr>
                <a:srgbClr val="7D7BB6"/>
              </a:buClr>
            </a:pPr>
            <a:r>
              <a:rPr lang="en-US" dirty="0"/>
              <a:t>Was made from a practical need to match the fast pace of a newsroom</a:t>
            </a:r>
          </a:p>
        </p:txBody>
      </p:sp>
      <p:pic>
        <p:nvPicPr>
          <p:cNvPr id="4" name="Picture 3" descr="A person smiling at camera&#10;&#10;Description automatically generated">
            <a:extLst>
              <a:ext uri="{FF2B5EF4-FFF2-40B4-BE49-F238E27FC236}">
                <a16:creationId xmlns:a16="http://schemas.microsoft.com/office/drawing/2014/main" id="{AD34C842-2F4A-36D2-3E3F-BBD605F36E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64" t="-172"/>
          <a:stretch/>
        </p:blipFill>
        <p:spPr>
          <a:xfrm>
            <a:off x="9510088" y="255629"/>
            <a:ext cx="2230542" cy="2093656"/>
          </a:xfrm>
          <a:prstGeom prst="rect">
            <a:avLst/>
          </a:prstGeom>
        </p:spPr>
      </p:pic>
      <p:pic>
        <p:nvPicPr>
          <p:cNvPr id="5" name="Picture 4" descr="A person wearing glasses and a microphone&#10;&#10;Description automatically generated">
            <a:extLst>
              <a:ext uri="{FF2B5EF4-FFF2-40B4-BE49-F238E27FC236}">
                <a16:creationId xmlns:a16="http://schemas.microsoft.com/office/drawing/2014/main" id="{97365055-0A1D-3C2D-E468-7E38D20E9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6937" y="4122156"/>
            <a:ext cx="2095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8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67104-D594-4AEC-E115-63F77CD36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Django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B2D19-33EF-6617-64F0-E1A410A9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Open Source</a:t>
            </a:r>
          </a:p>
          <a:p>
            <a:pPr>
              <a:buClr>
                <a:srgbClr val="7D7BB6"/>
              </a:buClr>
            </a:pPr>
            <a:r>
              <a:rPr lang="en-US"/>
              <a:t>Python Based Framework</a:t>
            </a:r>
          </a:p>
          <a:p>
            <a:pPr>
              <a:buClr>
                <a:srgbClr val="7D7BB6"/>
              </a:buClr>
            </a:pPr>
            <a:r>
              <a:rPr lang="en-US"/>
              <a:t>Maintained by Django Software Foundation</a:t>
            </a:r>
          </a:p>
          <a:p>
            <a:pPr>
              <a:buClr>
                <a:srgbClr val="7D7BB6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7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E6D-5A03-8042-DB5C-CA757CDC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Django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01CF-EB07-76BF-297C-34282C9D3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Django Follows a Model View Template design pattern</a:t>
            </a:r>
          </a:p>
          <a:p>
            <a:pPr lvl="1">
              <a:buClr>
                <a:srgbClr val="7D7BB6"/>
              </a:buClr>
            </a:pPr>
            <a:r>
              <a:rPr lang="en-US"/>
              <a:t>Model – The data you want to use</a:t>
            </a:r>
          </a:p>
          <a:p>
            <a:pPr lvl="1">
              <a:buClr>
                <a:srgbClr val="7D7BB6"/>
              </a:buClr>
            </a:pPr>
            <a:r>
              <a:rPr lang="en-US"/>
              <a:t>View – A request handler that return a template and content based on user request</a:t>
            </a:r>
          </a:p>
          <a:p>
            <a:pPr lvl="1">
              <a:buClr>
                <a:srgbClr val="7D7BB6"/>
              </a:buClr>
            </a:pPr>
            <a:r>
              <a:rPr lang="en-US"/>
              <a:t>Template – A HTML file containing the structure of the webpage</a:t>
            </a:r>
          </a:p>
        </p:txBody>
      </p:sp>
    </p:spTree>
    <p:extLst>
      <p:ext uri="{BB962C8B-B14F-4D97-AF65-F5344CB8AC3E}">
        <p14:creationId xmlns:p14="http://schemas.microsoft.com/office/powerpoint/2010/main" val="108563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E4666-6DB7-2DF5-2D46-F20CD4097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Django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6EBD6-C4DB-E25E-8BE9-86559AFB7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/>
              <a:t>The Django Server receives a URL request</a:t>
            </a:r>
          </a:p>
          <a:p>
            <a:pPr marL="457200" indent="-457200">
              <a:buClr>
                <a:srgbClr val="7D7BB6"/>
              </a:buClr>
              <a:buAutoNum type="arabicPeriod"/>
            </a:pPr>
            <a:r>
              <a:rPr lang="en-US"/>
              <a:t>Urls.py checks the URL and then calls the matching view</a:t>
            </a:r>
          </a:p>
          <a:p>
            <a:pPr marL="457200" indent="-457200">
              <a:buClr>
                <a:srgbClr val="7D7BB6"/>
              </a:buClr>
              <a:buAutoNum type="arabicPeriod"/>
            </a:pPr>
            <a:r>
              <a:rPr lang="en-US"/>
              <a:t>The view in view.py checks the models for the correct information</a:t>
            </a:r>
          </a:p>
          <a:p>
            <a:pPr marL="457200" indent="-457200">
              <a:buClr>
                <a:srgbClr val="7D7BB6"/>
              </a:buClr>
              <a:buAutoNum type="arabicPeriod"/>
            </a:pPr>
            <a:r>
              <a:rPr lang="en-US"/>
              <a:t>The view then sends the correct information to a template</a:t>
            </a:r>
          </a:p>
          <a:p>
            <a:pPr marL="457200" indent="-457200">
              <a:buClr>
                <a:srgbClr val="7D7BB6"/>
              </a:buClr>
              <a:buAutoNum type="arabicPeriod"/>
            </a:pPr>
            <a:r>
              <a:rPr lang="en-US"/>
              <a:t>The template then inputs the data needed into the correct Django tags within itself</a:t>
            </a:r>
          </a:p>
          <a:p>
            <a:pPr marL="457200" indent="-457200">
              <a:buClr>
                <a:srgbClr val="7D7BB6"/>
              </a:buClr>
              <a:buAutoNum type="arabicPeriod"/>
            </a:pPr>
            <a:r>
              <a:rPr lang="en-US"/>
              <a:t>The completed template is then sent to the user</a:t>
            </a:r>
          </a:p>
          <a:p>
            <a:pPr marL="457200" indent="-457200">
              <a:buClr>
                <a:srgbClr val="7D7BB6"/>
              </a:buClr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9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9005-FA0E-B401-A862-EF574326A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Installing Django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149D-7AEC-F7C6-BB06-4EDDD44E6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Because Django is based in Python you need to install Python first</a:t>
            </a:r>
          </a:p>
          <a:p>
            <a:pPr>
              <a:buClr>
                <a:srgbClr val="7D7BB6"/>
              </a:buClr>
            </a:pPr>
            <a:r>
              <a:rPr lang="en-US"/>
              <a:t>Once Python is installed, use the command:</a:t>
            </a:r>
          </a:p>
          <a:p>
            <a:pPr lvl="1">
              <a:buClr>
                <a:srgbClr val="7D7BB6"/>
              </a:buClr>
            </a:pPr>
            <a:r>
              <a:rPr lang="en-US" sz="2000">
                <a:ea typeface="+mn-lt"/>
                <a:cs typeface="+mn-lt"/>
              </a:rPr>
              <a:t>python -m pip install Django</a:t>
            </a:r>
            <a:endParaRPr lang="en-US">
              <a:ea typeface="+mn-lt"/>
              <a:cs typeface="+mn-lt"/>
            </a:endParaRPr>
          </a:p>
          <a:p>
            <a:pPr>
              <a:buClr>
                <a:srgbClr val="7D7BB6"/>
              </a:buClr>
            </a:pPr>
            <a:r>
              <a:rPr lang="en-US">
                <a:ea typeface="+mn-lt"/>
                <a:cs typeface="+mn-lt"/>
              </a:rPr>
              <a:t>Because Django is a python package it's possible to use VENV which creates a virtual environment for python, keeping the Django installation in a more isolated environment</a:t>
            </a:r>
            <a:endParaRPr lang="en-US" sz="2000">
              <a:ea typeface="+mn-lt"/>
              <a:cs typeface="+mn-lt"/>
            </a:endParaRPr>
          </a:p>
          <a:p>
            <a:pPr lvl="1">
              <a:buClr>
                <a:srgbClr val="7D7BB6"/>
              </a:buClr>
            </a:pPr>
            <a:endParaRPr lang="en-US" sz="2000">
              <a:ea typeface="+mn-lt"/>
              <a:cs typeface="+mn-lt"/>
            </a:endParaRPr>
          </a:p>
          <a:p>
            <a:pPr lvl="1">
              <a:buClr>
                <a:srgbClr val="7D7BB6"/>
              </a:buClr>
            </a:pPr>
            <a:endParaRPr lang="en-US" sz="2000">
              <a:ea typeface="+mn-lt"/>
              <a:cs typeface="+mn-lt"/>
            </a:endParaRPr>
          </a:p>
          <a:p>
            <a:pPr lvl="1">
              <a:buClr>
                <a:srgbClr val="7D7BB6"/>
              </a:buClr>
            </a:pPr>
            <a:endParaRPr lang="en-US" sz="2000">
              <a:ea typeface="+mn-lt"/>
              <a:cs typeface="+mn-lt"/>
            </a:endParaRPr>
          </a:p>
          <a:p>
            <a:pPr lvl="1">
              <a:buClr>
                <a:srgbClr val="7D7BB6"/>
              </a:buClr>
            </a:pPr>
            <a:endParaRPr lang="en-US" sz="2000">
              <a:ea typeface="+mn-lt"/>
              <a:cs typeface="+mn-lt"/>
            </a:endParaRPr>
          </a:p>
          <a:p>
            <a:pPr lvl="1">
              <a:buClr>
                <a:srgbClr val="7D7BB6"/>
              </a:buClr>
            </a:pPr>
            <a:endParaRPr lang="en-US" sz="2000">
              <a:ea typeface="+mn-lt"/>
              <a:cs typeface="+mn-lt"/>
            </a:endParaRPr>
          </a:p>
          <a:p>
            <a:pPr lvl="1">
              <a:buClr>
                <a:srgbClr val="7D7BB6"/>
              </a:buClr>
            </a:pPr>
            <a:endParaRPr lang="en-US" sz="20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904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F5E9D-E30C-009F-7FC5-A55A7F27C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Time Django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AADD8-E5CF-6FBC-651E-F8DEEA3D7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To start with Django it's necessary to use the command: </a:t>
            </a:r>
          </a:p>
          <a:p>
            <a:pPr lvl="1">
              <a:buClr>
                <a:srgbClr val="7D7BB6"/>
              </a:buClr>
            </a:pPr>
            <a:r>
              <a:rPr lang="en-US" sz="2000" err="1">
                <a:ea typeface="+mn-lt"/>
                <a:cs typeface="+mn-lt"/>
              </a:rPr>
              <a:t>django</a:t>
            </a:r>
            <a:r>
              <a:rPr lang="en-US" sz="2000">
                <a:ea typeface="+mn-lt"/>
                <a:cs typeface="+mn-lt"/>
              </a:rPr>
              <a:t>-admin </a:t>
            </a:r>
            <a:r>
              <a:rPr lang="en-US" sz="2000" err="1">
                <a:ea typeface="+mn-lt"/>
                <a:cs typeface="+mn-lt"/>
              </a:rPr>
              <a:t>startproject</a:t>
            </a:r>
            <a:r>
              <a:rPr lang="en-US" sz="2000">
                <a:ea typeface="+mn-lt"/>
                <a:cs typeface="+mn-lt"/>
              </a:rPr>
              <a:t> XXX</a:t>
            </a:r>
            <a:endParaRPr lang="en-US" sz="2000"/>
          </a:p>
          <a:p>
            <a:pPr lvl="2">
              <a:buClr>
                <a:srgbClr val="7D7BB6"/>
              </a:buClr>
            </a:pPr>
            <a:r>
              <a:rPr lang="en-US" sz="2000"/>
              <a:t>XXX: The name of your project</a:t>
            </a:r>
          </a:p>
          <a:p>
            <a:pPr lvl="1">
              <a:buClr>
                <a:srgbClr val="7D7BB6"/>
              </a:buClr>
            </a:pPr>
            <a:r>
              <a:rPr lang="en-US" sz="2000"/>
              <a:t>This will setup your directory with all the necessary files</a:t>
            </a:r>
          </a:p>
          <a:p>
            <a:pPr>
              <a:buClr>
                <a:srgbClr val="7D7BB6"/>
              </a:buClr>
              <a:buFont typeface="Wingdings"/>
              <a:buChar char="§"/>
            </a:pPr>
            <a:endParaRPr lang="en-US">
              <a:cs typeface="Arial"/>
            </a:endParaRPr>
          </a:p>
          <a:p>
            <a:pPr marL="228600" lvl="1" indent="0">
              <a:buClr>
                <a:srgbClr val="252441">
                  <a:lumMod val="50000"/>
                  <a:lumOff val="50000"/>
                </a:srgbClr>
              </a:buClr>
              <a:buNone/>
            </a:pPr>
            <a:endParaRPr lang="en-US" sz="2000">
              <a:cs typeface="Arial"/>
            </a:endParaRPr>
          </a:p>
          <a:p>
            <a:pPr lvl="1">
              <a:buClr>
                <a:srgbClr val="7D7BB6"/>
              </a:buClr>
            </a:pPr>
            <a:endParaRPr lang="en-US" sz="2000">
              <a:cs typeface="Arial"/>
            </a:endParaRPr>
          </a:p>
          <a:p>
            <a:pPr lvl="1">
              <a:buClr>
                <a:srgbClr val="7D7BB6"/>
              </a:buClr>
            </a:pPr>
            <a:endParaRPr lang="en-US" sz="2000"/>
          </a:p>
          <a:p>
            <a:pPr marL="0" indent="0">
              <a:buClr>
                <a:srgbClr val="7D7BB6"/>
              </a:buCl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D0E2-BA07-9AC1-26A5-5ACE7F3AC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Starting Django File Directory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ADB05-2C3D-E10C-09F2-420259F5E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XXX/ : Outer Root Directory</a:t>
            </a:r>
          </a:p>
          <a:p>
            <a:pPr lvl="1">
              <a:buClr>
                <a:srgbClr val="7D7BB6"/>
              </a:buClr>
            </a:pPr>
            <a:r>
              <a:rPr lang="en-US" sz="2000"/>
              <a:t>Manage.py : Command line utility to interact with the project</a:t>
            </a:r>
          </a:p>
          <a:p>
            <a:pPr lvl="1">
              <a:buClr>
                <a:srgbClr val="7D7BB6"/>
              </a:buClr>
            </a:pPr>
            <a:r>
              <a:rPr lang="en-US" sz="2000"/>
              <a:t>XXX/ : Inner Root Directory is the Python package </a:t>
            </a:r>
          </a:p>
          <a:p>
            <a:pPr lvl="2">
              <a:buClr>
                <a:srgbClr val="7D7BB6"/>
              </a:buClr>
            </a:pPr>
            <a:r>
              <a:rPr lang="en-US" sz="2000"/>
              <a:t>_init_.py : Empty file that that tells Python that is a Python package</a:t>
            </a:r>
          </a:p>
          <a:p>
            <a:pPr lvl="2">
              <a:buClr>
                <a:srgbClr val="7D7BB6"/>
              </a:buClr>
            </a:pPr>
            <a:r>
              <a:rPr lang="en-US" sz="2000"/>
              <a:t>Settings.py : Configuration settings for the Project</a:t>
            </a:r>
          </a:p>
          <a:p>
            <a:pPr lvl="2">
              <a:buClr>
                <a:srgbClr val="7D7BB6"/>
              </a:buClr>
            </a:pPr>
            <a:r>
              <a:rPr lang="en-US" sz="2000"/>
              <a:t>Urls.py : URL Declarations for the Project</a:t>
            </a:r>
          </a:p>
          <a:p>
            <a:pPr lvl="2">
              <a:buClr>
                <a:srgbClr val="7D7BB6"/>
              </a:buClr>
            </a:pPr>
            <a:r>
              <a:rPr lang="en-US" sz="2000"/>
              <a:t>Asgi.py : File for ASGI </a:t>
            </a:r>
            <a:r>
              <a:rPr lang="en-US" sz="2000">
                <a:ea typeface="+mn-lt"/>
                <a:cs typeface="+mn-lt"/>
              </a:rPr>
              <a:t>compatibility</a:t>
            </a:r>
            <a:endParaRPr lang="en-US" sz="2000"/>
          </a:p>
          <a:p>
            <a:pPr lvl="2">
              <a:buClr>
                <a:srgbClr val="7D7BB6"/>
              </a:buClr>
            </a:pPr>
            <a:r>
              <a:rPr lang="en-US" sz="2000"/>
              <a:t>Wsgi.py : File for WSGI </a:t>
            </a:r>
            <a:r>
              <a:rPr lang="en-US" sz="2000">
                <a:ea typeface="+mn-lt"/>
                <a:cs typeface="+mn-lt"/>
              </a:rPr>
              <a:t>compatibility</a:t>
            </a:r>
          </a:p>
        </p:txBody>
      </p:sp>
    </p:spTree>
    <p:extLst>
      <p:ext uri="{BB962C8B-B14F-4D97-AF65-F5344CB8AC3E}">
        <p14:creationId xmlns:p14="http://schemas.microsoft.com/office/powerpoint/2010/main" val="146552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41A3B-A53C-828F-FEC7-A2E652BB3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4A1F2-E34E-20CF-76F3-D793FECBC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2340131"/>
            <a:ext cx="10325000" cy="42017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From the outer directory run the command: </a:t>
            </a:r>
          </a:p>
          <a:p>
            <a:pPr lvl="1">
              <a:buClr>
                <a:srgbClr val="7D7BB6"/>
              </a:buClr>
            </a:pPr>
            <a:r>
              <a:rPr lang="en-US" sz="2000"/>
              <a:t>p</a:t>
            </a:r>
            <a:r>
              <a:rPr lang="en-US" sz="2000">
                <a:ea typeface="+mn-lt"/>
                <a:cs typeface="+mn-lt"/>
              </a:rPr>
              <a:t>ython manage.py </a:t>
            </a:r>
            <a:r>
              <a:rPr lang="en-US" sz="2000" err="1">
                <a:ea typeface="+mn-lt"/>
                <a:cs typeface="+mn-lt"/>
              </a:rPr>
              <a:t>runserver</a:t>
            </a:r>
            <a:endParaRPr lang="en-US" sz="2000">
              <a:ea typeface="+mn-lt"/>
              <a:cs typeface="+mn-lt"/>
            </a:endParaRPr>
          </a:p>
          <a:p>
            <a:pPr>
              <a:buClr>
                <a:srgbClr val="7D7BB6"/>
              </a:buClr>
            </a:pPr>
            <a:r>
              <a:rPr lang="en-US">
                <a:latin typeface="Grandview"/>
                <a:cs typeface="Arial"/>
              </a:rPr>
              <a:t>This will start a development server that you can quickly access to see your website</a:t>
            </a:r>
          </a:p>
          <a:p>
            <a:pPr>
              <a:buClr>
                <a:srgbClr val="7D7BB6"/>
              </a:buClr>
            </a:pPr>
            <a:r>
              <a:rPr lang="en-US">
                <a:latin typeface="Grandview"/>
                <a:cs typeface="Arial"/>
              </a:rPr>
              <a:t>By default, this will that the server on port 8000 and the default IP address</a:t>
            </a:r>
          </a:p>
          <a:p>
            <a:pPr lvl="1">
              <a:buClr>
                <a:srgbClr val="7D7BB6"/>
              </a:buClr>
            </a:pPr>
            <a:r>
              <a:rPr lang="en-US" sz="2000">
                <a:latin typeface="Grandview"/>
                <a:cs typeface="Arial"/>
              </a:rPr>
              <a:t>If you want to use a different port add your desired port to the end of the command</a:t>
            </a:r>
          </a:p>
          <a:p>
            <a:pPr lvl="2">
              <a:buClr>
                <a:srgbClr val="7D7BB6"/>
              </a:buClr>
            </a:pPr>
            <a:r>
              <a:rPr lang="en-US" sz="2000">
                <a:ea typeface="+mn-lt"/>
                <a:cs typeface="+mn-lt"/>
              </a:rPr>
              <a:t>python manage.py </a:t>
            </a:r>
            <a:r>
              <a:rPr lang="en-US" sz="2000" err="1">
                <a:ea typeface="+mn-lt"/>
                <a:cs typeface="+mn-lt"/>
              </a:rPr>
              <a:t>runserver</a:t>
            </a:r>
            <a:r>
              <a:rPr lang="en-US" sz="2000">
                <a:ea typeface="+mn-lt"/>
                <a:cs typeface="+mn-lt"/>
              </a:rPr>
              <a:t> 420</a:t>
            </a:r>
            <a:endParaRPr lang="en-US" sz="2000">
              <a:solidFill>
                <a:srgbClr val="A5D6FF"/>
              </a:solidFill>
              <a:ea typeface="+mn-lt"/>
              <a:cs typeface="+mn-lt"/>
            </a:endParaRPr>
          </a:p>
          <a:p>
            <a:pPr lvl="1">
              <a:buClr>
                <a:srgbClr val="7D7BB6"/>
              </a:buClr>
            </a:pPr>
            <a:r>
              <a:rPr lang="en-US" sz="2000">
                <a:latin typeface="Grandview"/>
                <a:cs typeface="Arial"/>
              </a:rPr>
              <a:t>If you want to use a different IP add your desired IP to the end of the command with the port</a:t>
            </a:r>
          </a:p>
          <a:p>
            <a:pPr lvl="2">
              <a:buClr>
                <a:srgbClr val="7D7BB6"/>
              </a:buClr>
            </a:pPr>
            <a:r>
              <a:rPr lang="en-US" sz="2000">
                <a:ea typeface="+mn-lt"/>
                <a:cs typeface="+mn-lt"/>
              </a:rPr>
              <a:t>python manage.py </a:t>
            </a:r>
            <a:r>
              <a:rPr lang="en-US" sz="2000" err="1">
                <a:ea typeface="+mn-lt"/>
                <a:cs typeface="+mn-lt"/>
              </a:rPr>
              <a:t>runserver</a:t>
            </a:r>
            <a:r>
              <a:rPr lang="en-US" sz="2000">
                <a:ea typeface="+mn-lt"/>
                <a:cs typeface="+mn-lt"/>
              </a:rPr>
              <a:t> 0.0.0.0:8000</a:t>
            </a:r>
            <a:endParaRPr lang="en-US" sz="2000">
              <a:latin typeface="Grandview"/>
              <a:cs typeface="Arial"/>
            </a:endParaRPr>
          </a:p>
          <a:p>
            <a:pPr>
              <a:buClr>
                <a:srgbClr val="7D7BB6"/>
              </a:buClr>
            </a:pPr>
            <a:r>
              <a:rPr lang="en-US">
                <a:latin typeface="Grandview"/>
                <a:cs typeface="Arial"/>
              </a:rPr>
              <a:t>You don't need to restart the server to see changes you've made in code</a:t>
            </a:r>
          </a:p>
          <a:p>
            <a:pPr marL="457200" lvl="2" indent="0">
              <a:buClr>
                <a:srgbClr val="7D7BB6"/>
              </a:buClr>
              <a:buNone/>
            </a:pPr>
            <a:endParaRPr lang="en-US" sz="2000"/>
          </a:p>
          <a:p>
            <a:pPr lvl="2">
              <a:buClr>
                <a:srgbClr val="7D7BB6"/>
              </a:buClr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91342957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RightStep">
      <a:dk1>
        <a:srgbClr val="000000"/>
      </a:dk1>
      <a:lt1>
        <a:srgbClr val="FFFFFF"/>
      </a:lt1>
      <a:dk2>
        <a:srgbClr val="252441"/>
      </a:dk2>
      <a:lt2>
        <a:srgbClr val="E8E6E2"/>
      </a:lt2>
      <a:accent1>
        <a:srgbClr val="6EA0EE"/>
      </a:accent1>
      <a:accent2>
        <a:srgbClr val="524EEB"/>
      </a:accent2>
      <a:accent3>
        <a:srgbClr val="A76EEE"/>
      </a:accent3>
      <a:accent4>
        <a:srgbClr val="D44EEB"/>
      </a:accent4>
      <a:accent5>
        <a:srgbClr val="EE6ECB"/>
      </a:accent5>
      <a:accent6>
        <a:srgbClr val="EB4E7E"/>
      </a:accent6>
      <a:hlink>
        <a:srgbClr val="977F5B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593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Grandview</vt:lpstr>
      <vt:lpstr>Wingdings</vt:lpstr>
      <vt:lpstr>CosineVTI</vt:lpstr>
      <vt:lpstr>Django</vt:lpstr>
      <vt:lpstr>A Brief History</vt:lpstr>
      <vt:lpstr>Django Overview</vt:lpstr>
      <vt:lpstr>Django Basics</vt:lpstr>
      <vt:lpstr>How Django Works</vt:lpstr>
      <vt:lpstr>Installing Django</vt:lpstr>
      <vt:lpstr>First Time Django Setup</vt:lpstr>
      <vt:lpstr>Starting Django File Directory</vt:lpstr>
      <vt:lpstr>Development Server</vt:lpstr>
      <vt:lpstr>Creating Your First App and View</vt:lpstr>
      <vt:lpstr>Templates</vt:lpstr>
      <vt:lpstr>Code Example</vt:lpstr>
      <vt:lpstr>Questions?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Burns, Dylan</cp:lastModifiedBy>
  <cp:revision>1</cp:revision>
  <dcterms:created xsi:type="dcterms:W3CDTF">2023-10-23T14:28:07Z</dcterms:created>
  <dcterms:modified xsi:type="dcterms:W3CDTF">2023-10-27T12:57:45Z</dcterms:modified>
</cp:coreProperties>
</file>