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sldIdLst>
    <p:sldId id="256" r:id="rId2"/>
    <p:sldId id="262" r:id="rId3"/>
    <p:sldId id="257" r:id="rId4"/>
    <p:sldId id="266" r:id="rId5"/>
    <p:sldId id="267" r:id="rId6"/>
    <p:sldId id="258" r:id="rId7"/>
    <p:sldId id="259" r:id="rId8"/>
    <p:sldId id="260" r:id="rId9"/>
    <p:sldId id="261" r:id="rId10"/>
    <p:sldId id="263" r:id="rId11"/>
    <p:sldId id="270" r:id="rId12"/>
    <p:sldId id="265" r:id="rId13"/>
    <p:sldId id="269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8C1238-4DA9-52B7-C067-A67868EE4F89}" v="150" dt="2023-10-27T04:16:43.860"/>
    <p1510:client id="{5FE24A0D-6744-A4D6-D323-AC82312522A5}" v="825" dt="2023-10-25T12:49:55.508"/>
    <p1510:client id="{77704825-BFF1-029C-FDDC-12FE4176CD37}" v="52" dt="2023-10-25T03:48:06.320"/>
    <p1510:client id="{F6A3616B-5C6A-67A8-4E64-C7957EBF8893}" v="2" dt="2023-10-27T03:18:30.957"/>
    <p1510:client id="{F785311C-D2CB-13D6-998A-F4AB36ECF4B0}" v="52" dt="2023-10-24T23:50:19.5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48618E9-EE2D-4864-9EEE-58939BD4FB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17D1EC0-23FF-4FC8-B22D-E34878EAA4CC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AB929A7-258C-4469-AAB4-A67D713F7A8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A635CDB-2D00-49D5-B26E-0694A25000C7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4288D7A-F857-418D-92F2-368E841B9F27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1084F50-7F3C-4A4A-877E-FFD9EC7CD88B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31E64C1-F4C0-4A94-B319-BB1A0A2450B5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63D8374-8052-417F-AB69-B97EAC43D513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7750734-4D51-4019-A003-38A3DE49B434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1B693D1-DBA2-4D3B-9B37-D9EE8C4112F4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BCD3EA8-E4C0-4AF6-817F-F9F29157A499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A170FB3-B397-4AC9-85FD-65388F26D90A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E5EC0B9-49C7-4777-AEC5-B5EF8DE40498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7902048B-30F7-4434-87A5-140F9BB4BEB1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500A6E2-A41C-4751-8A4E-9A0C5718D930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C259517-7BE7-45F9-81C0-3A6362BF143C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0652F56-7B71-42B2-AB68-22204A6DF177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059830E-1C3D-4D42-8789-524971CB465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53325A7-86D3-4B52-A7E3-ADDF408B406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D53F46F-EC12-484C-A4E7-791E57687AC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64ED9CA-8950-47B8-A9ED-22B45CE15FB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4429F7B-9FD7-438F-8ECA-3FCAD006180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C558100-D455-4B41-890C-BCC898B2D16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2886397-398A-4318-BE16-2CBAC1902F9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D32A3A6-CE6E-4ABD-8522-2C8DC88C07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9014C09-5B84-4798-8BDE-C80D76E67B8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A29EB9E-ED9D-4C69-8A26-9A7A0A83056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AA2899F9-1795-416F-8F3D-26EEB684DB6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3043474-8625-495C-BD06-3627FD286C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D432CE47-7631-408E-8DDC-79EE378B707B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B2C8832D-8B8D-4036-B913-2D363143274B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CCEFEAF-E87B-4FF2-A947-94CABAA0610D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43A7CD3-94E1-42A9-BAB7-2AFCD9FCB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078" y="722903"/>
            <a:ext cx="10495904" cy="2460770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67609B-8FD3-4FF7-8EBC-6619CA868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1078" y="3428997"/>
            <a:ext cx="10495904" cy="230663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2437C4A8-8E3A-4ADA-93B9-64737CE1A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7A76F-3401-4F50-AE85-8F2AA247B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02E50-D34E-4DD4-8B3B-55D08F25F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53B71-D2FA-4DDC-9C9C-E26F7B59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415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BD70F-ACE4-4595-845E-2296BDF83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978CD9-E0B5-4B48-8366-91E6D22C9F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AF4B4-44D3-4E29-B235-A1B868207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7BA37-9639-480E-84AB-EA277225C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FC658-154E-48DE-AD31-813E5170C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920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65405209-5179-4359-91ED-1B1A46619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0E32344F-3BE0-4CE8-B1BD-9ABD425E1C0D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99DE306-F4FB-4730-A066-ADF38D73956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CCB32885-303F-477F-A081-27425944F230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60C0C0B-4CD0-467D-A382-2B2415102C48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788DF0F-327F-43A5-AB71-3D32053D83CA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298A0902-2662-4911-A532-AA6310861479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ABDA4F7-23F4-46D1-8B7E-A21DD84083E1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7FC9FC2-8808-438E-8FFB-5FE416BFB5C8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04694E5-71F9-4210-9BE8-FC12CC177BD3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B37E805-A7E5-4906-B0C5-1373F3DA9628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A4CD964-FBD6-41AB-8A02-9509A2BAC11F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9CD7FF8-E827-4E0A-BCE2-CCB34EDAC0FC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C4AD6BB-F1EE-4FB8-96E8-6890447800EC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E935057-E0A3-4DAE-B9C8-6E818D7A7205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308DDF69-1C14-453C-BC3A-37D3FE69DFC7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6C26D82-15BA-4B2E-A42D-2ECA8012D307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D7F73B67-E5E9-4000-91DA-034B2127EFD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AFAC1B5-F0DD-4FC0-B4C9-77CB29DF442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9ACB3DB-54B2-4CEE-A791-C6FC6C758DA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8324004-1030-47D9-B817-425FF6ECCE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AA001C4-81AB-4FA6-ADAA-C8618056353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D1DAD34-7844-4F16-9874-F51F2A23B9E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77DCBC6D-1BDA-4CB1-A3EC-59F240C8FA1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5B3C1A0-58E7-47E4-831B-CF3EE21D1E9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08A09FAA-E123-4FE4-B67A-9EBDE1A3130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317B7C6-C816-4A58-B184-135E4FD19F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4D22ABB-4CE8-47DC-80BF-39B3E4CF704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3A17DE37-A292-4031-AF42-CDB00A13EE7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73EF673-CB75-435F-9BF3-7594EC3ADF8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D35F4581-15F6-47EE-87D0-1132A093DBA5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565CF984-F5BD-45C4-9A12-B02DB4F044E1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ACE66A86-8455-497B-9CA4-F460A19E5F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8900000">
            <a:off x="7770390" y="-287370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68C62B-71EF-4824-9EE8-6CAE179842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07774" y="715616"/>
            <a:ext cx="3295876" cy="502659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3E4C8-4AA9-49D7-BF71-1AB5F2CFE1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3588" y="715616"/>
            <a:ext cx="6770448" cy="5026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7898B3-014E-440B-BA4E-10633921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22643-CE63-4C3E-B437-5A1A5EF91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D1CE5E-160A-4B37-94E2-3D9DC75BF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020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D8D6B-70A2-430A-9F5D-DA093D8C1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A2845-6CA6-4745-A951-25B8D5319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049424-7A20-4BA1-9F60-671A5DBB3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BD2B2-E17F-402E-8EA3-5C7C1118A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D23070-8658-4AC0-B2A3-4BE605A84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104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A69DB7AC-F7D7-430A-A2A7-CD3EBBF1D3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6AAF10E-F092-4160-BF4A-FF568555B790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6341C04-9B94-4385-A661-7B8C1700049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4C1D709-6A0F-409C-B2D0-C248E562265E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999BE53-BA11-4B67-BFBB-6281DB50C75D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B662D93-31C1-4DFB-A938-E631F89AA9F0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7ECC8DA-0BEC-4508-89D4-12FA35B481F5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7DC8E6C-1B78-4B89-82DD-BBA778CD1482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8E5F54A-0315-4B15-B865-1F0460526260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DD7F352-DE39-4835-8D3F-69CDEC490F1E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9D6F20A-F777-4F41-B23B-735A64FA5DA3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21BBADBA-0F74-418B-BC50-AD44596C3EF8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3918BE26-88E5-457C-8095-745F34D1536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FB269E0-E058-4340-B93D-7D40FFF521F3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DDD9AEE-5501-4385-B339-4616F567B53D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84D29C61-8926-4C98-882B-AB90108C8386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AC585F9-B633-4F7E-AADE-75079DC17158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5DC6366-5525-4FBC-9886-D4409F6B299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7CC03CF9-098C-4140-806A-023D3DC3F2E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9C41BC4-89DF-4EC4-A141-9EF16D8EEB5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32AD067-E64C-499E-9C0A-A725258744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6653DD54-FA2B-4B91-A94E-3C46AE21B38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86AC204-156B-442E-B028-01036BD1F26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03512DE-F013-431A-9F6E-ADDA88FB2DD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E95FEE1-61A9-4065-B9F8-5589180AC62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028AA59-C1FA-46C0-BFDD-1C1D3404C81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A5C99EE-B791-470A-8639-0357A751EB4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54F4204-F48B-4AF5-B11E-0CE7D972AC3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076643FE-3966-4B82-9623-C61A56EDD20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DD769C5-B1B1-45BD-A40A-67E6568C8434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A511707-50C7-48B2-81F7-5C82BF57795C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38D44F3-CCFE-48A0-8414-FFF5E43D9184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D126FE0-8204-40BB-AD46-4A0C7A475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18115"/>
            <a:ext cx="10312571" cy="278150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5E350-4200-419C-A167-527DD6B77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8" y="3753350"/>
            <a:ext cx="10312571" cy="1991572"/>
          </a:xfrm>
        </p:spPr>
        <p:txBody>
          <a:bodyPr/>
          <a:lstStyle>
            <a:lvl1pPr marL="0" indent="0">
              <a:buNone/>
              <a:defRPr lang="en-US" sz="24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6741F519-22CF-4C01-B140-5480DBAB30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D1550-9064-4767-B70A-3501AF956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E1C33-2E8E-4041-9683-12048CB8A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36992-B921-4F3F-9C4A-0D67E618D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527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CFDF5-4B31-4F1B-83BA-82A951037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3"/>
            <a:ext cx="10312571" cy="135484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EC9A6-F718-4497-8A75-637EE17458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1078" y="2345843"/>
            <a:ext cx="5009584" cy="3274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503E57-9695-4508-9778-B3DB1FB5F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35075" y="2345843"/>
            <a:ext cx="5068574" cy="3274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74CEE6-B9DC-4CCC-8F4C-0B4DADFB0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C85191-5804-47C9-95EB-D49D71573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6B0A03-44F6-4299-B45D-E07A02390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189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920E6-CC97-4BD8-92FE-8F36024D0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0"/>
            <a:ext cx="10320062" cy="14075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3872FB-EDD5-42FB-8A9A-279EAD4FB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8" y="2331481"/>
            <a:ext cx="4963444" cy="54007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5F28C1-95C8-476A-8D93-D580DD39D8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1078" y="2954564"/>
            <a:ext cx="4963444" cy="279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315485-EE1A-41B0-873A-BA9D06E88B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03351" y="2331481"/>
            <a:ext cx="4900298" cy="54007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81A6FB-1583-4A1B-A4A7-C65062C57B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03351" y="2954564"/>
            <a:ext cx="4900298" cy="279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A29EA7-E61E-4617-9DA9-40B9299B3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587" y="6215870"/>
            <a:ext cx="3843779" cy="417126"/>
          </a:xfrm>
        </p:spPr>
        <p:txBody>
          <a:bodyPr/>
          <a:lstStyle/>
          <a:p>
            <a:fld id="{8F72BA41-EC5B-4197-BCC8-0FD2E523CD7A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6249CC-EB72-46A6-87D9-5FBDA8E45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A04EE7-47BE-4ECE-A170-793C4E569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481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E4946-24AD-40DD-95A7-49BA49C22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3"/>
            <a:ext cx="10501177" cy="140123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8CF342-49F6-482D-943E-7E50B1694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4033E5-3797-4FF8-866F-9FD9325A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DC1E67-424D-4638-98F8-38E71A410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29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45BED274-5EB4-4EF4-B353-E55BD5026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E0418BE5-560E-4E49-B12D-B555511FED72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849D1162-73B9-420F-BCBE-95039D00CD2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92BA76FE-316A-48E2-A03B-4E05691C4348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E678FBC-A6AD-4422-BA24-A4172F8862CA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D3C5C3E-2D08-43F0-AFAC-E15360CA7D34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0BEAC62-AF92-4A65-9790-6F6E0C6C5A1F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C77D7C5-E76E-4E82-BFC4-9A75D2C8089D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66E0152-96B9-4067-80D3-D9BDE6D7EC95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918AFCC-B9DA-4092-8FBA-2CFEDB0388E3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1EC7D33-C87E-4812-A722-53C5D99272B5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95F239E3-501A-4C3C-9BE4-6BFA0D3126B7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B62BF3B-95BB-4188-AAE5-015A0EF3D18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14E5F0F-0124-40D0-A0BF-AE307A0E15F4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BADC3B1-26C7-4CF1-B29D-4D0DEA3E2633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0A7DF6E-1132-4A80-9B18-593B1ACD7784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EF19589-10D8-4A8F-A0B1-F7CE380E3001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8E6BB32-C4F8-4914-88D3-7DC5E79D023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A8F046EE-9DBA-4924-A19C-ED8741F5F81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AABBC44-ABA8-4913-824E-64D34472464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54272B22-1C39-47A0-8551-73666AFBEE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08CDFF66-464C-4ABF-BB01-00500A3B75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3079FC88-BD3B-4C04-9B90-0FC93C1792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1FCAED8-8687-4141-A7C3-0D88ACEDFEC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65038E6-7B32-460F-B804-D6C105FF44C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EC5DAE85-AD17-454B-AB64-CEFF52FDAB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C603643-2066-4967-AE4B-9DA143843B2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37E9533-9B07-43E3-B939-7BADC01FEE8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DCCAAEE-AB2E-4534-893A-3DB109499FB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8BD39A2-970F-4714-AAA6-67EE99A0EAA9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CF4A1387-348B-4E46-9B65-FDF76ED0EF20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F5DAF27-A54D-442A-93E4-BA7F04EAE379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EA265F-80A1-448D-A6EB-CE8D6F6EC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15D00D-89E6-4E7A-9A4D-A8CCEB3BE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2B5AEA-8C38-4776-878C-AB01474D9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556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ight Triangle 39">
            <a:extLst>
              <a:ext uri="{FF2B5EF4-FFF2-40B4-BE49-F238E27FC236}">
                <a16:creationId xmlns:a16="http://schemas.microsoft.com/office/drawing/2014/main" id="{C4853C57-22BC-4465-8B37-DC06FE5A0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2" y="314485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67C0A6-48E9-4845-9EBF-EF2A3DFD2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7" y="713677"/>
            <a:ext cx="4499914" cy="2996581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8B542-2084-485C-ABFC-94340B4C7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672" y="708102"/>
            <a:ext cx="5656716" cy="54306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47791F-9546-470D-A174-D75285263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587" y="3976544"/>
            <a:ext cx="4499914" cy="2162201"/>
          </a:xfrm>
        </p:spPr>
        <p:txBody>
          <a:bodyPr>
            <a:normAutofit/>
          </a:bodyPr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</a:pPr>
            <a:r>
              <a:rPr lang="en-US"/>
              <a:t>Click to edit Master text styles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550D594-9D00-4E12-9A7B-8B78EC199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5DEA230-2680-47DD-BD49-FDBF4C1105A5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0BA61D-887F-46F1-B20D-EA4C38D467C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350DFBA-D16D-4AE0-8339-58C4089B94AD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F4AAAA5-CEFC-4C25-91D3-5AE49F720DA5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14D142AD-3FA3-43E4-8A61-61CF1E415684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C3755A3-93F4-4EC4-9635-7E89E4AF1D3F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0BFB588-0AB8-4BD8-9272-1CA867726018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45A6DF3-CF29-4480-A235-EAE88D65A63C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D6FF036-365A-4C15-8E15-0D5BBEBCEA58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85E76FF-4E86-4E42-B67E-B11AAE8D3076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1A64CEE-7CED-4EB2-A414-6F2D91E824F9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12C571B-47A6-49EB-A29F-678368BAED9F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3160B109-845C-4119-BB66-9887B3859A7D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B68B7447-FF64-42D9-B3C6-2BDC6F547EDE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FFF9B71-8653-450D-AFBE-2140D586FB50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F0B9E5A-C1DA-445C-A911-721DF98DDCDD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5C9A3DC-A478-4469-9359-34A435689F3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7DE3299-EED7-4771-A270-F6B02941AD6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434422A-5B59-41DC-8E2A-1A8244580E3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4A176117-0990-434B-A9D9-B4B9043C544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7D6425E-C84A-462F-98F8-D0AB4FC3AF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F13AB68-7321-4AC2-AC60-0F417877D07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E275CCE-D06F-49D0-8A47-372C5040330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D4B374E-EEBC-4A9C-B3B4-B269EC71985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D80A7E6-BBEF-4EF1-B14A-29F26BFCF8E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D7BC013-9B50-459D-8B8D-F756514A478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48964C0-675D-4807-B795-4B695A8F842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96911512-51A8-4CE7-A043-425C809EB5F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3C15D1E-0EDF-4AD7-90C7-3D8D64E645DB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78265A2D-2A6A-4301-B59F-8BAD98D9A57B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4A4907F-2D1D-49D1-882D-119AA5E1183B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6A2284-37AB-43F5-98B8-8AB49DBFA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D8ABAA-E2F7-4C89-99ED-2C340220D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52EF12-B2CD-4F3C-9F19-A86915405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804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DDA6865-0A03-48FA-AD6E-D5BF8FDE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277E8EB-0DA2-40E4-AD12-1CCD0D262D0B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5BFE9F8-907A-4FFC-9FDE-2B51D238C4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BDDC323-8732-4007-BB81-1BE917E3B2FF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908FC40-8403-438D-95CA-E4EDC66192A9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411D218-3FEA-4455-9809-91F029FB55AE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A541390F-BE50-4E4E-9DA2-B5F23F1A93D8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EB3F094-97B5-48E1-A4DE-8BEED2550283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D4DBB43-CB34-4881-9445-A7FE131D5327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8B71F972-027A-47F0-996C-84BFE4574050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C41353D-93C8-43F8-BBDE-7AB6B29EC38C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CF07B24-CBD8-4F09-81EB-504285F8E115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27873BB-1D79-4055-801C-BDA0F9A1513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008D42B-2F35-497E-A26D-9AF008619D43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7F57499-C4D9-4B7D-BADA-38462AA3164E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271F2B9-1FFA-4350-9370-B098459A2324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8FBAFFC-DC8F-4BB4-B405-E4AAA269AED4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94FCE64-D7A5-411A-8795-932DD39F952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0B4ECFC-FD43-44CF-B7FA-2A8C5651400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9DFBC12-1E1D-44DE-9966-BAB05B24663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9BEF096-361C-478B-81EB-37584119BFE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EFC81993-CE86-4910-B9CE-B69375BDCEE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475613D7-9FB0-4D33-8784-EC059DE019C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D520AFD9-E849-4F42-99B2-928E6098C29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6A200B0B-91CD-4D66-ADFC-9585D283103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B5DB0C45-30CE-4C85-95C6-FFF4977C646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DC31604-5F93-436D-A9D2-A48846D4E0D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FF1B965-7DE1-4AE3-B28B-DB6847BC52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FD9FB65-4392-4D6A-8ACC-8151F682BFE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B40380C-3493-4AFE-BF13-AE68A8D244B4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CB21DF1-4859-4991-9C10-F8FA68F41013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354AD212-17DC-4506-AAA0-34A46A0B11C3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5B556E7-762B-4E18-A961-A4F7A9ECF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7" y="713677"/>
            <a:ext cx="4434823" cy="302051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7118AF-C54D-406D-AABE-AED6576D12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98672" y="713677"/>
            <a:ext cx="5304977" cy="543064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0" name="Right Triangle 39">
            <a:extLst>
              <a:ext uri="{FF2B5EF4-FFF2-40B4-BE49-F238E27FC236}">
                <a16:creationId xmlns:a16="http://schemas.microsoft.com/office/drawing/2014/main" id="{205CDEB9-8DED-4711-8140-4C943FC2CD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314330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E13C3F-6360-4760-9477-C3831A6E2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587" y="3970330"/>
            <a:ext cx="4434823" cy="2173992"/>
          </a:xfrm>
        </p:spPr>
        <p:txBody>
          <a:bodyPr/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92D3B-60EE-4FC5-9ED7-444530084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CF831E-9B19-4936-8BC9-F62A9B118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71E1D1-F7A2-40D0-91DA-07468A965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119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BDF0D99C-5D42-41C6-A50C-C4E2D6B2A3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5F28962D-50BA-43F8-8863-28ECE711D3FC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80F5939-D4E0-46FD-9A5A-5D648E38109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633D331-78CB-40A1-B167-8185EC5D707B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C512E4B1-E78E-49E7-AA36-374CC1B084E4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A7D46340-CBFC-490F-B44E-7AA8FBF58B05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3575C26C-3EBD-4AA9-BA4D-2561E295D65D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35DB6BE-E065-4559-BF5C-36B56B379040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3DA54272-CD9D-4F68-BBAB-4F0C0C3EC635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A002CE8F-9256-4F2C-B474-58873717119E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59C9DE9F-4252-401D-913E-B74C9E326F98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FE4E69B-534F-4A80-9E1C-798BEE1B0795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27564E1C-009C-4832-AE8D-E98286693F0C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4305DF1C-5801-43F2-A8B9-5351369418C0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806E71C8-0783-4E17-9B34-F51231DD2954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FD908F17-2A89-4B0A-A2EA-692390969FE0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FBE22751-380F-44F9-BEED-0A553CF87BE5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77B27910-846F-4E4E-B588-F5B2E026FE9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E6E0501E-134E-46D7-984F-3A382B0BB29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90A83974-CBD7-4A69-9D84-2D3BBDE027A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A503E931-00D4-4B0C-BC69-49FE5C76651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97732A30-BE2F-4D71-BC37-60F7B44591B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0C8EB840-DE7D-4E67-989C-F4D8F50E15B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F05D2CC2-53CC-487E-A72E-42B1E9B1846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03A12D6B-1D60-4F26-8FB9-74AD5B070BD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41895D00-2D63-443C-95A8-5EB6E5EECBF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6AC50652-2A56-4382-95D0-971644EE0FA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DA50A374-8880-482D-B54F-F74E0D7BE18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C66364D8-CCC7-4AAF-94BC-766EC160D99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4A0DC409-26E2-4453-89FD-745EA849BE7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239ED039-D66C-4A5E-AA35-E7A5FA2E64C2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C72C13DC-161E-49CF-96B5-5383AA052AB7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103067-48DA-458C-99F6-9921C19A8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1"/>
            <a:ext cx="10325000" cy="14424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B86862-507E-4F73-890F-3B77BCFA3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9" y="2340131"/>
            <a:ext cx="10325000" cy="3564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FBC0BB-AF05-4753-9159-41A16FBFC3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2BA41-EC5B-4197-BCC8-0FD2E523CD7A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362F82-EA1A-4B02-8A64-3B44C0D9DA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1078" y="236364"/>
            <a:ext cx="4114800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5EF32-1CA9-4CDA-8182-2FB0C30A0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5108C-154A-4A5A-9C05-91A49A422B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63BAC6E0-ADAC-40FB-AF53-88FA5F837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4" y="151621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646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17" r:id="rId6"/>
    <p:sldLayoutId id="2147483713" r:id="rId7"/>
    <p:sldLayoutId id="2147483714" r:id="rId8"/>
    <p:sldLayoutId id="2147483715" r:id="rId9"/>
    <p:sldLayoutId id="2147483716" r:id="rId10"/>
    <p:sldLayoutId id="214748371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jangoproject.com/" TargetMode="External"/><Relationship Id="rId2" Type="http://schemas.openxmlformats.org/officeDocument/2006/relationships/hyperlink" Target="https://www.w3schools.com/django/index.ph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4187D111-0A9D-421B-84EB-FC5811C3A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CEC7A2BB-E03E-436B-ABA5-3EBC8FB40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A6DC0849-A033-4B02-97FE-B41AD9A866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C3ADCA7D-864A-49AD-B820-102F220EA7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957E947-1347-4EB3-89EB-DF85D94E26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8B5FAB9-675C-4906-A39C-BCFD689294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1C524971-DA3C-4B74-A99D-95CECD50C9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DDBDB683-BC6A-4522-82A5-C745720150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41560A9-0B55-472F-8261-6951E27C52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D874A14-7926-47E8-947C-904C98B0E0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3E5598F-2EAC-49C0-B77B-95438A8EDD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C8993AC-196C-48AC-BCE3-3E71814D91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517F3CA-CF3E-4CD8-B001-2BDF09D767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F5237402-E5C4-470B-955F-F3A8867765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5315EAA5-98ED-4276-880E-4E3789CEAA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77F94794-653E-45B6-811B-8081788A0E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A82DE38F-FC85-4274-8C84-8E75162E6A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D4AF14C3-798E-4C02-A6B4-165D003D72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453D4C15-2F93-446B-AF2D-82072EC01A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E09026E7-4EC6-47AE-A989-318A5CA6BA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6DEDA5A-47AA-4ED0-897C-C0B1873B6F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4061821F-242E-4E40-B305-9048634C0F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20734AE8-EEDD-4DCB-9723-087DC2ECC6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96DB511B-1563-4336-AFBB-D561A7C0B4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5CEC4A9-4067-4D92-A28E-EE8152717C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AB783B25-A3A3-45C4-B04C-A116442505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031178CD-3DE0-4C42-811C-7BC881FBF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1926C508-8BE5-4ACF-A219-09B5D995B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B58DEC2-3409-477A-84B4-A5D297FB01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AEE3E226-6EDA-4FC4-B670-9590DD5CE7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6BC874A8-EE7F-4F92-AAEA-40B18D9391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023D647B-0C43-4C02-9BD2-A01859FD19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6DE01B-DD35-4B52-A72E-57E60E2263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25" y="746840"/>
            <a:ext cx="5402454" cy="2510445"/>
          </a:xfrm>
        </p:spPr>
        <p:txBody>
          <a:bodyPr>
            <a:normAutofit/>
          </a:bodyPr>
          <a:lstStyle/>
          <a:p>
            <a:r>
              <a:rPr lang="en-US"/>
              <a:t>Django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25" y="3425899"/>
            <a:ext cx="5185297" cy="230973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Shabib Ahmed and Dylan Burns</a:t>
            </a:r>
          </a:p>
        </p:txBody>
      </p:sp>
      <p:sp>
        <p:nvSpPr>
          <p:cNvPr id="44" name="Right Triangle 43">
            <a:extLst>
              <a:ext uri="{FF2B5EF4-FFF2-40B4-BE49-F238E27FC236}">
                <a16:creationId xmlns:a16="http://schemas.microsoft.com/office/drawing/2014/main" id="{218D3B53-4071-48E8-9CB1-4566DAFA0B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79642" y="2600449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47" name="Picture 46" descr="Abstract design of flower petals in pastel">
            <a:extLst>
              <a:ext uri="{FF2B5EF4-FFF2-40B4-BE49-F238E27FC236}">
                <a16:creationId xmlns:a16="http://schemas.microsoft.com/office/drawing/2014/main" id="{948B76FE-D2DD-25F5-00A1-AA3D4B848B2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705" r="9902" b="2"/>
          <a:stretch/>
        </p:blipFill>
        <p:spPr>
          <a:xfrm>
            <a:off x="6062050" y="-1554"/>
            <a:ext cx="6120571" cy="6857999"/>
          </a:xfrm>
          <a:custGeom>
            <a:avLst/>
            <a:gdLst/>
            <a:ahLst/>
            <a:cxnLst/>
            <a:rect l="l" t="t" r="r" b="b"/>
            <a:pathLst>
              <a:path w="6129950" h="6861439">
                <a:moveTo>
                  <a:pt x="1687527" y="0"/>
                </a:moveTo>
                <a:lnTo>
                  <a:pt x="6129950" y="0"/>
                </a:lnTo>
                <a:lnTo>
                  <a:pt x="6129950" y="6858000"/>
                </a:lnTo>
                <a:lnTo>
                  <a:pt x="5040333" y="6858000"/>
                </a:lnTo>
                <a:lnTo>
                  <a:pt x="5040333" y="6861439"/>
                </a:lnTo>
                <a:lnTo>
                  <a:pt x="272442" y="6861439"/>
                </a:lnTo>
                <a:lnTo>
                  <a:pt x="196402" y="6549696"/>
                </a:lnTo>
                <a:cubicBezTo>
                  <a:pt x="-517926" y="3427393"/>
                  <a:pt x="946083" y="3323532"/>
                  <a:pt x="946083" y="1"/>
                </a:cubicBezTo>
                <a:lnTo>
                  <a:pt x="1687527" y="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90915-9B36-06DD-D671-9F19A4A88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Creating Your First App and 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3EEA1B-D1B7-3606-BB62-FF2CEBC9A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To make your first app use the following command in the inner directory: </a:t>
            </a:r>
          </a:p>
          <a:p>
            <a:pPr lvl="1">
              <a:buClr>
                <a:srgbClr val="7D7BB6"/>
              </a:buClr>
            </a:pPr>
            <a:r>
              <a:rPr lang="en-US" sz="2000" err="1">
                <a:latin typeface="Arial"/>
                <a:cs typeface="Arial"/>
              </a:rPr>
              <a:t>py</a:t>
            </a:r>
            <a:r>
              <a:rPr lang="en-US" sz="2000">
                <a:latin typeface="Arial"/>
                <a:cs typeface="Arial"/>
              </a:rPr>
              <a:t> manage.py </a:t>
            </a:r>
            <a:r>
              <a:rPr lang="en-US" sz="2000" err="1">
                <a:latin typeface="Arial"/>
                <a:cs typeface="Arial"/>
              </a:rPr>
              <a:t>startapp</a:t>
            </a:r>
            <a:r>
              <a:rPr lang="en-US" sz="2000">
                <a:latin typeface="Arial"/>
                <a:cs typeface="Arial"/>
              </a:rPr>
              <a:t> xxx</a:t>
            </a:r>
          </a:p>
          <a:p>
            <a:pPr>
              <a:buClr>
                <a:srgbClr val="7D7BB6"/>
              </a:buClr>
            </a:pPr>
            <a:r>
              <a:rPr lang="en-US">
                <a:latin typeface="Arial"/>
                <a:cs typeface="Arial"/>
              </a:rPr>
              <a:t>This will create a new directory called xxx in your project which will contain the following files</a:t>
            </a:r>
          </a:p>
          <a:p>
            <a:pPr lvl="1">
              <a:buClr>
                <a:srgbClr val="7D7BB6"/>
              </a:buClr>
            </a:pPr>
            <a:r>
              <a:rPr lang="en-US">
                <a:latin typeface="Arial"/>
                <a:cs typeface="Arial"/>
              </a:rPr>
              <a:t>Admin.py</a:t>
            </a:r>
          </a:p>
          <a:p>
            <a:pPr lvl="1">
              <a:buClr>
                <a:srgbClr val="7D7BB6"/>
              </a:buClr>
            </a:pPr>
            <a:r>
              <a:rPr lang="en-US">
                <a:latin typeface="Arial"/>
                <a:cs typeface="Arial"/>
              </a:rPr>
              <a:t>Apps.py</a:t>
            </a:r>
          </a:p>
          <a:p>
            <a:pPr lvl="1">
              <a:buClr>
                <a:srgbClr val="7D7BB6"/>
              </a:buClr>
            </a:pPr>
            <a:r>
              <a:rPr lang="en-US">
                <a:latin typeface="Arial"/>
                <a:cs typeface="Arial"/>
              </a:rPr>
              <a:t>Models.py</a:t>
            </a:r>
          </a:p>
          <a:p>
            <a:pPr lvl="1">
              <a:buClr>
                <a:srgbClr val="7D7BB6"/>
              </a:buClr>
            </a:pPr>
            <a:r>
              <a:rPr lang="en-US">
                <a:latin typeface="Arial"/>
                <a:cs typeface="Arial"/>
              </a:rPr>
              <a:t>Tests.py</a:t>
            </a:r>
          </a:p>
          <a:p>
            <a:pPr lvl="1">
              <a:buClr>
                <a:srgbClr val="7D7BB6"/>
              </a:buClr>
            </a:pPr>
            <a:r>
              <a:rPr lang="en-US">
                <a:latin typeface="Arial"/>
                <a:cs typeface="Arial"/>
              </a:rPr>
              <a:t>View.py</a:t>
            </a:r>
          </a:p>
          <a:p>
            <a:pPr lvl="1">
              <a:buClr>
                <a:srgbClr val="7D7BB6"/>
              </a:buClr>
            </a:pPr>
            <a:endParaRPr lang="en-US">
              <a:latin typeface="Arial"/>
              <a:cs typeface="Arial"/>
            </a:endParaRPr>
          </a:p>
          <a:p>
            <a:pPr lvl="1">
              <a:buClr>
                <a:srgbClr val="7D7BB6"/>
              </a:buClr>
            </a:pPr>
            <a:endParaRPr lang="en-US">
              <a:latin typeface="Arial"/>
              <a:cs typeface="Arial"/>
            </a:endParaRPr>
          </a:p>
          <a:p>
            <a:pPr lvl="1">
              <a:buClr>
                <a:srgbClr val="7D7BB6"/>
              </a:buClr>
            </a:pPr>
            <a:endParaRPr lang="en-US">
              <a:latin typeface="Arial"/>
              <a:cs typeface="Arial"/>
            </a:endParaRPr>
          </a:p>
          <a:p>
            <a:pPr>
              <a:buClr>
                <a:srgbClr val="7D7BB6"/>
              </a:buClr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561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0913D-C5AD-4298-9486-D3E357A3F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9AB81-CB08-9C22-9EF9-5B4A831D2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To make a template create a templates folder and add a .html file</a:t>
            </a:r>
          </a:p>
          <a:p>
            <a:pPr>
              <a:buClr>
                <a:srgbClr val="7D7BB6"/>
              </a:buClr>
            </a:pPr>
            <a:r>
              <a:rPr lang="en-US" dirty="0"/>
              <a:t>Returns html content to the client</a:t>
            </a:r>
          </a:p>
          <a:p>
            <a:pPr>
              <a:buClr>
                <a:srgbClr val="7D7BB6"/>
              </a:buClr>
            </a:pPr>
            <a:r>
              <a:rPr lang="en-US" dirty="0"/>
              <a:t>Can use Django's template language to make changes to the html</a:t>
            </a:r>
          </a:p>
          <a:p>
            <a:pPr>
              <a:buClr>
                <a:srgbClr val="7D7BB6"/>
              </a:buClr>
            </a:pPr>
            <a:r>
              <a:rPr lang="en-US" dirty="0"/>
              <a:t>Templates are rendered server side rather than client side</a:t>
            </a:r>
          </a:p>
        </p:txBody>
      </p:sp>
    </p:spTree>
    <p:extLst>
      <p:ext uri="{BB962C8B-B14F-4D97-AF65-F5344CB8AC3E}">
        <p14:creationId xmlns:p14="http://schemas.microsoft.com/office/powerpoint/2010/main" val="3408759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73CC6-CF9A-DA6C-E968-148548A121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4147" y="1491472"/>
            <a:ext cx="10495904" cy="2460770"/>
          </a:xfrm>
        </p:spPr>
        <p:txBody>
          <a:bodyPr/>
          <a:lstStyle/>
          <a:p>
            <a:r>
              <a:rPr lang="en-US"/>
              <a:t>Code Example</a:t>
            </a:r>
          </a:p>
        </p:txBody>
      </p:sp>
    </p:spTree>
    <p:extLst>
      <p:ext uri="{BB962C8B-B14F-4D97-AF65-F5344CB8AC3E}">
        <p14:creationId xmlns:p14="http://schemas.microsoft.com/office/powerpoint/2010/main" val="29838766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0C718-597E-BB9C-8B8C-5B36CAC9C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2164" y="2726438"/>
            <a:ext cx="10501177" cy="1401231"/>
          </a:xfrm>
        </p:spPr>
        <p:txBody>
          <a:bodyPr/>
          <a:lstStyle/>
          <a:p>
            <a:pPr algn="ctr"/>
            <a:r>
              <a:rPr lang="en-US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6793556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352C7-0E16-6614-A23C-5B3B0EE39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6D285-6B3C-DDFF-3D04-C045D1A67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ea typeface="+mn-lt"/>
                <a:cs typeface="+mn-lt"/>
                <a:hlinkClick r:id="rId2"/>
              </a:rPr>
              <a:t>https://www.w3schools.com/django/index.php</a:t>
            </a:r>
            <a:endParaRPr lang="en-US">
              <a:ea typeface="+mn-lt"/>
              <a:cs typeface="+mn-lt"/>
            </a:endParaRPr>
          </a:p>
          <a:p>
            <a:pPr>
              <a:buClr>
                <a:srgbClr val="7D7BB6"/>
              </a:buClr>
            </a:pPr>
            <a:r>
              <a:rPr lang="en-US">
                <a:ea typeface="+mn-lt"/>
                <a:cs typeface="+mn-lt"/>
                <a:hlinkClick r:id="rId3"/>
              </a:rPr>
              <a:t>https://www.djangoproject.com/</a:t>
            </a:r>
            <a:endParaRPr lang="en-US">
              <a:ea typeface="+mn-lt"/>
              <a:cs typeface="+mn-lt"/>
            </a:endParaRPr>
          </a:p>
          <a:p>
            <a:pPr>
              <a:buClr>
                <a:srgbClr val="7D7BB6"/>
              </a:buClr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692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980D2-2A00-D66D-BD86-53C0B751D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Brief 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38D47-D1B4-A9B5-6C18-51357A5C5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Devlopment started in 2003 by Adrian Holovaty and Simon Willison</a:t>
            </a:r>
          </a:p>
          <a:p>
            <a:pPr>
              <a:buClr>
                <a:srgbClr val="7D7BB6"/>
              </a:buClr>
            </a:pPr>
            <a:r>
              <a:rPr lang="en-US"/>
              <a:t>The first version was released in 2005</a:t>
            </a:r>
          </a:p>
          <a:p>
            <a:pPr>
              <a:buClr>
                <a:srgbClr val="7D7BB6"/>
              </a:buClr>
            </a:pPr>
            <a:r>
              <a:rPr lang="en-US"/>
              <a:t>Named after the guitarist Django Reinhardt</a:t>
            </a:r>
          </a:p>
          <a:p>
            <a:pPr>
              <a:buClr>
                <a:srgbClr val="7D7BB6"/>
              </a:buClr>
            </a:pPr>
            <a:r>
              <a:rPr lang="en-US"/>
              <a:t>In 2008 Django Software Foundation (DSF) was formed to maintain Django</a:t>
            </a:r>
          </a:p>
          <a:p>
            <a:pPr>
              <a:buClr>
                <a:srgbClr val="7D7BB6"/>
              </a:buClr>
            </a:pPr>
            <a:r>
              <a:rPr lang="en-US" dirty="0"/>
              <a:t>Was made from a practical need to match the fast pace of a newsroom</a:t>
            </a:r>
          </a:p>
        </p:txBody>
      </p:sp>
      <p:pic>
        <p:nvPicPr>
          <p:cNvPr id="4" name="Picture 3" descr="A person smiling at camera&#10;&#10;Description automatically generated">
            <a:extLst>
              <a:ext uri="{FF2B5EF4-FFF2-40B4-BE49-F238E27FC236}">
                <a16:creationId xmlns:a16="http://schemas.microsoft.com/office/drawing/2014/main" id="{AD34C842-2F4A-36D2-3E3F-BBD605F36E8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764" t="-172"/>
          <a:stretch/>
        </p:blipFill>
        <p:spPr>
          <a:xfrm>
            <a:off x="9510088" y="255629"/>
            <a:ext cx="2230542" cy="2093656"/>
          </a:xfrm>
          <a:prstGeom prst="rect">
            <a:avLst/>
          </a:prstGeom>
        </p:spPr>
      </p:pic>
      <p:pic>
        <p:nvPicPr>
          <p:cNvPr id="5" name="Picture 4" descr="A person wearing glasses and a microphone&#10;&#10;Description automatically generated">
            <a:extLst>
              <a:ext uri="{FF2B5EF4-FFF2-40B4-BE49-F238E27FC236}">
                <a16:creationId xmlns:a16="http://schemas.microsoft.com/office/drawing/2014/main" id="{97365055-0A1D-3C2D-E468-7E38D20E9B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86937" y="4122156"/>
            <a:ext cx="20955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488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67104-D594-4AEC-E115-63F77CD36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Django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9B2D19-33EF-6617-64F0-E1A410A9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Open Source</a:t>
            </a:r>
          </a:p>
          <a:p>
            <a:pPr>
              <a:buClr>
                <a:srgbClr val="7D7BB6"/>
              </a:buClr>
            </a:pPr>
            <a:r>
              <a:rPr lang="en-US"/>
              <a:t>Python Based Framework</a:t>
            </a:r>
          </a:p>
          <a:p>
            <a:pPr>
              <a:buClr>
                <a:srgbClr val="7D7BB6"/>
              </a:buClr>
            </a:pPr>
            <a:r>
              <a:rPr lang="en-US"/>
              <a:t>Maintained by Django Software Foundation</a:t>
            </a:r>
          </a:p>
          <a:p>
            <a:pPr>
              <a:buClr>
                <a:srgbClr val="7D7BB6"/>
              </a:buClr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471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91E6D-5A03-8042-DB5C-CA757CDC5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Django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401CF-EB07-76BF-297C-34282C9D39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Django Follows a Model View Template design pattern</a:t>
            </a:r>
          </a:p>
          <a:p>
            <a:pPr lvl="1">
              <a:buClr>
                <a:srgbClr val="7D7BB6"/>
              </a:buClr>
            </a:pPr>
            <a:r>
              <a:rPr lang="en-US"/>
              <a:t>Model – The data you want to use</a:t>
            </a:r>
          </a:p>
          <a:p>
            <a:pPr lvl="1">
              <a:buClr>
                <a:srgbClr val="7D7BB6"/>
              </a:buClr>
            </a:pPr>
            <a:r>
              <a:rPr lang="en-US"/>
              <a:t>View – A request handler that return a template and content based on user request</a:t>
            </a:r>
          </a:p>
          <a:p>
            <a:pPr lvl="1">
              <a:buClr>
                <a:srgbClr val="7D7BB6"/>
              </a:buClr>
            </a:pPr>
            <a:r>
              <a:rPr lang="en-US"/>
              <a:t>Template – A HTML file containing the structure of the webpage</a:t>
            </a:r>
          </a:p>
        </p:txBody>
      </p:sp>
    </p:spTree>
    <p:extLst>
      <p:ext uri="{BB962C8B-B14F-4D97-AF65-F5344CB8AC3E}">
        <p14:creationId xmlns:p14="http://schemas.microsoft.com/office/powerpoint/2010/main" val="1085634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E4666-6DB7-2DF5-2D46-F20CD4097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Django 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6EBD6-C4DB-E25E-8BE9-86559AFB7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buAutoNum type="arabicPeriod"/>
            </a:pPr>
            <a:r>
              <a:rPr lang="en-US"/>
              <a:t>The Django Server receives a URL request</a:t>
            </a:r>
          </a:p>
          <a:p>
            <a:pPr marL="457200" indent="-457200">
              <a:buClr>
                <a:srgbClr val="7D7BB6"/>
              </a:buClr>
              <a:buAutoNum type="arabicPeriod"/>
            </a:pPr>
            <a:r>
              <a:rPr lang="en-US"/>
              <a:t>Urls.py checks the URL and then calls the matching view</a:t>
            </a:r>
          </a:p>
          <a:p>
            <a:pPr marL="457200" indent="-457200">
              <a:buClr>
                <a:srgbClr val="7D7BB6"/>
              </a:buClr>
              <a:buAutoNum type="arabicPeriod"/>
            </a:pPr>
            <a:r>
              <a:rPr lang="en-US"/>
              <a:t>The view in view.py checks the models for the correct information</a:t>
            </a:r>
          </a:p>
          <a:p>
            <a:pPr marL="457200" indent="-457200">
              <a:buClr>
                <a:srgbClr val="7D7BB6"/>
              </a:buClr>
              <a:buAutoNum type="arabicPeriod"/>
            </a:pPr>
            <a:r>
              <a:rPr lang="en-US"/>
              <a:t>The view then sends the correct information to a template</a:t>
            </a:r>
          </a:p>
          <a:p>
            <a:pPr marL="457200" indent="-457200">
              <a:buClr>
                <a:srgbClr val="7D7BB6"/>
              </a:buClr>
              <a:buAutoNum type="arabicPeriod"/>
            </a:pPr>
            <a:r>
              <a:rPr lang="en-US"/>
              <a:t>The template then inputs the data needed into the correct Django tags within itself</a:t>
            </a:r>
          </a:p>
          <a:p>
            <a:pPr marL="457200" indent="-457200">
              <a:buClr>
                <a:srgbClr val="7D7BB6"/>
              </a:buClr>
              <a:buAutoNum type="arabicPeriod"/>
            </a:pPr>
            <a:r>
              <a:rPr lang="en-US"/>
              <a:t>The completed template is then sent to the user</a:t>
            </a:r>
          </a:p>
          <a:p>
            <a:pPr marL="457200" indent="-457200">
              <a:buClr>
                <a:srgbClr val="7D7BB6"/>
              </a:buClr>
              <a:buAutoNum type="arabicPeriod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495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69005-FA0E-B401-A862-EF574326A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Installing Django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A149D-7AEC-F7C6-BB06-4EDDD44E6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Because Django is based in Python you need to install Python first</a:t>
            </a:r>
          </a:p>
          <a:p>
            <a:pPr>
              <a:buClr>
                <a:srgbClr val="7D7BB6"/>
              </a:buClr>
            </a:pPr>
            <a:r>
              <a:rPr lang="en-US"/>
              <a:t>Once Python is installed, use the command:</a:t>
            </a:r>
          </a:p>
          <a:p>
            <a:pPr lvl="1">
              <a:buClr>
                <a:srgbClr val="7D7BB6"/>
              </a:buClr>
            </a:pPr>
            <a:r>
              <a:rPr lang="en-US" sz="2000">
                <a:ea typeface="+mn-lt"/>
                <a:cs typeface="+mn-lt"/>
              </a:rPr>
              <a:t>python -m pip install Django</a:t>
            </a:r>
            <a:endParaRPr lang="en-US">
              <a:ea typeface="+mn-lt"/>
              <a:cs typeface="+mn-lt"/>
            </a:endParaRPr>
          </a:p>
          <a:p>
            <a:pPr>
              <a:buClr>
                <a:srgbClr val="7D7BB6"/>
              </a:buClr>
            </a:pPr>
            <a:r>
              <a:rPr lang="en-US">
                <a:ea typeface="+mn-lt"/>
                <a:cs typeface="+mn-lt"/>
              </a:rPr>
              <a:t>Because Django is a python package it's possible to use VENV which creates a virtual environment for python, keeping the Django installation in a more isolated environment</a:t>
            </a:r>
            <a:endParaRPr lang="en-US" sz="2000">
              <a:ea typeface="+mn-lt"/>
              <a:cs typeface="+mn-lt"/>
            </a:endParaRPr>
          </a:p>
          <a:p>
            <a:pPr lvl="1">
              <a:buClr>
                <a:srgbClr val="7D7BB6"/>
              </a:buClr>
            </a:pPr>
            <a:endParaRPr lang="en-US" sz="2000">
              <a:ea typeface="+mn-lt"/>
              <a:cs typeface="+mn-lt"/>
            </a:endParaRPr>
          </a:p>
          <a:p>
            <a:pPr lvl="1">
              <a:buClr>
                <a:srgbClr val="7D7BB6"/>
              </a:buClr>
            </a:pPr>
            <a:endParaRPr lang="en-US" sz="2000">
              <a:ea typeface="+mn-lt"/>
              <a:cs typeface="+mn-lt"/>
            </a:endParaRPr>
          </a:p>
          <a:p>
            <a:pPr lvl="1">
              <a:buClr>
                <a:srgbClr val="7D7BB6"/>
              </a:buClr>
            </a:pPr>
            <a:endParaRPr lang="en-US" sz="2000">
              <a:ea typeface="+mn-lt"/>
              <a:cs typeface="+mn-lt"/>
            </a:endParaRPr>
          </a:p>
          <a:p>
            <a:pPr lvl="1">
              <a:buClr>
                <a:srgbClr val="7D7BB6"/>
              </a:buClr>
            </a:pPr>
            <a:endParaRPr lang="en-US" sz="2000">
              <a:ea typeface="+mn-lt"/>
              <a:cs typeface="+mn-lt"/>
            </a:endParaRPr>
          </a:p>
          <a:p>
            <a:pPr lvl="1">
              <a:buClr>
                <a:srgbClr val="7D7BB6"/>
              </a:buClr>
            </a:pPr>
            <a:endParaRPr lang="en-US" sz="2000">
              <a:ea typeface="+mn-lt"/>
              <a:cs typeface="+mn-lt"/>
            </a:endParaRPr>
          </a:p>
          <a:p>
            <a:pPr lvl="1">
              <a:buClr>
                <a:srgbClr val="7D7BB6"/>
              </a:buClr>
            </a:pPr>
            <a:endParaRPr lang="en-US" sz="200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29040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F5E9D-E30C-009F-7FC5-A55A7F27C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First Time Django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BAADD8-E5CF-6FBC-651E-F8DEEA3D7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To start with Django it's necessary to use the command: </a:t>
            </a:r>
          </a:p>
          <a:p>
            <a:pPr lvl="1">
              <a:buClr>
                <a:srgbClr val="7D7BB6"/>
              </a:buClr>
            </a:pPr>
            <a:r>
              <a:rPr lang="en-US" sz="2000" err="1">
                <a:ea typeface="+mn-lt"/>
                <a:cs typeface="+mn-lt"/>
              </a:rPr>
              <a:t>django</a:t>
            </a:r>
            <a:r>
              <a:rPr lang="en-US" sz="2000">
                <a:ea typeface="+mn-lt"/>
                <a:cs typeface="+mn-lt"/>
              </a:rPr>
              <a:t>-admin </a:t>
            </a:r>
            <a:r>
              <a:rPr lang="en-US" sz="2000" err="1">
                <a:ea typeface="+mn-lt"/>
                <a:cs typeface="+mn-lt"/>
              </a:rPr>
              <a:t>startproject</a:t>
            </a:r>
            <a:r>
              <a:rPr lang="en-US" sz="2000">
                <a:ea typeface="+mn-lt"/>
                <a:cs typeface="+mn-lt"/>
              </a:rPr>
              <a:t> XXX</a:t>
            </a:r>
            <a:endParaRPr lang="en-US" sz="2000"/>
          </a:p>
          <a:p>
            <a:pPr lvl="2">
              <a:buClr>
                <a:srgbClr val="7D7BB6"/>
              </a:buClr>
            </a:pPr>
            <a:r>
              <a:rPr lang="en-US" sz="2000"/>
              <a:t>XXX: The name of your project</a:t>
            </a:r>
          </a:p>
          <a:p>
            <a:pPr lvl="1">
              <a:buClr>
                <a:srgbClr val="7D7BB6"/>
              </a:buClr>
            </a:pPr>
            <a:r>
              <a:rPr lang="en-US" sz="2000"/>
              <a:t>This will setup your directory with all the necessary files</a:t>
            </a:r>
          </a:p>
          <a:p>
            <a:pPr>
              <a:buClr>
                <a:srgbClr val="7D7BB6"/>
              </a:buClr>
              <a:buFont typeface="Wingdings"/>
              <a:buChar char="§"/>
            </a:pPr>
            <a:endParaRPr lang="en-US">
              <a:cs typeface="Arial"/>
            </a:endParaRPr>
          </a:p>
          <a:p>
            <a:pPr marL="228600" lvl="1" indent="0">
              <a:buClr>
                <a:srgbClr val="252441">
                  <a:lumMod val="50000"/>
                  <a:lumOff val="50000"/>
                </a:srgbClr>
              </a:buClr>
              <a:buNone/>
            </a:pPr>
            <a:endParaRPr lang="en-US" sz="2000">
              <a:cs typeface="Arial"/>
            </a:endParaRPr>
          </a:p>
          <a:p>
            <a:pPr lvl="1">
              <a:buClr>
                <a:srgbClr val="7D7BB6"/>
              </a:buClr>
            </a:pPr>
            <a:endParaRPr lang="en-US" sz="2000">
              <a:cs typeface="Arial"/>
            </a:endParaRPr>
          </a:p>
          <a:p>
            <a:pPr lvl="1">
              <a:buClr>
                <a:srgbClr val="7D7BB6"/>
              </a:buClr>
            </a:pPr>
            <a:endParaRPr lang="en-US" sz="2000"/>
          </a:p>
          <a:p>
            <a:pPr marL="0" indent="0">
              <a:buClr>
                <a:srgbClr val="7D7BB6"/>
              </a:buClr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525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9D0E2-BA07-9AC1-26A5-5ACE7F3AC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Starting Django File Directory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ADB05-2C3D-E10C-09F2-420259F5E0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XXX/ : Outer Root Directory</a:t>
            </a:r>
          </a:p>
          <a:p>
            <a:pPr lvl="1">
              <a:buClr>
                <a:srgbClr val="7D7BB6"/>
              </a:buClr>
            </a:pPr>
            <a:r>
              <a:rPr lang="en-US" sz="2000"/>
              <a:t>Manage.py : Command line utility to interact with the project</a:t>
            </a:r>
          </a:p>
          <a:p>
            <a:pPr lvl="1">
              <a:buClr>
                <a:srgbClr val="7D7BB6"/>
              </a:buClr>
            </a:pPr>
            <a:r>
              <a:rPr lang="en-US" sz="2000"/>
              <a:t>XXX/ : Inner Root Directory is the Python package </a:t>
            </a:r>
          </a:p>
          <a:p>
            <a:pPr lvl="2">
              <a:buClr>
                <a:srgbClr val="7D7BB6"/>
              </a:buClr>
            </a:pPr>
            <a:r>
              <a:rPr lang="en-US" sz="2000"/>
              <a:t>_init_.py : Empty file that that tells Python that is a Python package</a:t>
            </a:r>
          </a:p>
          <a:p>
            <a:pPr lvl="2">
              <a:buClr>
                <a:srgbClr val="7D7BB6"/>
              </a:buClr>
            </a:pPr>
            <a:r>
              <a:rPr lang="en-US" sz="2000"/>
              <a:t>Settings.py : Configuration settings for the Project</a:t>
            </a:r>
          </a:p>
          <a:p>
            <a:pPr lvl="2">
              <a:buClr>
                <a:srgbClr val="7D7BB6"/>
              </a:buClr>
            </a:pPr>
            <a:r>
              <a:rPr lang="en-US" sz="2000"/>
              <a:t>Urls.py : URL Declarations for the Project</a:t>
            </a:r>
          </a:p>
          <a:p>
            <a:pPr lvl="2">
              <a:buClr>
                <a:srgbClr val="7D7BB6"/>
              </a:buClr>
            </a:pPr>
            <a:r>
              <a:rPr lang="en-US" sz="2000"/>
              <a:t>Asgi.py : File for ASGI </a:t>
            </a:r>
            <a:r>
              <a:rPr lang="en-US" sz="2000">
                <a:ea typeface="+mn-lt"/>
                <a:cs typeface="+mn-lt"/>
              </a:rPr>
              <a:t>compatibility</a:t>
            </a:r>
            <a:endParaRPr lang="en-US" sz="2000"/>
          </a:p>
          <a:p>
            <a:pPr lvl="2">
              <a:buClr>
                <a:srgbClr val="7D7BB6"/>
              </a:buClr>
            </a:pPr>
            <a:r>
              <a:rPr lang="en-US" sz="2000"/>
              <a:t>Wsgi.py : File for WSGI </a:t>
            </a:r>
            <a:r>
              <a:rPr lang="en-US" sz="2000">
                <a:ea typeface="+mn-lt"/>
                <a:cs typeface="+mn-lt"/>
              </a:rPr>
              <a:t>compatibility</a:t>
            </a:r>
          </a:p>
        </p:txBody>
      </p:sp>
    </p:spTree>
    <p:extLst>
      <p:ext uri="{BB962C8B-B14F-4D97-AF65-F5344CB8AC3E}">
        <p14:creationId xmlns:p14="http://schemas.microsoft.com/office/powerpoint/2010/main" val="1465529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41A3B-A53C-828F-FEC7-A2E652BB3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Development Server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34A1F2-E34E-20CF-76F3-D793FECBC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079" y="2340131"/>
            <a:ext cx="10325000" cy="420174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From the outer directory run the command: </a:t>
            </a:r>
          </a:p>
          <a:p>
            <a:pPr lvl="1">
              <a:buClr>
                <a:srgbClr val="7D7BB6"/>
              </a:buClr>
            </a:pPr>
            <a:r>
              <a:rPr lang="en-US" sz="2000"/>
              <a:t>p</a:t>
            </a:r>
            <a:r>
              <a:rPr lang="en-US" sz="2000">
                <a:ea typeface="+mn-lt"/>
                <a:cs typeface="+mn-lt"/>
              </a:rPr>
              <a:t>ython manage.py </a:t>
            </a:r>
            <a:r>
              <a:rPr lang="en-US" sz="2000" err="1">
                <a:ea typeface="+mn-lt"/>
                <a:cs typeface="+mn-lt"/>
              </a:rPr>
              <a:t>runserver</a:t>
            </a:r>
            <a:endParaRPr lang="en-US" sz="2000">
              <a:ea typeface="+mn-lt"/>
              <a:cs typeface="+mn-lt"/>
            </a:endParaRPr>
          </a:p>
          <a:p>
            <a:pPr>
              <a:buClr>
                <a:srgbClr val="7D7BB6"/>
              </a:buClr>
            </a:pPr>
            <a:r>
              <a:rPr lang="en-US">
                <a:latin typeface="Grandview"/>
                <a:cs typeface="Arial"/>
              </a:rPr>
              <a:t>This will start a development server that you can quickly access to see your website</a:t>
            </a:r>
          </a:p>
          <a:p>
            <a:pPr>
              <a:buClr>
                <a:srgbClr val="7D7BB6"/>
              </a:buClr>
            </a:pPr>
            <a:r>
              <a:rPr lang="en-US">
                <a:latin typeface="Grandview"/>
                <a:cs typeface="Arial"/>
              </a:rPr>
              <a:t>By default, this will that the server on port 8000 and the default IP address</a:t>
            </a:r>
          </a:p>
          <a:p>
            <a:pPr lvl="1">
              <a:buClr>
                <a:srgbClr val="7D7BB6"/>
              </a:buClr>
            </a:pPr>
            <a:r>
              <a:rPr lang="en-US" sz="2000">
                <a:latin typeface="Grandview"/>
                <a:cs typeface="Arial"/>
              </a:rPr>
              <a:t>If you want to use a different port add your desired port to the end of the command</a:t>
            </a:r>
          </a:p>
          <a:p>
            <a:pPr lvl="2">
              <a:buClr>
                <a:srgbClr val="7D7BB6"/>
              </a:buClr>
            </a:pPr>
            <a:r>
              <a:rPr lang="en-US" sz="2000">
                <a:ea typeface="+mn-lt"/>
                <a:cs typeface="+mn-lt"/>
              </a:rPr>
              <a:t>python manage.py </a:t>
            </a:r>
            <a:r>
              <a:rPr lang="en-US" sz="2000" err="1">
                <a:ea typeface="+mn-lt"/>
                <a:cs typeface="+mn-lt"/>
              </a:rPr>
              <a:t>runserver</a:t>
            </a:r>
            <a:r>
              <a:rPr lang="en-US" sz="2000">
                <a:ea typeface="+mn-lt"/>
                <a:cs typeface="+mn-lt"/>
              </a:rPr>
              <a:t> 420</a:t>
            </a:r>
            <a:endParaRPr lang="en-US" sz="2000">
              <a:solidFill>
                <a:srgbClr val="A5D6FF"/>
              </a:solidFill>
              <a:ea typeface="+mn-lt"/>
              <a:cs typeface="+mn-lt"/>
            </a:endParaRPr>
          </a:p>
          <a:p>
            <a:pPr lvl="1">
              <a:buClr>
                <a:srgbClr val="7D7BB6"/>
              </a:buClr>
            </a:pPr>
            <a:r>
              <a:rPr lang="en-US" sz="2000">
                <a:latin typeface="Grandview"/>
                <a:cs typeface="Arial"/>
              </a:rPr>
              <a:t>If you want to use a different IP add your desired IP to the end of the command with the port</a:t>
            </a:r>
          </a:p>
          <a:p>
            <a:pPr lvl="2">
              <a:buClr>
                <a:srgbClr val="7D7BB6"/>
              </a:buClr>
            </a:pPr>
            <a:r>
              <a:rPr lang="en-US" sz="2000">
                <a:ea typeface="+mn-lt"/>
                <a:cs typeface="+mn-lt"/>
              </a:rPr>
              <a:t>python manage.py </a:t>
            </a:r>
            <a:r>
              <a:rPr lang="en-US" sz="2000" err="1">
                <a:ea typeface="+mn-lt"/>
                <a:cs typeface="+mn-lt"/>
              </a:rPr>
              <a:t>runserver</a:t>
            </a:r>
            <a:r>
              <a:rPr lang="en-US" sz="2000">
                <a:ea typeface="+mn-lt"/>
                <a:cs typeface="+mn-lt"/>
              </a:rPr>
              <a:t> 0.0.0.0:8000</a:t>
            </a:r>
            <a:endParaRPr lang="en-US" sz="2000">
              <a:latin typeface="Grandview"/>
              <a:cs typeface="Arial"/>
            </a:endParaRPr>
          </a:p>
          <a:p>
            <a:pPr>
              <a:buClr>
                <a:srgbClr val="7D7BB6"/>
              </a:buClr>
            </a:pPr>
            <a:r>
              <a:rPr lang="en-US">
                <a:latin typeface="Grandview"/>
                <a:cs typeface="Arial"/>
              </a:rPr>
              <a:t>You don't need to restart the server to see changes you've made in code</a:t>
            </a:r>
          </a:p>
          <a:p>
            <a:pPr marL="457200" lvl="2" indent="0">
              <a:buClr>
                <a:srgbClr val="7D7BB6"/>
              </a:buClr>
              <a:buNone/>
            </a:pPr>
            <a:endParaRPr lang="en-US" sz="2000"/>
          </a:p>
          <a:p>
            <a:pPr lvl="2">
              <a:buClr>
                <a:srgbClr val="7D7BB6"/>
              </a:buClr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891342957"/>
      </p:ext>
    </p:extLst>
  </p:cSld>
  <p:clrMapOvr>
    <a:masterClrMapping/>
  </p:clrMapOvr>
</p:sld>
</file>

<file path=ppt/theme/theme1.xml><?xml version="1.0" encoding="utf-8"?>
<a:theme xmlns:a="http://schemas.openxmlformats.org/drawingml/2006/main" name="CosineVTI">
  <a:themeElements>
    <a:clrScheme name="AnalogousFromLightSeedRightStep">
      <a:dk1>
        <a:srgbClr val="000000"/>
      </a:dk1>
      <a:lt1>
        <a:srgbClr val="FFFFFF"/>
      </a:lt1>
      <a:dk2>
        <a:srgbClr val="252441"/>
      </a:dk2>
      <a:lt2>
        <a:srgbClr val="E8E6E2"/>
      </a:lt2>
      <a:accent1>
        <a:srgbClr val="6EA0EE"/>
      </a:accent1>
      <a:accent2>
        <a:srgbClr val="524EEB"/>
      </a:accent2>
      <a:accent3>
        <a:srgbClr val="A76EEE"/>
      </a:accent3>
      <a:accent4>
        <a:srgbClr val="D44EEB"/>
      </a:accent4>
      <a:accent5>
        <a:srgbClr val="EE6ECB"/>
      </a:accent5>
      <a:accent6>
        <a:srgbClr val="EB4E7E"/>
      </a:accent6>
      <a:hlink>
        <a:srgbClr val="977F5B"/>
      </a:hlink>
      <a:folHlink>
        <a:srgbClr val="7F7F7F"/>
      </a:folHlink>
    </a:clrScheme>
    <a:fontScheme name="Custom 50">
      <a:majorFont>
        <a:latin typeface="Grandview"/>
        <a:ea typeface=""/>
        <a:cs typeface=""/>
      </a:majorFont>
      <a:minorFont>
        <a:latin typeface="Grandvie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sineVTI" id="{4F4449D5-5E9D-4D83-9E2A-939F9CF20276}" vid="{03166EA1-370F-4321-A61E-8851365B431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593</Words>
  <Application>Microsoft Office PowerPoint</Application>
  <PresentationFormat>Widescreen</PresentationFormat>
  <Paragraphs>81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Grandview</vt:lpstr>
      <vt:lpstr>Wingdings</vt:lpstr>
      <vt:lpstr>CosineVTI</vt:lpstr>
      <vt:lpstr>Django</vt:lpstr>
      <vt:lpstr>A Brief History</vt:lpstr>
      <vt:lpstr>Django Overview</vt:lpstr>
      <vt:lpstr>Django Basics</vt:lpstr>
      <vt:lpstr>How Django Works</vt:lpstr>
      <vt:lpstr>Installing Django</vt:lpstr>
      <vt:lpstr>First Time Django Setup</vt:lpstr>
      <vt:lpstr>Starting Django File Directory</vt:lpstr>
      <vt:lpstr>Development Server</vt:lpstr>
      <vt:lpstr>Creating Your First App and View</vt:lpstr>
      <vt:lpstr>Templates</vt:lpstr>
      <vt:lpstr>Code Example</vt:lpstr>
      <vt:lpstr>Questions?</vt:lpstr>
      <vt:lpstr>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Burns, Dylan</cp:lastModifiedBy>
  <cp:revision>1</cp:revision>
  <dcterms:created xsi:type="dcterms:W3CDTF">2023-10-23T14:28:07Z</dcterms:created>
  <dcterms:modified xsi:type="dcterms:W3CDTF">2023-10-27T12:57:45Z</dcterms:modified>
</cp:coreProperties>
</file>