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0"/>
  </p:notesMasterIdLst>
  <p:sldIdLst>
    <p:sldId id="256" r:id="rId2"/>
    <p:sldId id="257" r:id="rId3"/>
    <p:sldId id="258" r:id="rId4"/>
    <p:sldId id="269" r:id="rId5"/>
    <p:sldId id="268" r:id="rId6"/>
    <p:sldId id="271" r:id="rId7"/>
    <p:sldId id="259" r:id="rId8"/>
    <p:sldId id="272" r:id="rId9"/>
    <p:sldId id="274" r:id="rId10"/>
    <p:sldId id="261" r:id="rId11"/>
    <p:sldId id="273" r:id="rId12"/>
    <p:sldId id="262" r:id="rId13"/>
    <p:sldId id="263" r:id="rId14"/>
    <p:sldId id="264" r:id="rId15"/>
    <p:sldId id="265" r:id="rId16"/>
    <p:sldId id="267" r:id="rId17"/>
    <p:sldId id="270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20D1C8-9BCC-4A3D-A93A-ED2D36B3CE3C}" v="1" dt="2023-10-02T15:05:33.295"/>
    <p1510:client id="{3A4AE5D6-98D3-4B64-82A7-B39359847F34}" v="4296" dt="2023-10-01T20:08:31.442"/>
    <p1510:client id="{9E70F739-CB5A-6E41-94D0-5965F1CAFD97}" v="8" dt="2023-10-02T02:05:37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9" d="100"/>
          <a:sy n="119" d="100"/>
        </p:scale>
        <p:origin x="2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71DD6-AE48-4D60-AE67-0D19F3BED4E7}" type="datetimeFigureOut">
              <a:rPr lang="en-US" smtClean="0"/>
              <a:t>10/2/23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81011-C9A8-4F42-AC7D-2CD7F18CE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17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13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01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57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13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22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859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88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15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4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22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55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47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Jacob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81011-C9A8-4F42-AC7D-2CD7F18CEA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0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02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92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11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0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79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62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5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39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9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11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29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10/2/23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50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74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.dev/" TargetMode="External"/><Relationship Id="rId2" Type="http://schemas.openxmlformats.org/officeDocument/2006/relationships/hyperlink" Target="https://en.wikipedia.org/wiki/React_(software)#:~:text=React%20was%20created%20by%20Jordan,JSConf%20US%20in%20May%20201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3techs.com/technologies/details/js-react" TargetMode="External"/><Relationship Id="rId4" Type="http://schemas.openxmlformats.org/officeDocument/2006/relationships/hyperlink" Target="https://blog.hubspot.com/website/react-j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3techs.com/sites/info/hubspot.com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3techs.com/sites/info/wordpres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3techs.com/sites/info/amazon.com" TargetMode="External"/><Relationship Id="rId5" Type="http://schemas.openxmlformats.org/officeDocument/2006/relationships/hyperlink" Target="https://w3techs.com/sites/info/linkedin.com" TargetMode="External"/><Relationship Id="rId10" Type="http://schemas.openxmlformats.org/officeDocument/2006/relationships/hyperlink" Target="https://w3techs.com/sites/info/nike.com" TargetMode="External"/><Relationship Id="rId4" Type="http://schemas.openxmlformats.org/officeDocument/2006/relationships/hyperlink" Target="https://w3techs.com/sites/info/apple.com" TargetMode="External"/><Relationship Id="rId9" Type="http://schemas.openxmlformats.org/officeDocument/2006/relationships/hyperlink" Target="https://w3techs.com/sites/info/homedepot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3AB9E1-499E-41EB-A74E-905920CCD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601" y="4840264"/>
            <a:ext cx="8044280" cy="1215547"/>
          </a:xfrm>
        </p:spPr>
        <p:txBody>
          <a:bodyPr anchor="ctr">
            <a:normAutofit/>
          </a:bodyPr>
          <a:lstStyle/>
          <a:p>
            <a:r>
              <a:rPr lang="en-US">
                <a:ea typeface="Calibri Light"/>
                <a:cs typeface="Calibri Light"/>
              </a:rPr>
              <a:t>React.js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9720" y="4753342"/>
            <a:ext cx="2519973" cy="13893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ea typeface="Calibri"/>
                <a:cs typeface="Calibri"/>
              </a:rPr>
              <a:t>Ian Johnston and Jacob McIntosh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EB726-9023-1415-9FFF-EA33F22792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161" r="-7" b="23872"/>
          <a:stretch/>
        </p:blipFill>
        <p:spPr>
          <a:xfrm>
            <a:off x="-6781" y="1"/>
            <a:ext cx="12198782" cy="404212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EEA40C4-6B9E-4B9E-8CDF-A0C572462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4610607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54810C-5CC0-45D3-BD8F-C4407F92F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7300" y="4610607"/>
            <a:ext cx="0" cy="1674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458AAC-F667-498F-A263-A8C7AB4FC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1819" y="6289514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905D-D31D-B4C4-CEA1-68563002A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atang"/>
                <a:ea typeface="Batang"/>
              </a:rPr>
              <a:t>JSX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F423-B2D9-12FB-1095-FC191D275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Syntax extension that allows you to write HTML in JavaScript</a:t>
            </a:r>
          </a:p>
          <a:p>
            <a:r>
              <a:rPr lang="en-US"/>
              <a:t>JSX Rules:</a:t>
            </a:r>
          </a:p>
          <a:p>
            <a:pPr lvl="1"/>
            <a:r>
              <a:rPr lang="en-US"/>
              <a:t>All tags must be closed</a:t>
            </a:r>
          </a:p>
          <a:p>
            <a:pPr lvl="1"/>
            <a:r>
              <a:rPr lang="en-US"/>
              <a:t>Everything must be inside of a single root element</a:t>
            </a:r>
          </a:p>
          <a:p>
            <a:pPr lvl="1"/>
            <a:r>
              <a:rPr lang="en-US"/>
              <a:t>Avoid using reserved JavaScript words</a:t>
            </a:r>
          </a:p>
          <a:p>
            <a:pPr lvl="1"/>
            <a:r>
              <a:rPr lang="en-US"/>
              <a:t>Use camelCase</a:t>
            </a:r>
          </a:p>
          <a:p>
            <a:pPr lvl="1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55269E-8292-FFEA-06F9-49919318F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505" y="4714205"/>
            <a:ext cx="3879702" cy="1077695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3288C2A4-A834-EBC0-5AC6-E3CB9318FF84}"/>
              </a:ext>
            </a:extLst>
          </p:cNvPr>
          <p:cNvSpPr/>
          <p:nvPr/>
        </p:nvSpPr>
        <p:spPr>
          <a:xfrm>
            <a:off x="5091693" y="4927420"/>
            <a:ext cx="1177537" cy="651263"/>
          </a:xfrm>
          <a:prstGeom prst="right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3665A4-4939-919C-6951-936C7D8816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03"/>
          <a:stretch/>
        </p:blipFill>
        <p:spPr>
          <a:xfrm>
            <a:off x="7021433" y="4322583"/>
            <a:ext cx="4346828" cy="146931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F1C8F49-F1DC-FA9D-CE08-ABE527C81C38}"/>
              </a:ext>
            </a:extLst>
          </p:cNvPr>
          <p:cNvSpPr txBox="1">
            <a:spLocks/>
          </p:cNvSpPr>
          <p:nvPr/>
        </p:nvSpPr>
        <p:spPr>
          <a:xfrm>
            <a:off x="1608795" y="5757974"/>
            <a:ext cx="2165122" cy="457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  <a:cs typeface="+mj-cs"/>
              </a:defRPr>
            </a:lvl1pPr>
          </a:lstStyle>
          <a:p>
            <a:pPr algn="ctr"/>
            <a:r>
              <a:rPr lang="en-US" sz="1600">
                <a:latin typeface="Batang"/>
                <a:ea typeface="Batang"/>
              </a:rPr>
              <a:t>HTML</a:t>
            </a:r>
            <a:endParaRPr lang="en-US" sz="16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3135575-BF52-24EA-0ADA-3070861E2782}"/>
              </a:ext>
            </a:extLst>
          </p:cNvPr>
          <p:cNvSpPr txBox="1">
            <a:spLocks/>
          </p:cNvSpPr>
          <p:nvPr/>
        </p:nvSpPr>
        <p:spPr>
          <a:xfrm>
            <a:off x="8112286" y="5790056"/>
            <a:ext cx="2165122" cy="457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  <a:cs typeface="+mj-cs"/>
              </a:defRPr>
            </a:lvl1pPr>
          </a:lstStyle>
          <a:p>
            <a:pPr algn="ctr"/>
            <a:r>
              <a:rPr lang="en-US" sz="1600">
                <a:latin typeface="Batang"/>
                <a:ea typeface="Batang"/>
              </a:rPr>
              <a:t>JSX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57002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8905D-D31D-B4C4-CEA1-68563002A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Nesting JS and CSS in JSX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F423-B2D9-12FB-1095-FC191D27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075687"/>
            <a:ext cx="5645105" cy="3910987"/>
          </a:xfrm>
        </p:spPr>
        <p:txBody>
          <a:bodyPr/>
          <a:lstStyle/>
          <a:p>
            <a:r>
              <a:rPr lang="en-US"/>
              <a:t>Curly braces allow you to include JavaScript in your JSX</a:t>
            </a:r>
          </a:p>
          <a:p>
            <a:pPr lvl="1"/>
            <a:r>
              <a:rPr lang="en-US"/>
              <a:t>Can be included in the middle of a JSX tag</a:t>
            </a:r>
          </a:p>
          <a:p>
            <a:pPr lvl="1"/>
            <a:r>
              <a:rPr lang="en-US"/>
              <a:t>Can be used during an assignment with ‘=‘</a:t>
            </a:r>
          </a:p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7D43C2-B472-95D9-2C93-261390A0B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924" y="3919348"/>
            <a:ext cx="4103695" cy="1810454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1B933CF-4B17-2D23-EA9F-6475D3EA751E}"/>
              </a:ext>
            </a:extLst>
          </p:cNvPr>
          <p:cNvSpPr txBox="1">
            <a:spLocks/>
          </p:cNvSpPr>
          <p:nvPr/>
        </p:nvSpPr>
        <p:spPr>
          <a:xfrm>
            <a:off x="6394495" y="2075687"/>
            <a:ext cx="5645105" cy="3910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0000"/>
              <a:buFont typeface="Avenir Next LT Pro Light" panose="020B03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0000"/>
              <a:buFont typeface="Avenir Next LT Pro Light" panose="020B03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Double curly braces can be used to include objects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4538174-EA15-91EC-D062-C615EF6BA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8700" y="3087328"/>
            <a:ext cx="3589110" cy="289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93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9815A-7EE4-4873-0D4F-5E9C65CDF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atang"/>
                <a:ea typeface="Batang"/>
              </a:rPr>
              <a:t>Props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DF161-5440-D0A8-96F5-7C90BBF3E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Components can talk to each other by using props</a:t>
            </a:r>
          </a:p>
          <a:p>
            <a:r>
              <a:rPr lang="en-US"/>
              <a:t>Props are passed to components like attributes are passed in HTML tags</a:t>
            </a:r>
          </a:p>
          <a:p>
            <a:r>
              <a:rPr lang="en-US"/>
              <a:t>Props are passed from the top down, meaning parent components pass props to their children</a:t>
            </a:r>
          </a:p>
          <a:p>
            <a:r>
              <a:rPr lang="en-US"/>
              <a:t>Props can be any valid JavaScript Value (string, int, object, array, </a:t>
            </a:r>
            <a:r>
              <a:rPr lang="en-US" err="1"/>
              <a:t>etc</a:t>
            </a:r>
            <a:r>
              <a:rPr lang="en-US"/>
              <a:t>…)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F0B014-9F36-4B76-010E-562406DBB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930" y="4458420"/>
            <a:ext cx="4099040" cy="16218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87B499-A03F-59BF-2E82-E7ACD811E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6830" y="4986755"/>
            <a:ext cx="3853511" cy="44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22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29E2-B593-0332-9852-AA84256F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Batang"/>
                <a:ea typeface="Batang"/>
              </a:rPr>
              <a:t>CODE DEMO #2</a:t>
            </a:r>
            <a:endParaRPr lang="en-US"/>
          </a:p>
        </p:txBody>
      </p:sp>
      <p:pic>
        <p:nvPicPr>
          <p:cNvPr id="1026" name="Picture 2" descr="Vim Tutorial: Tips to Write Code Faster | Medium">
            <a:extLst>
              <a:ext uri="{FF2B5EF4-FFF2-40B4-BE49-F238E27FC236}">
                <a16:creationId xmlns:a16="http://schemas.microsoft.com/office/drawing/2014/main" id="{3800C945-59FB-4D7D-95AD-A93BFEFA4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282" y="2104008"/>
            <a:ext cx="6323435" cy="360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152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7D6EF-68CF-9030-A54D-456FE91F8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atang"/>
                <a:ea typeface="Batang"/>
              </a:rPr>
              <a:t>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15017-1B92-E2C9-C11A-6D6A663F1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a user performs an action, that event is handled.</a:t>
            </a:r>
          </a:p>
          <a:p>
            <a:r>
              <a:rPr lang="en-US"/>
              <a:t>Naming convention: start with ”on” followed by a capital letter</a:t>
            </a:r>
          </a:p>
          <a:p>
            <a:r>
              <a:rPr lang="en-US"/>
              <a:t>Events are handled by passing a function as a prop to an element.</a:t>
            </a:r>
          </a:p>
          <a:p>
            <a:r>
              <a:rPr lang="en-US">
                <a:solidFill>
                  <a:schemeClr val="accent2"/>
                </a:solidFill>
              </a:rPr>
              <a:t>handleClick</a:t>
            </a:r>
            <a:r>
              <a:rPr lang="en-US"/>
              <a:t> is an event handler function that is passed in as a prop.</a:t>
            </a:r>
          </a:p>
          <a:p>
            <a:r>
              <a:rPr lang="en-US"/>
              <a:t>React event handlers are different from JS as they are cross-browser compatible.</a:t>
            </a:r>
          </a:p>
        </p:txBody>
      </p:sp>
      <p:pic>
        <p:nvPicPr>
          <p:cNvPr id="7" name="Picture 6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2AD5D88A-D5A5-4AF8-2C42-CF777A06FB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10" y="4653175"/>
            <a:ext cx="5753100" cy="1333500"/>
          </a:xfrm>
          <a:prstGeom prst="rect">
            <a:avLst/>
          </a:prstGeom>
        </p:spPr>
      </p:pic>
      <p:pic>
        <p:nvPicPr>
          <p:cNvPr id="9" name="Picture 8" descr="&#10;">
            <a:extLst>
              <a:ext uri="{FF2B5EF4-FFF2-40B4-BE49-F238E27FC236}">
                <a16:creationId xmlns:a16="http://schemas.microsoft.com/office/drawing/2014/main" id="{B5314971-5FDB-1306-95F6-35AB84B4D5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03" y="4653175"/>
            <a:ext cx="44450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13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564A7-DEA1-772D-425B-6A9F56E92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atang"/>
                <a:ea typeface="Batang"/>
              </a:rPr>
              <a:t>Altering State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70D78-3E99-2C5D-E05B-29D90DCF2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components need to change the data on the screen in response to a user event. </a:t>
            </a:r>
          </a:p>
          <a:p>
            <a:r>
              <a:rPr lang="en-US"/>
              <a:t>User input or changing the picture displayed on an image carousel. </a:t>
            </a:r>
          </a:p>
          <a:p>
            <a:r>
              <a:rPr lang="en-US"/>
              <a:t>These events need to be remembered by the component. </a:t>
            </a:r>
          </a:p>
          <a:p>
            <a:r>
              <a:rPr lang="en-US"/>
              <a:t>The memory of these events happening is called state.</a:t>
            </a:r>
          </a:p>
          <a:p>
            <a:endParaRPr lang="en-US"/>
          </a:p>
        </p:txBody>
      </p:sp>
      <p:pic>
        <p:nvPicPr>
          <p:cNvPr id="5" name="Picture 4" descr="A screen shot of a computer code&#10;&#10;Description automatically generated">
            <a:extLst>
              <a:ext uri="{FF2B5EF4-FFF2-40B4-BE49-F238E27FC236}">
                <a16:creationId xmlns:a16="http://schemas.microsoft.com/office/drawing/2014/main" id="{758D360A-104F-23FE-16EA-DA44D6E23A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15" y="4174811"/>
            <a:ext cx="5054600" cy="1993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721AD7-09BE-BAAA-1CE2-00B60D9835E7}"/>
              </a:ext>
            </a:extLst>
          </p:cNvPr>
          <p:cNvSpPr txBox="1"/>
          <p:nvPr/>
        </p:nvSpPr>
        <p:spPr>
          <a:xfrm>
            <a:off x="7422777" y="4534647"/>
            <a:ext cx="4055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Sets index to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r>
              <a:rPr lang="en-US"/>
              <a:t>Increment index by 1 each time the handleClick event occurs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578DE6-0D77-4B96-6671-09BD6D77880D}"/>
              </a:ext>
            </a:extLst>
          </p:cNvPr>
          <p:cNvCxnSpPr>
            <a:cxnSpLocks/>
          </p:cNvCxnSpPr>
          <p:nvPr/>
        </p:nvCxnSpPr>
        <p:spPr>
          <a:xfrm flipH="1">
            <a:off x="6096000" y="4701092"/>
            <a:ext cx="1326777" cy="2796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9F1DE3B-17BA-6FA8-CD26-3A64C279DC90}"/>
              </a:ext>
            </a:extLst>
          </p:cNvPr>
          <p:cNvCxnSpPr>
            <a:cxnSpLocks/>
          </p:cNvCxnSpPr>
          <p:nvPr/>
        </p:nvCxnSpPr>
        <p:spPr>
          <a:xfrm flipH="1" flipV="1">
            <a:off x="4991548" y="5680038"/>
            <a:ext cx="2431228" cy="18758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930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29E2-B593-0332-9852-AA84256F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Batang"/>
                <a:ea typeface="Batang"/>
              </a:rPr>
              <a:t>CODE DEMO #3</a:t>
            </a:r>
            <a:endParaRPr lang="en-US"/>
          </a:p>
        </p:txBody>
      </p:sp>
      <p:pic>
        <p:nvPicPr>
          <p:cNvPr id="1026" name="Picture 2" descr="Vim Tutorial: Tips to Write Code Faster | Medium">
            <a:extLst>
              <a:ext uri="{FF2B5EF4-FFF2-40B4-BE49-F238E27FC236}">
                <a16:creationId xmlns:a16="http://schemas.microsoft.com/office/drawing/2014/main" id="{3800C945-59FB-4D7D-95AD-A93BFEFA4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282" y="2104008"/>
            <a:ext cx="6323435" cy="360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768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C2F-3397-4180-B768-0D913091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/>
              <a:t>OAC Mobile Showcase</a:t>
            </a:r>
          </a:p>
        </p:txBody>
      </p:sp>
    </p:spTree>
    <p:extLst>
      <p:ext uri="{BB962C8B-B14F-4D97-AF65-F5344CB8AC3E}">
        <p14:creationId xmlns:p14="http://schemas.microsoft.com/office/powerpoint/2010/main" val="2906614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CBA8A-531E-A714-D8F3-5D24FDE2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4FEC4-0224-800A-494D-09D8CA613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hlinkClick r:id="rId2"/>
              </a:rPr>
              <a:t>https://en.wikipedia.org/wiki/React_(software)#:~:text=React%20was%20created%20by%20Jordan,JSConf%20US%20in%20May%202013</a:t>
            </a:r>
            <a:r>
              <a:rPr lang="en-US"/>
              <a:t>.</a:t>
            </a:r>
          </a:p>
          <a:p>
            <a:r>
              <a:rPr lang="en-US">
                <a:ea typeface="+mn-lt"/>
                <a:cs typeface="+mn-lt"/>
                <a:hlinkClick r:id="rId3"/>
              </a:rPr>
              <a:t>https://react.dev/</a:t>
            </a:r>
            <a:endParaRPr lang="en-US"/>
          </a:p>
          <a:p>
            <a:r>
              <a:rPr lang="en-US">
                <a:hlinkClick r:id="rId4"/>
              </a:rPr>
              <a:t>https://blog.hubspot.com/website/react-js</a:t>
            </a:r>
            <a:endParaRPr lang="en-US"/>
          </a:p>
          <a:p>
            <a:r>
              <a:rPr lang="en-US">
                <a:hlinkClick r:id="rId5"/>
              </a:rPr>
              <a:t>https://w3techs.com/technologies/details/js-react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0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0" name="Rectangle 1089">
            <a:extLst>
              <a:ext uri="{FF2B5EF4-FFF2-40B4-BE49-F238E27FC236}">
                <a16:creationId xmlns:a16="http://schemas.microsoft.com/office/drawing/2014/main" id="{5D28D120-1389-4B3F-BECB-0949DCCAC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4BACE9-8C9E-90A3-889F-7DBC6126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623244" cy="2665614"/>
          </a:xfrm>
        </p:spPr>
        <p:txBody>
          <a:bodyPr anchor="t">
            <a:normAutofit/>
          </a:bodyPr>
          <a:lstStyle/>
          <a:p>
            <a:r>
              <a:rPr lang="en-US"/>
              <a:t>History of React.js</a:t>
            </a:r>
          </a:p>
        </p:txBody>
      </p:sp>
      <p:cxnSp>
        <p:nvCxnSpPr>
          <p:cNvPr id="1091" name="Straight Connector 1090">
            <a:extLst>
              <a:ext uri="{FF2B5EF4-FFF2-40B4-BE49-F238E27FC236}">
                <a16:creationId xmlns:a16="http://schemas.microsoft.com/office/drawing/2014/main" id="{D927055D-9ECF-487E-91DD-FFA84AB92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333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Meta Logo - Free Vectors &amp; PSDs to Download">
            <a:extLst>
              <a:ext uri="{FF2B5EF4-FFF2-40B4-BE49-F238E27FC236}">
                <a16:creationId xmlns:a16="http://schemas.microsoft.com/office/drawing/2014/main" id="{27F55976-8679-05EC-66B5-ADACFC917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9352" y="3958680"/>
            <a:ext cx="2074476" cy="207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AAD8-3307-145C-F8CE-FC9B3EF46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765" y="989350"/>
            <a:ext cx="6699544" cy="5021609"/>
          </a:xfrm>
        </p:spPr>
        <p:txBody>
          <a:bodyPr anchor="t">
            <a:normAutofit lnSpcReduction="10000"/>
          </a:bodyPr>
          <a:lstStyle/>
          <a:p>
            <a:r>
              <a:rPr lang="en-US" sz="1800"/>
              <a:t>Created by Meta software engineer Jordan </a:t>
            </a:r>
            <a:r>
              <a:rPr lang="en-US" sz="1800" err="1"/>
              <a:t>Walke</a:t>
            </a:r>
            <a:r>
              <a:rPr lang="en-US" sz="1800"/>
              <a:t>.</a:t>
            </a:r>
          </a:p>
          <a:p>
            <a:r>
              <a:rPr lang="en-US" sz="1800"/>
              <a:t>An early prototype was released called </a:t>
            </a:r>
            <a:r>
              <a:rPr lang="en-US" sz="1800" err="1"/>
              <a:t>FaxJS</a:t>
            </a:r>
            <a:r>
              <a:rPr lang="en-US" sz="1800"/>
              <a:t>.</a:t>
            </a:r>
          </a:p>
          <a:p>
            <a:r>
              <a:rPr lang="en-US" sz="1800"/>
              <a:t>React was first used in Facebook's New Feed in 2011.</a:t>
            </a:r>
          </a:p>
          <a:p>
            <a:r>
              <a:rPr lang="en-US" sz="1800"/>
              <a:t>Open-sourced in May of 2013.</a:t>
            </a:r>
          </a:p>
          <a:p>
            <a:pPr marL="0" indent="0">
              <a:buNone/>
            </a:pPr>
            <a:r>
              <a:rPr lang="en-US" sz="2400"/>
              <a:t>Popular sites that use React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4"/>
              </a:rPr>
              <a:t>Apple.com</a:t>
            </a:r>
            <a:endParaRPr lang="en-US" sz="1600" b="0" i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5"/>
              </a:rPr>
              <a:t>Linkedin.com</a:t>
            </a:r>
            <a:endParaRPr lang="en-US" sz="1600" b="0" i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6"/>
              </a:rPr>
              <a:t>Amazon.com</a:t>
            </a:r>
            <a:endParaRPr lang="en-US" sz="1600" b="0" i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7"/>
              </a:rPr>
              <a:t>Wordpress.org</a:t>
            </a:r>
            <a:endParaRPr lang="en-US" sz="1600" b="0" i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8"/>
              </a:rPr>
              <a:t>Hubspot.com</a:t>
            </a:r>
            <a:endParaRPr lang="en-US" sz="1600" b="0" i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9"/>
              </a:rPr>
              <a:t>Homedepot.com</a:t>
            </a:r>
            <a:endParaRPr lang="en-US" sz="1600" b="0" i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10"/>
              </a:rPr>
              <a:t>Nike.com</a:t>
            </a:r>
            <a:endParaRPr lang="en-US" sz="1600" b="0" i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cxnSp>
        <p:nvCxnSpPr>
          <p:cNvPr id="1092" name="Straight Connector 1091">
            <a:extLst>
              <a:ext uri="{FF2B5EF4-FFF2-40B4-BE49-F238E27FC236}">
                <a16:creationId xmlns:a16="http://schemas.microsoft.com/office/drawing/2014/main" id="{F0DC1883-8AF7-483D-9074-3C6D8AF57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3" name="Straight Connector 1092">
            <a:extLst>
              <a:ext uri="{FF2B5EF4-FFF2-40B4-BE49-F238E27FC236}">
                <a16:creationId xmlns:a16="http://schemas.microsoft.com/office/drawing/2014/main" id="{1CF89D75-E5AC-4C45-9D87-228849A4C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22916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58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2A2E-2CA4-A184-F93F-366E2ACD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AF8C5-57CF-7570-C1C0-459A7C6929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7B47E-2CAA-BC39-7062-6AF8436D4A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React is a free, open-source JS library that allows users to mix, and match React components.</a:t>
            </a:r>
          </a:p>
          <a:p>
            <a:r>
              <a:rPr lang="en-US"/>
              <a:t>React takes JS and organizes it into reusable objects called components.</a:t>
            </a:r>
          </a:p>
          <a:p>
            <a:r>
              <a:rPr lang="en-US"/>
              <a:t>Single Page Application – It loads a single page at the start then rewrites new or updates parts of the page.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A6673D-F476-4D80-6474-3CD16FA74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Why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9B5D2-13E0-8B81-B850-2ABE8721145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Components are written the same across developers so different teams and organizations can swap them in and out.</a:t>
            </a:r>
          </a:p>
          <a:p>
            <a:r>
              <a:rPr lang="en-US"/>
              <a:t>React allows the user to create Web or Native applications.</a:t>
            </a:r>
          </a:p>
          <a:p>
            <a:r>
              <a:rPr lang="en-US"/>
              <a:t>User interfaces are equivalent across Web and Native apps.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5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A47B-F0CC-448F-AD27-0ABE2CE6A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Setting up a React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C80A5-80FE-4A00-A429-0E37CE2E1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NodeJS is required for all React projects</a:t>
            </a:r>
          </a:p>
          <a:p>
            <a:r>
              <a:rPr lang="en-US"/>
              <a:t>Open the command line</a:t>
            </a:r>
          </a:p>
          <a:p>
            <a:r>
              <a:rPr lang="en-US"/>
              <a:t>Navigate to where you want your project</a:t>
            </a:r>
          </a:p>
          <a:p>
            <a:r>
              <a:rPr lang="en-US"/>
              <a:t>Run command </a:t>
            </a:r>
            <a:r>
              <a:rPr lang="en-US" b="1" err="1">
                <a:latin typeface="Consolas" panose="020B0609020204030204" pitchFamily="49" charset="0"/>
              </a:rPr>
              <a:t>npm</a:t>
            </a:r>
            <a:r>
              <a:rPr lang="en-US" b="1">
                <a:latin typeface="Consolas" panose="020B0609020204030204" pitchFamily="49" charset="0"/>
              </a:rPr>
              <a:t> install -g create-react-app</a:t>
            </a:r>
          </a:p>
          <a:p>
            <a:r>
              <a:rPr lang="en-US"/>
              <a:t>Run the command </a:t>
            </a:r>
            <a:r>
              <a:rPr lang="en-US" b="1" err="1">
                <a:latin typeface="Consolas" panose="020B0609020204030204" pitchFamily="49" charset="0"/>
              </a:rPr>
              <a:t>npx</a:t>
            </a:r>
            <a:r>
              <a:rPr lang="en-US" b="1">
                <a:latin typeface="Consolas" panose="020B0609020204030204" pitchFamily="49" charset="0"/>
              </a:rPr>
              <a:t> create-react-app </a:t>
            </a:r>
            <a:r>
              <a:rPr lang="en-US" b="1" i="1" err="1">
                <a:latin typeface="Consolas" panose="020B0609020204030204" pitchFamily="49" charset="0"/>
              </a:rPr>
              <a:t>projectname</a:t>
            </a:r>
            <a:endParaRPr lang="en-US" b="1" i="1">
              <a:latin typeface="Consolas" panose="020B0609020204030204" pitchFamily="49" charset="0"/>
            </a:endParaRPr>
          </a:p>
          <a:p>
            <a:r>
              <a:rPr lang="en-US"/>
              <a:t>Change directory into your new project</a:t>
            </a:r>
          </a:p>
          <a:p>
            <a:r>
              <a:rPr lang="en-US"/>
              <a:t>Run </a:t>
            </a:r>
            <a:r>
              <a:rPr lang="en-US" b="1" err="1">
                <a:latin typeface="Consolas" panose="020B0609020204030204" pitchFamily="49" charset="0"/>
              </a:rPr>
              <a:t>npm</a:t>
            </a:r>
            <a:r>
              <a:rPr lang="en-US" b="1">
                <a:latin typeface="Consolas" panose="020B0609020204030204" pitchFamily="49" charset="0"/>
              </a:rPr>
              <a:t> start </a:t>
            </a:r>
            <a:r>
              <a:rPr lang="en-US"/>
              <a:t>to launch the React app</a:t>
            </a:r>
          </a:p>
        </p:txBody>
      </p:sp>
      <p:pic>
        <p:nvPicPr>
          <p:cNvPr id="1032" name="Picture 8" descr="File:Node.js logo.svg - Wikipedia">
            <a:extLst>
              <a:ext uri="{FF2B5EF4-FFF2-40B4-BE49-F238E27FC236}">
                <a16:creationId xmlns:a16="http://schemas.microsoft.com/office/drawing/2014/main" id="{4A31913B-B67D-4C38-87A7-18CA67099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716" y="2075688"/>
            <a:ext cx="2994784" cy="183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40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29E2-B593-0332-9852-AA84256F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Batang"/>
                <a:ea typeface="Batang"/>
              </a:rPr>
              <a:t>CODE DEMO #1</a:t>
            </a:r>
            <a:endParaRPr lang="en-US"/>
          </a:p>
        </p:txBody>
      </p:sp>
      <p:pic>
        <p:nvPicPr>
          <p:cNvPr id="1026" name="Picture 2" descr="Vim Tutorial: Tips to Write Code Faster | Medium">
            <a:extLst>
              <a:ext uri="{FF2B5EF4-FFF2-40B4-BE49-F238E27FC236}">
                <a16:creationId xmlns:a16="http://schemas.microsoft.com/office/drawing/2014/main" id="{3800C945-59FB-4D7D-95AD-A93BFEFA4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282" y="2104008"/>
            <a:ext cx="6323435" cy="360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50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59E7F-AF15-B7D3-F6DB-C7D3CDD4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Old Way: HTML, CSS, and JS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F1CF8-A3F4-6601-1A20-83F6899A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Web developers used to keep their code in separate files</a:t>
            </a:r>
          </a:p>
          <a:p>
            <a:pPr lvl="1"/>
            <a:r>
              <a:rPr lang="en-US"/>
              <a:t>HTML for content</a:t>
            </a:r>
          </a:p>
          <a:p>
            <a:pPr lvl="1"/>
            <a:r>
              <a:rPr lang="en-US"/>
              <a:t>CSS for design/style</a:t>
            </a:r>
          </a:p>
          <a:p>
            <a:pPr lvl="1"/>
            <a:r>
              <a:rPr lang="en-US"/>
              <a:t>JS for logic</a:t>
            </a:r>
          </a:p>
          <a:p>
            <a:r>
              <a:rPr lang="en-US"/>
              <a:t>This project structure becomes increasingly complex as your project grows</a:t>
            </a:r>
          </a:p>
          <a:p>
            <a:r>
              <a:rPr lang="en-US"/>
              <a:t>You will often find that you are repeating yourself in the HTML</a:t>
            </a:r>
          </a:p>
          <a:p>
            <a:r>
              <a:rPr lang="en-US"/>
              <a:t>React offers an intuitive way to bundle your HTML, CSS, and JS into reusable items called components</a:t>
            </a:r>
          </a:p>
        </p:txBody>
      </p:sp>
      <p:pic>
        <p:nvPicPr>
          <p:cNvPr id="1032" name="Picture 8" descr="html-css-js-logos – JC's NUS CEG Journey">
            <a:extLst>
              <a:ext uri="{FF2B5EF4-FFF2-40B4-BE49-F238E27FC236}">
                <a16:creationId xmlns:a16="http://schemas.microsoft.com/office/drawing/2014/main" id="{690D7DB9-0B9A-4D3C-75F7-0AE21F2DE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878" y="734745"/>
            <a:ext cx="1695039" cy="99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88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D7ED-77A6-4B8F-6A42-E39F215E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atang"/>
                <a:ea typeface="Batang"/>
              </a:rPr>
              <a:t>The New Way: Components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14E19-95AE-2CAC-FE2F-FEB83BA09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a React web app, every UI element you see is a component</a:t>
            </a:r>
          </a:p>
          <a:p>
            <a:r>
              <a:rPr lang="en-US"/>
              <a:t>JavaScript functions that contain markup code and rendering logic</a:t>
            </a:r>
          </a:p>
          <a:p>
            <a:r>
              <a:rPr lang="en-US"/>
              <a:t>The rendering logic is written in JavaScript, and the markup code is written in JSX</a:t>
            </a:r>
          </a:p>
          <a:p>
            <a:r>
              <a:rPr lang="en-US"/>
              <a:t>Components can be nested inside of other components</a:t>
            </a:r>
          </a:p>
          <a:p>
            <a:r>
              <a:rPr lang="en-US"/>
              <a:t>Components can also be declared as a class with a render() method</a:t>
            </a:r>
          </a:p>
          <a:p>
            <a:r>
              <a:rPr lang="en-US"/>
              <a:t>Component Requirements:</a:t>
            </a:r>
          </a:p>
          <a:p>
            <a:pPr lvl="1"/>
            <a:r>
              <a:rPr lang="en-US"/>
              <a:t>Name must be capitalized</a:t>
            </a:r>
          </a:p>
          <a:p>
            <a:pPr lvl="1"/>
            <a:r>
              <a:rPr lang="en-US"/>
              <a:t>Returns JSX markup code</a:t>
            </a:r>
          </a:p>
          <a:p>
            <a:endParaRPr lang="en-US"/>
          </a:p>
        </p:txBody>
      </p:sp>
      <p:pic>
        <p:nvPicPr>
          <p:cNvPr id="2050" name="Picture 2" descr="Four Piece Jigsaw Puzzle transparent PNG - StickPNG">
            <a:extLst>
              <a:ext uri="{FF2B5EF4-FFF2-40B4-BE49-F238E27FC236}">
                <a16:creationId xmlns:a16="http://schemas.microsoft.com/office/drawing/2014/main" id="{822289DB-2D80-7E0F-0B37-F126C7915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374" y="651633"/>
            <a:ext cx="1121757" cy="112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60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D0EA1-0B0A-FF2D-54C7-E2A8837D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 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63D1B9-88A6-1400-48E5-4D5EAEBCD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5613" y="2428309"/>
            <a:ext cx="4994887" cy="351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B5FA2C-FD3F-827E-491C-7B69934C0F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490" y="2428309"/>
            <a:ext cx="4449526" cy="347779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9A14133-0817-33D6-DBA7-876672DE330F}"/>
              </a:ext>
            </a:extLst>
          </p:cNvPr>
          <p:cNvSpPr txBox="1">
            <a:spLocks/>
          </p:cNvSpPr>
          <p:nvPr/>
        </p:nvSpPr>
        <p:spPr>
          <a:xfrm>
            <a:off x="835322" y="1947735"/>
            <a:ext cx="3921882" cy="48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  <a:cs typeface="+mj-cs"/>
              </a:defRPr>
            </a:lvl1pPr>
          </a:lstStyle>
          <a:p>
            <a:pPr algn="ctr"/>
            <a:r>
              <a:rPr lang="en-US" sz="2800"/>
              <a:t>Function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2CB5CB4-B04A-3070-F13A-D14FF42B1C42}"/>
              </a:ext>
            </a:extLst>
          </p:cNvPr>
          <p:cNvSpPr txBox="1">
            <a:spLocks/>
          </p:cNvSpPr>
          <p:nvPr/>
        </p:nvSpPr>
        <p:spPr>
          <a:xfrm>
            <a:off x="6997966" y="1947735"/>
            <a:ext cx="3921882" cy="48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  <a:cs typeface="+mj-cs"/>
              </a:defRPr>
            </a:lvl1pPr>
          </a:lstStyle>
          <a:p>
            <a:pPr algn="ctr"/>
            <a:r>
              <a:rPr lang="en-US" sz="2800"/>
              <a:t>Class</a:t>
            </a:r>
          </a:p>
        </p:txBody>
      </p:sp>
    </p:spTree>
    <p:extLst>
      <p:ext uri="{BB962C8B-B14F-4D97-AF65-F5344CB8AC3E}">
        <p14:creationId xmlns:p14="http://schemas.microsoft.com/office/powerpoint/2010/main" val="1351304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D0EA1-0B0A-FF2D-54C7-E2A8837D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Components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777ABF-2A8F-4C25-33EE-2B89A6EF7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6389" y="2075688"/>
            <a:ext cx="4164111" cy="292479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C27CA4-2616-088A-5E4B-C330C32B3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6677917" cy="3910987"/>
          </a:xfrm>
        </p:spPr>
        <p:txBody>
          <a:bodyPr>
            <a:normAutofit/>
          </a:bodyPr>
          <a:lstStyle/>
          <a:p>
            <a:r>
              <a:rPr lang="en-US"/>
              <a:t>You can reference components by calling their function/class name as a JSX tag.</a:t>
            </a:r>
          </a:p>
          <a:p>
            <a:r>
              <a:rPr lang="en-US"/>
              <a:t>Components can utilize other components inside of their JSX that they return</a:t>
            </a:r>
          </a:p>
          <a:p>
            <a:r>
              <a:rPr lang="en-US"/>
              <a:t>This is where the reusability comes into play. Just drag and drop the component name wherever you need it, and how many times you need it</a:t>
            </a:r>
          </a:p>
          <a:p>
            <a:r>
              <a:rPr lang="en-US"/>
              <a:t>A component that calls other components is the ‘</a:t>
            </a:r>
            <a:r>
              <a:rPr lang="en-US" b="1"/>
              <a:t>parent</a:t>
            </a:r>
            <a:r>
              <a:rPr lang="en-US"/>
              <a:t>’ of those ‘</a:t>
            </a:r>
            <a:r>
              <a:rPr lang="en-US" b="1"/>
              <a:t>children</a:t>
            </a:r>
            <a:r>
              <a:rPr lang="en-US"/>
              <a:t>’ components</a:t>
            </a:r>
          </a:p>
        </p:txBody>
      </p:sp>
    </p:spTree>
    <p:extLst>
      <p:ext uri="{BB962C8B-B14F-4D97-AF65-F5344CB8AC3E}">
        <p14:creationId xmlns:p14="http://schemas.microsoft.com/office/powerpoint/2010/main" val="2677777845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nalogousFromDarkSeedLeftStep">
      <a:dk1>
        <a:srgbClr val="000000"/>
      </a:dk1>
      <a:lt1>
        <a:srgbClr val="FFFFFF"/>
      </a:lt1>
      <a:dk2>
        <a:srgbClr val="412426"/>
      </a:dk2>
      <a:lt2>
        <a:srgbClr val="E8E2E5"/>
      </a:lt2>
      <a:accent1>
        <a:srgbClr val="20B766"/>
      </a:accent1>
      <a:accent2>
        <a:srgbClr val="14BB1C"/>
      </a:accent2>
      <a:accent3>
        <a:srgbClr val="57B520"/>
      </a:accent3>
      <a:accent4>
        <a:srgbClr val="8CAD13"/>
      </a:accent4>
      <a:accent5>
        <a:srgbClr val="BD9D22"/>
      </a:accent5>
      <a:accent6>
        <a:srgbClr val="D55F17"/>
      </a:accent6>
      <a:hlink>
        <a:srgbClr val="88852D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825</Words>
  <Application>Microsoft Macintosh PowerPoint</Application>
  <PresentationFormat>Widescreen</PresentationFormat>
  <Paragraphs>133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Batang</vt:lpstr>
      <vt:lpstr>Arial</vt:lpstr>
      <vt:lpstr>Avenir Next LT Pro Light</vt:lpstr>
      <vt:lpstr>Calibri</vt:lpstr>
      <vt:lpstr>Consolas</vt:lpstr>
      <vt:lpstr>Verdana</vt:lpstr>
      <vt:lpstr>AlignmentVTI</vt:lpstr>
      <vt:lpstr>React.js</vt:lpstr>
      <vt:lpstr>History of React.js</vt:lpstr>
      <vt:lpstr>Overview</vt:lpstr>
      <vt:lpstr>Setting up a React Project</vt:lpstr>
      <vt:lpstr>CODE DEMO #1</vt:lpstr>
      <vt:lpstr>The Old Way: HTML, CSS, and JS</vt:lpstr>
      <vt:lpstr>The New Way: Components</vt:lpstr>
      <vt:lpstr>Component Example</vt:lpstr>
      <vt:lpstr>Referencing Components</vt:lpstr>
      <vt:lpstr>JSX</vt:lpstr>
      <vt:lpstr>Nesting JS and CSS in JSX</vt:lpstr>
      <vt:lpstr>Props</vt:lpstr>
      <vt:lpstr>CODE DEMO #2</vt:lpstr>
      <vt:lpstr>Events</vt:lpstr>
      <vt:lpstr>Altering State</vt:lpstr>
      <vt:lpstr>CODE DEMO #3</vt:lpstr>
      <vt:lpstr>OAC Mobile Showcase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Johnston, Ian</cp:lastModifiedBy>
  <cp:revision>2</cp:revision>
  <dcterms:created xsi:type="dcterms:W3CDTF">2023-09-25T13:28:02Z</dcterms:created>
  <dcterms:modified xsi:type="dcterms:W3CDTF">2023-10-02T21:18:55Z</dcterms:modified>
</cp:coreProperties>
</file>