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9" r:id="rId7"/>
    <p:sldId id="260" r:id="rId8"/>
    <p:sldId id="261" r:id="rId9"/>
    <p:sldId id="262" r:id="rId10"/>
    <p:sldId id="263" r:id="rId11"/>
    <p:sldId id="264" r:id="rId12"/>
    <p:sldId id="265" r:id="rId13"/>
    <p:sldId id="266" r:id="rId14"/>
    <p:sldId id="258" r:id="rId15"/>
    <p:sldId id="267" r:id="rId16"/>
    <p:sldId id="268" r:id="rId17"/>
    <p:sldId id="269" r:id="rId18"/>
    <p:sldId id="270" r:id="rId19"/>
    <p:sldId id="271" r:id="rId20"/>
    <p:sldId id="277" r:id="rId21"/>
    <p:sldId id="272" r:id="rId22"/>
    <p:sldId id="275"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44442E-31E8-E7B1-3214-28BE65FFD672}" v="11" dt="2023-09-28T03:27:38.657"/>
    <p1510:client id="{7096A4BF-D202-4625-A9B8-29985EFAFDB8}" v="2165" dt="2023-09-28T03:29:06.544"/>
    <p1510:client id="{85360708-92E0-AB1B-5664-84DD5E1BA895}" v="42" dt="2023-09-28T02:47:42.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6"/>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20E3F57-28FF-45F2-89AB-8E80809BD83E}" type="datetimeFigureOut">
              <a:rPr lang="en-US" smtClean="0"/>
              <a:t>10/1/23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B41566B1-59B2-43DE-9498-111182F4CFCA}" type="slidenum">
              <a:rPr lang="en-US" smtClean="0"/>
              <a:t>‹#›</a:t>
            </a:fld>
            <a:endParaRPr lang="en-US"/>
          </a:p>
        </p:txBody>
      </p:sp>
    </p:spTree>
    <p:extLst>
      <p:ext uri="{BB962C8B-B14F-4D97-AF65-F5344CB8AC3E}">
        <p14:creationId xmlns:p14="http://schemas.microsoft.com/office/powerpoint/2010/main" val="165142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0E3F57-28FF-45F2-89AB-8E80809BD83E}" type="datetimeFigureOut">
              <a:rPr lang="en-US" smtClean="0"/>
              <a:t>10/1/23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566B1-59B2-43DE-9498-111182F4CFCA}" type="slidenum">
              <a:rPr lang="en-US" smtClean="0"/>
              <a:t>‹#›</a:t>
            </a:fld>
            <a:endParaRPr lang="en-US"/>
          </a:p>
        </p:txBody>
      </p:sp>
    </p:spTree>
    <p:extLst>
      <p:ext uri="{BB962C8B-B14F-4D97-AF65-F5344CB8AC3E}">
        <p14:creationId xmlns:p14="http://schemas.microsoft.com/office/powerpoint/2010/main" val="1382286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20E3F57-28FF-45F2-89AB-8E80809BD83E}" type="datetimeFigureOut">
              <a:rPr lang="en-US" smtClean="0"/>
              <a:t>10/1/23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B41566B1-59B2-43DE-9498-111182F4CFCA}" type="slidenum">
              <a:rPr lang="en-US" smtClean="0"/>
              <a:t>‹#›</a:t>
            </a:fld>
            <a:endParaRPr lang="en-US"/>
          </a:p>
        </p:txBody>
      </p:sp>
    </p:spTree>
    <p:extLst>
      <p:ext uri="{BB962C8B-B14F-4D97-AF65-F5344CB8AC3E}">
        <p14:creationId xmlns:p14="http://schemas.microsoft.com/office/powerpoint/2010/main" val="3935863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0E3F57-28FF-45F2-89AB-8E80809BD83E}" type="datetimeFigureOut">
              <a:rPr lang="en-US" smtClean="0"/>
              <a:t>10/1/23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B41566B1-59B2-43DE-9498-111182F4CFCA}" type="slidenum">
              <a:rPr lang="en-US" smtClean="0"/>
              <a:t>‹#›</a:t>
            </a:fld>
            <a:endParaRPr lang="en-US"/>
          </a:p>
        </p:txBody>
      </p:sp>
    </p:spTree>
    <p:extLst>
      <p:ext uri="{BB962C8B-B14F-4D97-AF65-F5344CB8AC3E}">
        <p14:creationId xmlns:p14="http://schemas.microsoft.com/office/powerpoint/2010/main" val="2014277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20E3F57-28FF-45F2-89AB-8E80809BD83E}" type="datetimeFigureOut">
              <a:rPr lang="en-US" smtClean="0"/>
              <a:t>10/1/23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41566B1-59B2-43DE-9498-111182F4CFCA}" type="slidenum">
              <a:rPr lang="en-US" smtClean="0"/>
              <a:t>‹#›</a:t>
            </a:fld>
            <a:endParaRPr lang="en-US"/>
          </a:p>
        </p:txBody>
      </p:sp>
    </p:spTree>
    <p:extLst>
      <p:ext uri="{BB962C8B-B14F-4D97-AF65-F5344CB8AC3E}">
        <p14:creationId xmlns:p14="http://schemas.microsoft.com/office/powerpoint/2010/main" val="1194302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0E3F57-28FF-45F2-89AB-8E80809BD83E}" type="datetimeFigureOut">
              <a:rPr lang="en-US" smtClean="0"/>
              <a:t>10/1/23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566B1-59B2-43DE-9498-111182F4CFCA}" type="slidenum">
              <a:rPr lang="en-US" smtClean="0"/>
              <a:t>‹#›</a:t>
            </a:fld>
            <a:endParaRPr lang="en-US"/>
          </a:p>
        </p:txBody>
      </p:sp>
    </p:spTree>
    <p:extLst>
      <p:ext uri="{BB962C8B-B14F-4D97-AF65-F5344CB8AC3E}">
        <p14:creationId xmlns:p14="http://schemas.microsoft.com/office/powerpoint/2010/main" val="325584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0E3F57-28FF-45F2-89AB-8E80809BD83E}" type="datetimeFigureOut">
              <a:rPr lang="en-US" smtClean="0"/>
              <a:t>10/1/23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566B1-59B2-43DE-9498-111182F4CFCA}" type="slidenum">
              <a:rPr lang="en-US" smtClean="0"/>
              <a:t>‹#›</a:t>
            </a:fld>
            <a:endParaRPr lang="en-US"/>
          </a:p>
        </p:txBody>
      </p:sp>
    </p:spTree>
    <p:extLst>
      <p:ext uri="{BB962C8B-B14F-4D97-AF65-F5344CB8AC3E}">
        <p14:creationId xmlns:p14="http://schemas.microsoft.com/office/powerpoint/2010/main" val="2621344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20E3F57-28FF-45F2-89AB-8E80809BD83E}" type="datetimeFigureOut">
              <a:rPr lang="en-US" smtClean="0"/>
              <a:t>10/1/23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566B1-59B2-43DE-9498-111182F4CFCA}" type="slidenum">
              <a:rPr lang="en-US" smtClean="0"/>
              <a:t>‹#›</a:t>
            </a:fld>
            <a:endParaRPr lang="en-US"/>
          </a:p>
        </p:txBody>
      </p:sp>
    </p:spTree>
    <p:extLst>
      <p:ext uri="{BB962C8B-B14F-4D97-AF65-F5344CB8AC3E}">
        <p14:creationId xmlns:p14="http://schemas.microsoft.com/office/powerpoint/2010/main" val="133217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E3F57-28FF-45F2-89AB-8E80809BD83E}" type="datetimeFigureOut">
              <a:rPr lang="en-US" smtClean="0"/>
              <a:t>10/1/23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566B1-59B2-43DE-9498-111182F4CFCA}" type="slidenum">
              <a:rPr lang="en-US" smtClean="0"/>
              <a:t>‹#›</a:t>
            </a:fld>
            <a:endParaRPr lang="en-US"/>
          </a:p>
        </p:txBody>
      </p:sp>
    </p:spTree>
    <p:extLst>
      <p:ext uri="{BB962C8B-B14F-4D97-AF65-F5344CB8AC3E}">
        <p14:creationId xmlns:p14="http://schemas.microsoft.com/office/powerpoint/2010/main" val="2469638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20E3F57-28FF-45F2-89AB-8E80809BD83E}" type="datetimeFigureOut">
              <a:rPr lang="en-US" smtClean="0"/>
              <a:t>10/1/23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B41566B1-59B2-43DE-9498-111182F4CFCA}" type="slidenum">
              <a:rPr lang="en-US" smtClean="0"/>
              <a:t>‹#›</a:t>
            </a:fld>
            <a:endParaRPr lang="en-US"/>
          </a:p>
        </p:txBody>
      </p:sp>
    </p:spTree>
    <p:extLst>
      <p:ext uri="{BB962C8B-B14F-4D97-AF65-F5344CB8AC3E}">
        <p14:creationId xmlns:p14="http://schemas.microsoft.com/office/powerpoint/2010/main" val="3563508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0E3F57-28FF-45F2-89AB-8E80809BD83E}" type="datetimeFigureOut">
              <a:rPr lang="en-US" smtClean="0"/>
              <a:t>10/1/23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566B1-59B2-43DE-9498-111182F4CFCA}" type="slidenum">
              <a:rPr lang="en-US" smtClean="0"/>
              <a:t>‹#›</a:t>
            </a:fld>
            <a:endParaRPr lang="en-US"/>
          </a:p>
        </p:txBody>
      </p:sp>
    </p:spTree>
    <p:extLst>
      <p:ext uri="{BB962C8B-B14F-4D97-AF65-F5344CB8AC3E}">
        <p14:creationId xmlns:p14="http://schemas.microsoft.com/office/powerpoint/2010/main" val="396267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20E3F57-28FF-45F2-89AB-8E80809BD83E}" type="datetimeFigureOut">
              <a:rPr lang="en-US" smtClean="0"/>
              <a:t>10/1/23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B41566B1-59B2-43DE-9498-111182F4CFCA}"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82670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pmj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nterpriseappstoday.com/stats/node-js-statistics.html#:~:text=Amazing%20Node%20JS%20Statistics%20(Editor's%20Choice),-Node%20JS%20is&amp;text=By%202023%2C%20the%20number%20of,used%20tool%20for%20web%20development" TargetMode="External"/><Relationship Id="rId7" Type="http://schemas.openxmlformats.org/officeDocument/2006/relationships/image" Target="../media/image2.png"/><Relationship Id="rId2" Type="http://schemas.openxmlformats.org/officeDocument/2006/relationships/hyperlink" Target="https://www.knowledgehut.com/blog/web-development/node-js-future" TargetMode="External"/><Relationship Id="rId1" Type="http://schemas.openxmlformats.org/officeDocument/2006/relationships/slideLayout" Target="../slideLayouts/slideLayout2.xml"/><Relationship Id="rId6" Type="http://schemas.openxmlformats.org/officeDocument/2006/relationships/hyperlink" Target="https://en.wikipedia.org/wiki/Node.js" TargetMode="External"/><Relationship Id="rId5" Type="http://schemas.openxmlformats.org/officeDocument/2006/relationships/hyperlink" Target="https://youtu.be/QvIC2z8ADtU?si=QYaohR9-pX5LRdqQ" TargetMode="External"/><Relationship Id="rId4" Type="http://schemas.openxmlformats.org/officeDocument/2006/relationships/hyperlink" Target="https://www.imaginarycloud.com/blog/what-is-node-js-used-for/#popular_app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0716-33C8-D550-4549-5F80BC1CE8D6}"/>
              </a:ext>
            </a:extLst>
          </p:cNvPr>
          <p:cNvSpPr>
            <a:spLocks noGrp="1"/>
          </p:cNvSpPr>
          <p:nvPr>
            <p:ph type="ctrTitle"/>
          </p:nvPr>
        </p:nvSpPr>
        <p:spPr/>
        <p:txBody>
          <a:bodyPr/>
          <a:lstStyle/>
          <a:p>
            <a:r>
              <a:rPr lang="en-US"/>
              <a:t>Node.js</a:t>
            </a:r>
          </a:p>
        </p:txBody>
      </p:sp>
      <p:sp>
        <p:nvSpPr>
          <p:cNvPr id="3" name="Subtitle 2">
            <a:extLst>
              <a:ext uri="{FF2B5EF4-FFF2-40B4-BE49-F238E27FC236}">
                <a16:creationId xmlns:a16="http://schemas.microsoft.com/office/drawing/2014/main" id="{B1E58D11-5FC8-5573-EE9D-E28E2B348E0B}"/>
              </a:ext>
            </a:extLst>
          </p:cNvPr>
          <p:cNvSpPr>
            <a:spLocks noGrp="1"/>
          </p:cNvSpPr>
          <p:nvPr>
            <p:ph type="subTitle" idx="1"/>
          </p:nvPr>
        </p:nvSpPr>
        <p:spPr/>
        <p:txBody>
          <a:bodyPr/>
          <a:lstStyle/>
          <a:p>
            <a:r>
              <a:rPr lang="en-US"/>
              <a:t>Created by Jacob Littler and Joel Justice</a:t>
            </a:r>
          </a:p>
        </p:txBody>
      </p:sp>
      <p:sp>
        <p:nvSpPr>
          <p:cNvPr id="6" name="AutoShape 6" descr="Node Vector SVG Icon (4) - SVG Repo">
            <a:extLst>
              <a:ext uri="{FF2B5EF4-FFF2-40B4-BE49-F238E27FC236}">
                <a16:creationId xmlns:a16="http://schemas.microsoft.com/office/drawing/2014/main" id="{36A04068-AA33-542E-96AC-383BB0E22294}"/>
              </a:ext>
            </a:extLst>
          </p:cNvPr>
          <p:cNvSpPr>
            <a:spLocks noChangeAspect="1" noChangeArrowheads="1"/>
          </p:cNvSpPr>
          <p:nvPr/>
        </p:nvSpPr>
        <p:spPr bwMode="auto">
          <a:xfrm>
            <a:off x="5943600" y="3276600"/>
            <a:ext cx="1991360" cy="199136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DCABDED3-7ECB-1C7A-E81C-85E748AEE8B9}"/>
              </a:ext>
            </a:extLst>
          </p:cNvPr>
          <p:cNvPicPr>
            <a:picLocks noChangeAspect="1"/>
          </p:cNvPicPr>
          <p:nvPr/>
        </p:nvPicPr>
        <p:blipFill>
          <a:blip r:embed="rId2"/>
          <a:stretch>
            <a:fillRect/>
          </a:stretch>
        </p:blipFill>
        <p:spPr>
          <a:xfrm>
            <a:off x="6710600" y="2288500"/>
            <a:ext cx="5016540" cy="5016540"/>
          </a:xfrm>
          <a:prstGeom prst="rect">
            <a:avLst/>
          </a:prstGeom>
        </p:spPr>
      </p:pic>
    </p:spTree>
    <p:extLst>
      <p:ext uri="{BB962C8B-B14F-4D97-AF65-F5344CB8AC3E}">
        <p14:creationId xmlns:p14="http://schemas.microsoft.com/office/powerpoint/2010/main" val="3429032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76529-31CA-8C11-DFC5-0A88EBFA8E8A}"/>
              </a:ext>
            </a:extLst>
          </p:cNvPr>
          <p:cNvSpPr>
            <a:spLocks noGrp="1"/>
          </p:cNvSpPr>
          <p:nvPr>
            <p:ph type="title"/>
          </p:nvPr>
        </p:nvSpPr>
        <p:spPr/>
        <p:txBody>
          <a:bodyPr/>
          <a:lstStyle/>
          <a:p>
            <a:r>
              <a:rPr lang="en-US">
                <a:ea typeface="Calibri Light"/>
                <a:cs typeface="Calibri Light"/>
              </a:rPr>
              <a:t>Single-threaded nature</a:t>
            </a:r>
            <a:endParaRPr lang="en-US"/>
          </a:p>
        </p:txBody>
      </p:sp>
      <p:sp>
        <p:nvSpPr>
          <p:cNvPr id="3" name="Content Placeholder 2">
            <a:extLst>
              <a:ext uri="{FF2B5EF4-FFF2-40B4-BE49-F238E27FC236}">
                <a16:creationId xmlns:a16="http://schemas.microsoft.com/office/drawing/2014/main" id="{2F82543A-3D1B-8CB7-3B51-F2EB53553C6E}"/>
              </a:ext>
            </a:extLst>
          </p:cNvPr>
          <p:cNvSpPr>
            <a:spLocks noGrp="1"/>
          </p:cNvSpPr>
          <p:nvPr>
            <p:ph idx="1"/>
          </p:nvPr>
        </p:nvSpPr>
        <p:spPr/>
        <p:txBody>
          <a:bodyPr vert="horz" lIns="91440" tIns="45720" rIns="91440" bIns="45720" rtlCol="0" anchor="t">
            <a:normAutofit/>
          </a:bodyPr>
          <a:lstStyle/>
          <a:p>
            <a:r>
              <a:rPr lang="en-US" dirty="0">
                <a:ea typeface="Calibri"/>
                <a:cs typeface="Calibri"/>
              </a:rPr>
              <a:t>Node is described as being single-threaded, being that it has a main thread that is responsible for executing JS code and delegating the commands</a:t>
            </a:r>
          </a:p>
          <a:p>
            <a:r>
              <a:rPr lang="en-US" dirty="0">
                <a:ea typeface="Calibri"/>
                <a:cs typeface="Calibri"/>
              </a:rPr>
              <a:t>Although Node is single-threaded in nature, what makes it efficient is its ability to run multiple threads asynchronously, through incorporation of the Event loop</a:t>
            </a:r>
          </a:p>
          <a:p>
            <a:r>
              <a:rPr lang="en-US" dirty="0">
                <a:ea typeface="Calibri"/>
                <a:cs typeface="Calibri"/>
              </a:rPr>
              <a:t>Node then delegates this command to background threads or the operating system, allowing the main thread to continue to process and take in commands</a:t>
            </a:r>
          </a:p>
          <a:p>
            <a:r>
              <a:rPr lang="en-US" dirty="0">
                <a:ea typeface="+mn-lt"/>
                <a:cs typeface="+mn-lt"/>
              </a:rPr>
              <a:t>The Event loop is responsible for coordinating the execution of these command's callbacks. This ensures that the single thread remains responsive and can efficiently handle multiple tasks at the same time</a:t>
            </a:r>
            <a:endParaRPr lang="en-US" dirty="0">
              <a:ea typeface="Calibri"/>
              <a:cs typeface="Calibri"/>
            </a:endParaRPr>
          </a:p>
        </p:txBody>
      </p:sp>
      <p:pic>
        <p:nvPicPr>
          <p:cNvPr id="4" name="Picture 2" descr="Node js - Free logo icons">
            <a:extLst>
              <a:ext uri="{FF2B5EF4-FFF2-40B4-BE49-F238E27FC236}">
                <a16:creationId xmlns:a16="http://schemas.microsoft.com/office/drawing/2014/main" id="{2AA2D37B-CBCC-98C1-033A-28F1E091A6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0107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F4B30-433C-B32A-E516-73968E957B98}"/>
              </a:ext>
            </a:extLst>
          </p:cNvPr>
          <p:cNvSpPr>
            <a:spLocks noGrp="1"/>
          </p:cNvSpPr>
          <p:nvPr>
            <p:ph type="title"/>
          </p:nvPr>
        </p:nvSpPr>
        <p:spPr/>
        <p:txBody>
          <a:bodyPr/>
          <a:lstStyle/>
          <a:p>
            <a:r>
              <a:rPr lang="en-US" dirty="0">
                <a:ea typeface="Calibri Light"/>
                <a:cs typeface="Calibri Light"/>
              </a:rPr>
              <a:t>npm</a:t>
            </a:r>
            <a:endParaRPr lang="en-US" dirty="0"/>
          </a:p>
        </p:txBody>
      </p:sp>
      <p:sp>
        <p:nvSpPr>
          <p:cNvPr id="3" name="Content Placeholder 2">
            <a:extLst>
              <a:ext uri="{FF2B5EF4-FFF2-40B4-BE49-F238E27FC236}">
                <a16:creationId xmlns:a16="http://schemas.microsoft.com/office/drawing/2014/main" id="{0B46EF01-0165-E88F-DA31-97A0C845C5EE}"/>
              </a:ext>
            </a:extLst>
          </p:cNvPr>
          <p:cNvSpPr>
            <a:spLocks noGrp="1"/>
          </p:cNvSpPr>
          <p:nvPr>
            <p:ph idx="1"/>
          </p:nvPr>
        </p:nvSpPr>
        <p:spPr/>
        <p:txBody>
          <a:bodyPr>
            <a:normAutofit/>
          </a:bodyPr>
          <a:lstStyle/>
          <a:p>
            <a:r>
              <a:rPr lang="en-US" dirty="0"/>
              <a:t>npm is the standard package manager for Node upon installation and is the most popular package manager in the world</a:t>
            </a:r>
          </a:p>
          <a:p>
            <a:r>
              <a:rPr lang="en-US" dirty="0"/>
              <a:t>npm is a software library that programmers can use to access and publish code packages to share with others across the globe</a:t>
            </a:r>
          </a:p>
          <a:p>
            <a:r>
              <a:rPr lang="en-US" dirty="0"/>
              <a:t>npm originally stood for Node Package Manager, but now is a package manager for JS. This explains why it is lower case</a:t>
            </a:r>
          </a:p>
          <a:p>
            <a:r>
              <a:rPr lang="en-US" dirty="0"/>
              <a:t>npm is crucial for building large scale applications or even side projects, as it allows for code reusability and is a large library to select from</a:t>
            </a:r>
          </a:p>
          <a:p>
            <a:r>
              <a:rPr lang="en-US" dirty="0">
                <a:hlinkClick r:id="rId2"/>
              </a:rPr>
              <a:t>https://www.npmjs.com/</a:t>
            </a:r>
            <a:endParaRPr lang="en-US" dirty="0"/>
          </a:p>
        </p:txBody>
      </p:sp>
      <p:pic>
        <p:nvPicPr>
          <p:cNvPr id="4" name="Picture 2" descr="Node js - Free logo icons">
            <a:extLst>
              <a:ext uri="{FF2B5EF4-FFF2-40B4-BE49-F238E27FC236}">
                <a16:creationId xmlns:a16="http://schemas.microsoft.com/office/drawing/2014/main" id="{572B67F0-C13F-3CB7-5912-A5AE6316AE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802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71A41-ADD8-688E-D8C3-18CC2E92AE80}"/>
              </a:ext>
            </a:extLst>
          </p:cNvPr>
          <p:cNvSpPr>
            <a:spLocks noGrp="1"/>
          </p:cNvSpPr>
          <p:nvPr>
            <p:ph type="title"/>
          </p:nvPr>
        </p:nvSpPr>
        <p:spPr/>
        <p:txBody>
          <a:bodyPr/>
          <a:lstStyle/>
          <a:p>
            <a:r>
              <a:rPr lang="en-US" dirty="0"/>
              <a:t>Web Servers</a:t>
            </a:r>
          </a:p>
        </p:txBody>
      </p:sp>
      <p:sp>
        <p:nvSpPr>
          <p:cNvPr id="3" name="Content Placeholder 2">
            <a:extLst>
              <a:ext uri="{FF2B5EF4-FFF2-40B4-BE49-F238E27FC236}">
                <a16:creationId xmlns:a16="http://schemas.microsoft.com/office/drawing/2014/main" id="{1F6BAC1A-75F4-3707-1DD9-E48848E07A76}"/>
              </a:ext>
            </a:extLst>
          </p:cNvPr>
          <p:cNvSpPr>
            <a:spLocks noGrp="1"/>
          </p:cNvSpPr>
          <p:nvPr>
            <p:ph idx="1"/>
          </p:nvPr>
        </p:nvSpPr>
        <p:spPr/>
        <p:txBody>
          <a:bodyPr vert="horz" lIns="91440" tIns="45720" rIns="91440" bIns="45720" rtlCol="0" anchor="t">
            <a:normAutofit/>
          </a:bodyPr>
          <a:lstStyle/>
          <a:p>
            <a:r>
              <a:rPr lang="en-US" dirty="0"/>
              <a:t>Code example</a:t>
            </a:r>
          </a:p>
          <a:p>
            <a:endParaRPr lang="en-US" dirty="0">
              <a:ea typeface="Calibri"/>
              <a:cs typeface="Calibri"/>
            </a:endParaRPr>
          </a:p>
        </p:txBody>
      </p:sp>
      <p:sp>
        <p:nvSpPr>
          <p:cNvPr id="5" name="TextBox 4">
            <a:extLst>
              <a:ext uri="{FF2B5EF4-FFF2-40B4-BE49-F238E27FC236}">
                <a16:creationId xmlns:a16="http://schemas.microsoft.com/office/drawing/2014/main" id="{DBA5D029-E988-1F1F-889B-68B355F32B24}"/>
              </a:ext>
            </a:extLst>
          </p:cNvPr>
          <p:cNvSpPr txBox="1"/>
          <p:nvPr/>
        </p:nvSpPr>
        <p:spPr>
          <a:xfrm>
            <a:off x="2392017" y="2848071"/>
            <a:ext cx="8796131" cy="3693319"/>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900" dirty="0">
                <a:solidFill>
                  <a:srgbClr val="FF7B72"/>
                </a:solidFill>
                <a:latin typeface="Menlo"/>
              </a:rPr>
              <a:t>const</a:t>
            </a:r>
            <a:r>
              <a:rPr lang="en-US" sz="900" dirty="0">
                <a:solidFill>
                  <a:srgbClr val="E6EDF3"/>
                </a:solidFill>
                <a:latin typeface="Menlo"/>
              </a:rPr>
              <a:t> </a:t>
            </a:r>
            <a:r>
              <a:rPr lang="en-US" sz="900" dirty="0">
                <a:solidFill>
                  <a:srgbClr val="FFA657"/>
                </a:solidFill>
                <a:latin typeface="Menlo"/>
              </a:rPr>
              <a:t>http</a:t>
            </a:r>
            <a:r>
              <a:rPr lang="en-US" sz="900" dirty="0">
                <a:solidFill>
                  <a:srgbClr val="E6EDF3"/>
                </a:solidFill>
                <a:latin typeface="Menlo"/>
              </a:rPr>
              <a:t> </a:t>
            </a:r>
            <a:r>
              <a:rPr lang="en-US" sz="900" dirty="0">
                <a:solidFill>
                  <a:srgbClr val="FF7B72"/>
                </a:solidFill>
                <a:latin typeface="Menlo"/>
              </a:rPr>
              <a:t>=</a:t>
            </a:r>
            <a:r>
              <a:rPr lang="en-US" sz="900" dirty="0">
                <a:solidFill>
                  <a:srgbClr val="E6EDF3"/>
                </a:solidFill>
                <a:latin typeface="Menlo"/>
              </a:rPr>
              <a:t> </a:t>
            </a:r>
            <a:r>
              <a:rPr lang="en-US" sz="900" dirty="0">
                <a:solidFill>
                  <a:srgbClr val="D2A8FF"/>
                </a:solidFill>
                <a:latin typeface="Menlo"/>
              </a:rPr>
              <a:t>require</a:t>
            </a:r>
            <a:r>
              <a:rPr lang="en-US" sz="900" dirty="0">
                <a:solidFill>
                  <a:srgbClr val="E6EDF3"/>
                </a:solidFill>
                <a:latin typeface="Menlo"/>
              </a:rPr>
              <a:t>(</a:t>
            </a:r>
            <a:r>
              <a:rPr lang="en-US" sz="900" dirty="0">
                <a:solidFill>
                  <a:srgbClr val="A5D6FF"/>
                </a:solidFill>
                <a:latin typeface="Menlo"/>
              </a:rPr>
              <a:t>'http’</a:t>
            </a:r>
            <a:r>
              <a:rPr lang="en-US" sz="900" dirty="0">
                <a:solidFill>
                  <a:srgbClr val="E6EDF3"/>
                </a:solidFill>
                <a:latin typeface="Menlo"/>
              </a:rPr>
              <a:t>);</a:t>
            </a:r>
            <a:r>
              <a:rPr lang="en-US" sz="900" dirty="0">
                <a:solidFill>
                  <a:schemeClr val="bg1">
                    <a:lumMod val="65000"/>
                  </a:schemeClr>
                </a:solidFill>
                <a:latin typeface="Menlo"/>
              </a:rPr>
              <a:t> </a:t>
            </a:r>
            <a:r>
              <a:rPr lang="en-US" sz="900" b="0" i="0" dirty="0">
                <a:solidFill>
                  <a:schemeClr val="bg1">
                    <a:lumMod val="65000"/>
                  </a:schemeClr>
                </a:solidFill>
                <a:effectLst/>
                <a:latin typeface="Menlo" panose="020B0609030804020204" pitchFamily="49" charset="0"/>
                <a:ea typeface="Menlo" panose="020B0609030804020204" pitchFamily="49" charset="0"/>
                <a:cs typeface="Menlo" panose="020B0609030804020204" pitchFamily="49" charset="0"/>
              </a:rPr>
              <a:t>// Import the 'http' module, which allows us to create an HTTP server</a:t>
            </a:r>
            <a:endParaRPr lang="en-US" sz="900" dirty="0">
              <a:solidFill>
                <a:schemeClr val="bg1">
                  <a:lumMod val="65000"/>
                </a:schemeClr>
              </a:solidFill>
              <a:latin typeface="Menlo" panose="020B0609030804020204" pitchFamily="49" charset="0"/>
              <a:ea typeface="Menlo" panose="020B0609030804020204" pitchFamily="49" charset="0"/>
              <a:cs typeface="Menlo" panose="020B0609030804020204" pitchFamily="49" charset="0"/>
            </a:endParaRPr>
          </a:p>
          <a:p>
            <a:endParaRPr lang="en-US" sz="900" dirty="0">
              <a:solidFill>
                <a:srgbClr val="FF7B72"/>
              </a:solidFill>
              <a:latin typeface="Menlo"/>
            </a:endParaRPr>
          </a:p>
          <a:p>
            <a:r>
              <a:rPr lang="en-US" sz="900" b="0" i="0" dirty="0">
                <a:solidFill>
                  <a:schemeClr val="bg1">
                    <a:lumMod val="65000"/>
                  </a:schemeClr>
                </a:solidFill>
                <a:effectLst/>
                <a:latin typeface="Menlo" panose="020B0609030804020204" pitchFamily="49" charset="0"/>
                <a:ea typeface="Menlo" panose="020B0609030804020204" pitchFamily="49" charset="0"/>
                <a:cs typeface="Menlo" panose="020B0609030804020204" pitchFamily="49" charset="0"/>
              </a:rPr>
              <a:t>// Define the hostname and port number on which the server will listen</a:t>
            </a:r>
            <a:endParaRPr lang="en-US" sz="900" dirty="0">
              <a:solidFill>
                <a:schemeClr val="bg1">
                  <a:lumMod val="65000"/>
                </a:schemeClr>
              </a:solidFill>
              <a:latin typeface="Menlo" panose="020B0609030804020204" pitchFamily="49" charset="0"/>
              <a:ea typeface="Menlo" panose="020B0609030804020204" pitchFamily="49" charset="0"/>
              <a:cs typeface="Menlo" panose="020B0609030804020204" pitchFamily="49" charset="0"/>
            </a:endParaRPr>
          </a:p>
          <a:p>
            <a:r>
              <a:rPr lang="en-US" sz="900" dirty="0">
                <a:solidFill>
                  <a:srgbClr val="FF7B72"/>
                </a:solidFill>
                <a:latin typeface="Menlo"/>
              </a:rPr>
              <a:t>const</a:t>
            </a:r>
            <a:r>
              <a:rPr lang="en-US" sz="900" dirty="0">
                <a:solidFill>
                  <a:srgbClr val="E6EDF3"/>
                </a:solidFill>
                <a:latin typeface="Menlo"/>
              </a:rPr>
              <a:t> </a:t>
            </a:r>
            <a:r>
              <a:rPr lang="en-US" sz="900" dirty="0">
                <a:solidFill>
                  <a:srgbClr val="79C0FF"/>
                </a:solidFill>
                <a:latin typeface="Menlo"/>
              </a:rPr>
              <a:t>hostname</a:t>
            </a:r>
            <a:r>
              <a:rPr lang="en-US" sz="900" dirty="0">
                <a:solidFill>
                  <a:srgbClr val="E6EDF3"/>
                </a:solidFill>
                <a:latin typeface="Menlo"/>
              </a:rPr>
              <a:t> </a:t>
            </a:r>
            <a:r>
              <a:rPr lang="en-US" sz="900" dirty="0">
                <a:solidFill>
                  <a:srgbClr val="FF7B72"/>
                </a:solidFill>
                <a:latin typeface="Menlo"/>
              </a:rPr>
              <a:t>=</a:t>
            </a:r>
            <a:r>
              <a:rPr lang="en-US" sz="900" dirty="0">
                <a:solidFill>
                  <a:srgbClr val="E6EDF3"/>
                </a:solidFill>
                <a:latin typeface="Menlo"/>
              </a:rPr>
              <a:t> </a:t>
            </a:r>
            <a:r>
              <a:rPr lang="en-US" sz="900" dirty="0">
                <a:solidFill>
                  <a:srgbClr val="A5D6FF"/>
                </a:solidFill>
                <a:latin typeface="Menlo"/>
              </a:rPr>
              <a:t>'127.0.0.1'</a:t>
            </a:r>
            <a:r>
              <a:rPr lang="en-US" sz="900" dirty="0">
                <a:solidFill>
                  <a:srgbClr val="E6EDF3"/>
                </a:solidFill>
                <a:latin typeface="Menlo"/>
              </a:rPr>
              <a:t>; </a:t>
            </a:r>
            <a:r>
              <a:rPr lang="en-US" sz="900" dirty="0">
                <a:solidFill>
                  <a:srgbClr val="8B949E"/>
                </a:solidFill>
                <a:latin typeface="Menlo"/>
              </a:rPr>
              <a:t>// This is the localhost IP address</a:t>
            </a:r>
            <a:endParaRPr lang="en-US" dirty="0"/>
          </a:p>
          <a:p>
            <a:r>
              <a:rPr lang="en-US" sz="900" dirty="0">
                <a:solidFill>
                  <a:srgbClr val="FF7B72"/>
                </a:solidFill>
                <a:latin typeface="Menlo"/>
              </a:rPr>
              <a:t>const</a:t>
            </a:r>
            <a:r>
              <a:rPr lang="en-US" sz="900" dirty="0">
                <a:solidFill>
                  <a:srgbClr val="E6EDF3"/>
                </a:solidFill>
                <a:latin typeface="Menlo"/>
              </a:rPr>
              <a:t> </a:t>
            </a:r>
            <a:r>
              <a:rPr lang="en-US" sz="900" dirty="0">
                <a:solidFill>
                  <a:srgbClr val="79C0FF"/>
                </a:solidFill>
                <a:latin typeface="Menlo"/>
              </a:rPr>
              <a:t>port</a:t>
            </a:r>
            <a:r>
              <a:rPr lang="en-US" sz="900" dirty="0">
                <a:solidFill>
                  <a:srgbClr val="E6EDF3"/>
                </a:solidFill>
                <a:latin typeface="Menlo"/>
              </a:rPr>
              <a:t> </a:t>
            </a:r>
            <a:r>
              <a:rPr lang="en-US" sz="900" dirty="0">
                <a:solidFill>
                  <a:srgbClr val="FF7B72"/>
                </a:solidFill>
                <a:latin typeface="Menlo"/>
              </a:rPr>
              <a:t>=</a:t>
            </a:r>
            <a:r>
              <a:rPr lang="en-US" sz="900" dirty="0">
                <a:solidFill>
                  <a:srgbClr val="E6EDF3"/>
                </a:solidFill>
                <a:latin typeface="Menlo"/>
              </a:rPr>
              <a:t> </a:t>
            </a:r>
            <a:r>
              <a:rPr lang="en-US" sz="900" dirty="0">
                <a:solidFill>
                  <a:srgbClr val="79C0FF"/>
                </a:solidFill>
                <a:latin typeface="Menlo"/>
              </a:rPr>
              <a:t>9231</a:t>
            </a:r>
            <a:r>
              <a:rPr lang="en-US" sz="900" dirty="0">
                <a:solidFill>
                  <a:srgbClr val="E6EDF3"/>
                </a:solidFill>
                <a:latin typeface="Menlo"/>
              </a:rPr>
              <a:t>; </a:t>
            </a:r>
            <a:r>
              <a:rPr lang="en-US" sz="900" dirty="0">
                <a:solidFill>
                  <a:srgbClr val="8B949E"/>
                </a:solidFill>
                <a:latin typeface="Menlo"/>
              </a:rPr>
              <a:t>// You can choose any available port number</a:t>
            </a:r>
          </a:p>
          <a:p>
            <a:endParaRPr lang="en-US" dirty="0"/>
          </a:p>
          <a:p>
            <a:r>
              <a:rPr lang="en-US" sz="900" dirty="0">
                <a:solidFill>
                  <a:srgbClr val="8B949E"/>
                </a:solidFill>
                <a:latin typeface="Menlo"/>
              </a:rPr>
              <a:t>// Create an HTTP server</a:t>
            </a:r>
            <a:endParaRPr lang="en-US" sz="900" dirty="0"/>
          </a:p>
          <a:p>
            <a:r>
              <a:rPr lang="en-US" sz="900" dirty="0">
                <a:solidFill>
                  <a:srgbClr val="FF7B72"/>
                </a:solidFill>
                <a:latin typeface="Menlo"/>
              </a:rPr>
              <a:t>const</a:t>
            </a:r>
            <a:r>
              <a:rPr lang="en-US" sz="900" dirty="0">
                <a:solidFill>
                  <a:srgbClr val="E6EDF3"/>
                </a:solidFill>
                <a:latin typeface="Menlo"/>
              </a:rPr>
              <a:t> </a:t>
            </a:r>
            <a:r>
              <a:rPr lang="en-US" sz="900" dirty="0">
                <a:solidFill>
                  <a:srgbClr val="79C0FF"/>
                </a:solidFill>
                <a:latin typeface="Menlo"/>
              </a:rPr>
              <a:t>server</a:t>
            </a:r>
            <a:r>
              <a:rPr lang="en-US" sz="900" dirty="0">
                <a:solidFill>
                  <a:srgbClr val="E6EDF3"/>
                </a:solidFill>
                <a:latin typeface="Menlo"/>
              </a:rPr>
              <a:t> </a:t>
            </a:r>
            <a:r>
              <a:rPr lang="en-US" sz="900" dirty="0">
                <a:solidFill>
                  <a:srgbClr val="FF7B72"/>
                </a:solidFill>
                <a:latin typeface="Menlo"/>
              </a:rPr>
              <a:t>=</a:t>
            </a:r>
            <a:r>
              <a:rPr lang="en-US" sz="900" dirty="0">
                <a:solidFill>
                  <a:srgbClr val="E6EDF3"/>
                </a:solidFill>
                <a:latin typeface="Menlo"/>
              </a:rPr>
              <a:t> </a:t>
            </a:r>
            <a:r>
              <a:rPr lang="en-US" sz="900" dirty="0" err="1">
                <a:solidFill>
                  <a:srgbClr val="FFA657"/>
                </a:solidFill>
                <a:latin typeface="Menlo"/>
              </a:rPr>
              <a:t>http</a:t>
            </a:r>
            <a:r>
              <a:rPr lang="en-US" sz="900" dirty="0" err="1">
                <a:solidFill>
                  <a:srgbClr val="E6EDF3"/>
                </a:solidFill>
                <a:latin typeface="Menlo"/>
              </a:rPr>
              <a:t>.</a:t>
            </a:r>
            <a:r>
              <a:rPr lang="en-US" sz="900" dirty="0" err="1">
                <a:solidFill>
                  <a:srgbClr val="D2A8FF"/>
                </a:solidFill>
                <a:latin typeface="Menlo"/>
              </a:rPr>
              <a:t>createServer</a:t>
            </a:r>
            <a:r>
              <a:rPr lang="en-US" sz="900" dirty="0">
                <a:solidFill>
                  <a:srgbClr val="E6EDF3"/>
                </a:solidFill>
                <a:latin typeface="Menlo"/>
              </a:rPr>
              <a:t>((</a:t>
            </a:r>
            <a:r>
              <a:rPr lang="en-US" sz="900" dirty="0">
                <a:solidFill>
                  <a:srgbClr val="FFA657"/>
                </a:solidFill>
                <a:latin typeface="Menlo"/>
              </a:rPr>
              <a:t>req</a:t>
            </a:r>
            <a:r>
              <a:rPr lang="en-US" sz="900" dirty="0">
                <a:solidFill>
                  <a:srgbClr val="E6EDF3"/>
                </a:solidFill>
                <a:latin typeface="Menlo"/>
              </a:rPr>
              <a:t>, </a:t>
            </a:r>
            <a:r>
              <a:rPr lang="en-US" sz="900" dirty="0">
                <a:solidFill>
                  <a:srgbClr val="FFA657"/>
                </a:solidFill>
                <a:latin typeface="Menlo"/>
              </a:rPr>
              <a:t>res</a:t>
            </a:r>
            <a:r>
              <a:rPr lang="en-US" sz="900" dirty="0">
                <a:solidFill>
                  <a:srgbClr val="E6EDF3"/>
                </a:solidFill>
                <a:latin typeface="Menlo"/>
              </a:rPr>
              <a:t>) </a:t>
            </a:r>
            <a:r>
              <a:rPr lang="en-US" sz="900" dirty="0">
                <a:solidFill>
                  <a:srgbClr val="FF7B72"/>
                </a:solidFill>
                <a:latin typeface="Menlo"/>
              </a:rPr>
              <a:t>=&gt;</a:t>
            </a:r>
            <a:r>
              <a:rPr lang="en-US" sz="900" dirty="0">
                <a:solidFill>
                  <a:srgbClr val="E6EDF3"/>
                </a:solidFill>
                <a:latin typeface="Menlo"/>
              </a:rPr>
              <a:t> {</a:t>
            </a:r>
            <a:endParaRPr lang="en-US" sz="900" dirty="0"/>
          </a:p>
          <a:p>
            <a:r>
              <a:rPr lang="en-US" sz="900" dirty="0">
                <a:solidFill>
                  <a:srgbClr val="8B949E"/>
                </a:solidFill>
                <a:latin typeface="Menlo"/>
              </a:rPr>
              <a:t>// Set the response header with a 200 OK status and plain text content type</a:t>
            </a:r>
            <a:endParaRPr lang="en-US" dirty="0"/>
          </a:p>
          <a:p>
            <a:r>
              <a:rPr lang="en-US" sz="900" dirty="0" err="1">
                <a:solidFill>
                  <a:srgbClr val="FFA657"/>
                </a:solidFill>
                <a:latin typeface="Menlo"/>
              </a:rPr>
              <a:t>res</a:t>
            </a:r>
            <a:r>
              <a:rPr lang="en-US" sz="900" dirty="0" err="1">
                <a:solidFill>
                  <a:srgbClr val="E6EDF3"/>
                </a:solidFill>
                <a:latin typeface="Menlo"/>
              </a:rPr>
              <a:t>.statusCode</a:t>
            </a:r>
            <a:r>
              <a:rPr lang="en-US" sz="900" dirty="0">
                <a:solidFill>
                  <a:srgbClr val="E6EDF3"/>
                </a:solidFill>
                <a:latin typeface="Menlo"/>
              </a:rPr>
              <a:t> </a:t>
            </a:r>
            <a:r>
              <a:rPr lang="en-US" sz="900" dirty="0">
                <a:solidFill>
                  <a:srgbClr val="FF7B72"/>
                </a:solidFill>
                <a:latin typeface="Menlo"/>
              </a:rPr>
              <a:t>=</a:t>
            </a:r>
            <a:r>
              <a:rPr lang="en-US" sz="900" dirty="0">
                <a:solidFill>
                  <a:srgbClr val="E6EDF3"/>
                </a:solidFill>
                <a:latin typeface="Menlo"/>
              </a:rPr>
              <a:t> </a:t>
            </a:r>
            <a:r>
              <a:rPr lang="en-US" sz="900" dirty="0">
                <a:solidFill>
                  <a:srgbClr val="79C0FF"/>
                </a:solidFill>
                <a:latin typeface="Menlo"/>
              </a:rPr>
              <a:t>200</a:t>
            </a:r>
            <a:r>
              <a:rPr lang="en-US" sz="900" dirty="0">
                <a:solidFill>
                  <a:srgbClr val="E6EDF3"/>
                </a:solidFill>
                <a:latin typeface="Menlo"/>
              </a:rPr>
              <a:t>;</a:t>
            </a:r>
            <a:endParaRPr lang="en-US" dirty="0"/>
          </a:p>
          <a:p>
            <a:r>
              <a:rPr lang="en-US" sz="900" dirty="0" err="1">
                <a:solidFill>
                  <a:srgbClr val="FFA657"/>
                </a:solidFill>
                <a:latin typeface="Menlo"/>
              </a:rPr>
              <a:t>res</a:t>
            </a:r>
            <a:r>
              <a:rPr lang="en-US" sz="900" dirty="0" err="1">
                <a:solidFill>
                  <a:srgbClr val="E6EDF3"/>
                </a:solidFill>
                <a:latin typeface="Menlo"/>
              </a:rPr>
              <a:t>.</a:t>
            </a:r>
            <a:r>
              <a:rPr lang="en-US" sz="900" dirty="0" err="1">
                <a:solidFill>
                  <a:srgbClr val="D2A8FF"/>
                </a:solidFill>
                <a:latin typeface="Menlo"/>
              </a:rPr>
              <a:t>setHeader</a:t>
            </a:r>
            <a:r>
              <a:rPr lang="en-US" sz="900" dirty="0">
                <a:solidFill>
                  <a:srgbClr val="E6EDF3"/>
                </a:solidFill>
                <a:latin typeface="Menlo"/>
              </a:rPr>
              <a:t>(</a:t>
            </a:r>
            <a:r>
              <a:rPr lang="en-US" sz="900" dirty="0">
                <a:solidFill>
                  <a:srgbClr val="A5D6FF"/>
                </a:solidFill>
                <a:latin typeface="Menlo"/>
              </a:rPr>
              <a:t>"Content-Type"</a:t>
            </a:r>
            <a:r>
              <a:rPr lang="en-US" sz="900" dirty="0">
                <a:solidFill>
                  <a:srgbClr val="E6EDF3"/>
                </a:solidFill>
                <a:latin typeface="Menlo"/>
              </a:rPr>
              <a:t>, </a:t>
            </a:r>
            <a:r>
              <a:rPr lang="en-US" sz="900" dirty="0">
                <a:solidFill>
                  <a:srgbClr val="A5D6FF"/>
                </a:solidFill>
                <a:latin typeface="Menlo"/>
              </a:rPr>
              <a:t>"text/plain"</a:t>
            </a:r>
            <a:r>
              <a:rPr lang="en-US" sz="900" dirty="0">
                <a:solidFill>
                  <a:srgbClr val="E6EDF3"/>
                </a:solidFill>
                <a:latin typeface="Menlo"/>
              </a:rPr>
              <a:t>);</a:t>
            </a:r>
          </a:p>
          <a:p>
            <a:endParaRPr lang="en-US" dirty="0"/>
          </a:p>
          <a:p>
            <a:r>
              <a:rPr lang="en-US" sz="900" dirty="0">
                <a:solidFill>
                  <a:srgbClr val="8B949E"/>
                </a:solidFill>
                <a:latin typeface="Menlo"/>
              </a:rPr>
              <a:t>// Send the "Hello World!" message as the response</a:t>
            </a:r>
            <a:endParaRPr lang="en-US" sz="900" dirty="0"/>
          </a:p>
          <a:p>
            <a:r>
              <a:rPr lang="en-US" sz="900" dirty="0" err="1">
                <a:solidFill>
                  <a:srgbClr val="FFA657"/>
                </a:solidFill>
                <a:latin typeface="Menlo"/>
              </a:rPr>
              <a:t>res</a:t>
            </a:r>
            <a:r>
              <a:rPr lang="en-US" sz="900" dirty="0" err="1">
                <a:solidFill>
                  <a:srgbClr val="E6EDF3"/>
                </a:solidFill>
                <a:latin typeface="Menlo"/>
              </a:rPr>
              <a:t>.</a:t>
            </a:r>
            <a:r>
              <a:rPr lang="en-US" sz="900" dirty="0" err="1">
                <a:solidFill>
                  <a:srgbClr val="D2A8FF"/>
                </a:solidFill>
                <a:latin typeface="Menlo"/>
              </a:rPr>
              <a:t>end</a:t>
            </a:r>
            <a:r>
              <a:rPr lang="en-US" sz="900" dirty="0">
                <a:solidFill>
                  <a:srgbClr val="E6EDF3"/>
                </a:solidFill>
                <a:latin typeface="Menlo"/>
              </a:rPr>
              <a:t>(</a:t>
            </a:r>
            <a:r>
              <a:rPr lang="en-US" sz="900" dirty="0">
                <a:solidFill>
                  <a:srgbClr val="A5D6FF"/>
                </a:solidFill>
                <a:latin typeface="Menlo"/>
              </a:rPr>
              <a:t>'Hello World!</a:t>
            </a:r>
            <a:r>
              <a:rPr lang="en-US" sz="900" dirty="0">
                <a:solidFill>
                  <a:srgbClr val="FF7B72"/>
                </a:solidFill>
                <a:latin typeface="Menlo"/>
              </a:rPr>
              <a:t>\n</a:t>
            </a:r>
            <a:r>
              <a:rPr lang="en-US" sz="900" dirty="0">
                <a:solidFill>
                  <a:srgbClr val="A5D6FF"/>
                </a:solidFill>
                <a:latin typeface="Menlo"/>
              </a:rPr>
              <a:t>'</a:t>
            </a:r>
            <a:r>
              <a:rPr lang="en-US" sz="900" dirty="0">
                <a:solidFill>
                  <a:srgbClr val="E6EDF3"/>
                </a:solidFill>
                <a:latin typeface="Menlo"/>
              </a:rPr>
              <a:t>);</a:t>
            </a:r>
            <a:endParaRPr lang="en-US" dirty="0"/>
          </a:p>
          <a:p>
            <a:r>
              <a:rPr lang="en-US" sz="900" dirty="0">
                <a:solidFill>
                  <a:srgbClr val="E6EDF3"/>
                </a:solidFill>
                <a:latin typeface="Menlo"/>
              </a:rPr>
              <a:t>});</a:t>
            </a:r>
          </a:p>
          <a:p>
            <a:endParaRPr lang="en-US" dirty="0"/>
          </a:p>
          <a:p>
            <a:r>
              <a:rPr lang="en-US" sz="900" b="0" i="0" dirty="0">
                <a:solidFill>
                  <a:schemeClr val="bg1">
                    <a:lumMod val="65000"/>
                  </a:schemeClr>
                </a:solidFill>
                <a:effectLst/>
                <a:latin typeface="Menlo" panose="020B0609030804020204" pitchFamily="49" charset="0"/>
                <a:ea typeface="Menlo" panose="020B0609030804020204" pitchFamily="49" charset="0"/>
                <a:cs typeface="Menlo" panose="020B0609030804020204" pitchFamily="49" charset="0"/>
              </a:rPr>
              <a:t>// Start the HTTP server and make it listen for incoming requests</a:t>
            </a:r>
          </a:p>
          <a:p>
            <a:r>
              <a:rPr lang="en-US" sz="900" dirty="0" err="1">
                <a:solidFill>
                  <a:srgbClr val="79C0FF"/>
                </a:solidFill>
                <a:latin typeface="Menlo"/>
              </a:rPr>
              <a:t>server</a:t>
            </a:r>
            <a:r>
              <a:rPr lang="en-US" sz="900" dirty="0" err="1">
                <a:solidFill>
                  <a:srgbClr val="E6EDF3"/>
                </a:solidFill>
                <a:latin typeface="Menlo"/>
              </a:rPr>
              <a:t>.</a:t>
            </a:r>
            <a:r>
              <a:rPr lang="en-US" sz="900" dirty="0" err="1">
                <a:solidFill>
                  <a:srgbClr val="D2A8FF"/>
                </a:solidFill>
                <a:latin typeface="Menlo"/>
              </a:rPr>
              <a:t>listen</a:t>
            </a:r>
            <a:r>
              <a:rPr lang="en-US" sz="900" dirty="0">
                <a:solidFill>
                  <a:srgbClr val="E6EDF3"/>
                </a:solidFill>
                <a:latin typeface="Menlo"/>
              </a:rPr>
              <a:t>(</a:t>
            </a:r>
            <a:r>
              <a:rPr lang="en-US" sz="900" dirty="0">
                <a:solidFill>
                  <a:srgbClr val="79C0FF"/>
                </a:solidFill>
                <a:latin typeface="Menlo"/>
              </a:rPr>
              <a:t>port</a:t>
            </a:r>
            <a:r>
              <a:rPr lang="en-US" sz="900" dirty="0">
                <a:solidFill>
                  <a:srgbClr val="E6EDF3"/>
                </a:solidFill>
                <a:latin typeface="Menlo"/>
              </a:rPr>
              <a:t>, </a:t>
            </a:r>
            <a:r>
              <a:rPr lang="en-US" sz="900" dirty="0">
                <a:solidFill>
                  <a:srgbClr val="79C0FF"/>
                </a:solidFill>
                <a:latin typeface="Menlo"/>
              </a:rPr>
              <a:t>hostname</a:t>
            </a:r>
            <a:r>
              <a:rPr lang="en-US" sz="900" dirty="0">
                <a:solidFill>
                  <a:srgbClr val="E6EDF3"/>
                </a:solidFill>
                <a:latin typeface="Menlo"/>
              </a:rPr>
              <a:t>, () </a:t>
            </a:r>
            <a:r>
              <a:rPr lang="en-US" sz="900" dirty="0">
                <a:solidFill>
                  <a:srgbClr val="FF7B72"/>
                </a:solidFill>
                <a:latin typeface="Menlo"/>
              </a:rPr>
              <a:t>=&gt;</a:t>
            </a:r>
            <a:r>
              <a:rPr lang="en-US" sz="900" dirty="0">
                <a:solidFill>
                  <a:srgbClr val="E6EDF3"/>
                </a:solidFill>
                <a:latin typeface="Menlo"/>
              </a:rPr>
              <a:t> {</a:t>
            </a:r>
          </a:p>
          <a:p>
            <a:r>
              <a:rPr lang="en-US" sz="900" b="0" i="0" dirty="0">
                <a:solidFill>
                  <a:schemeClr val="bg1">
                    <a:lumMod val="65000"/>
                  </a:schemeClr>
                </a:solidFill>
                <a:effectLst/>
                <a:latin typeface="Menlo" panose="020B0609030804020204" pitchFamily="49" charset="0"/>
                <a:ea typeface="Menlo" panose="020B0609030804020204" pitchFamily="49" charset="0"/>
                <a:cs typeface="Menlo" panose="020B0609030804020204" pitchFamily="49" charset="0"/>
              </a:rPr>
              <a:t>// This callback function will be executed once the server starts listening</a:t>
            </a:r>
          </a:p>
          <a:p>
            <a:endParaRPr lang="en-US" sz="900" dirty="0">
              <a:solidFill>
                <a:schemeClr val="bg1">
                  <a:lumMod val="65000"/>
                </a:schemeClr>
              </a:solidFill>
              <a:latin typeface="Menlo" panose="020B0609030804020204" pitchFamily="49" charset="0"/>
              <a:ea typeface="Menlo" panose="020B0609030804020204" pitchFamily="49" charset="0"/>
              <a:cs typeface="Menlo" panose="020B0609030804020204" pitchFamily="49" charset="0"/>
            </a:endParaRPr>
          </a:p>
          <a:p>
            <a:endParaRPr lang="en-US" sz="900" dirty="0">
              <a:solidFill>
                <a:schemeClr val="bg1">
                  <a:lumMod val="65000"/>
                </a:schemeClr>
              </a:solidFill>
              <a:latin typeface="Menlo" panose="020B0609030804020204" pitchFamily="49" charset="0"/>
              <a:ea typeface="Menlo" panose="020B0609030804020204" pitchFamily="49" charset="0"/>
              <a:cs typeface="Menlo" panose="020B0609030804020204" pitchFamily="49" charset="0"/>
            </a:endParaRPr>
          </a:p>
          <a:p>
            <a:r>
              <a:rPr lang="en-US" sz="900" dirty="0" err="1">
                <a:solidFill>
                  <a:srgbClr val="79C0FF"/>
                </a:solidFill>
                <a:latin typeface="Menlo"/>
              </a:rPr>
              <a:t>console</a:t>
            </a:r>
            <a:r>
              <a:rPr lang="en-US" sz="900" dirty="0" err="1">
                <a:solidFill>
                  <a:srgbClr val="E6EDF3"/>
                </a:solidFill>
                <a:latin typeface="Menlo"/>
              </a:rPr>
              <a:t>.</a:t>
            </a:r>
            <a:r>
              <a:rPr lang="en-US" sz="900" dirty="0" err="1">
                <a:solidFill>
                  <a:srgbClr val="D2A8FF"/>
                </a:solidFill>
                <a:latin typeface="Menlo"/>
              </a:rPr>
              <a:t>log</a:t>
            </a:r>
            <a:r>
              <a:rPr lang="en-US" sz="900" dirty="0">
                <a:solidFill>
                  <a:srgbClr val="E6EDF3"/>
                </a:solidFill>
                <a:latin typeface="Menlo"/>
              </a:rPr>
              <a:t>(</a:t>
            </a:r>
            <a:r>
              <a:rPr lang="en-US" sz="900" dirty="0">
                <a:solidFill>
                  <a:srgbClr val="A5D6FF"/>
                </a:solidFill>
                <a:latin typeface="Menlo"/>
              </a:rPr>
              <a:t>`Server running at </a:t>
            </a:r>
            <a:r>
              <a:rPr lang="en-US" sz="900" dirty="0">
                <a:solidFill>
                  <a:srgbClr val="A5D6FF"/>
                </a:solidFill>
                <a:latin typeface="Menlo"/>
                <a:hlinkClick r:id="" action="ppaction://noaction"/>
              </a:rPr>
              <a:t>http://${</a:t>
            </a:r>
            <a:r>
              <a:rPr lang="en-US" sz="900" dirty="0">
                <a:solidFill>
                  <a:srgbClr val="79C0FF"/>
                </a:solidFill>
                <a:latin typeface="Menlo"/>
                <a:hlinkClick r:id="" action="ppaction://noaction"/>
              </a:rPr>
              <a:t>hostname</a:t>
            </a:r>
            <a:r>
              <a:rPr lang="en-US" sz="900" dirty="0">
                <a:solidFill>
                  <a:srgbClr val="A5D6FF"/>
                </a:solidFill>
                <a:latin typeface="Menlo"/>
                <a:hlinkClick r:id="" action="ppaction://noaction"/>
              </a:rPr>
              <a:t>}:${</a:t>
            </a:r>
            <a:r>
              <a:rPr lang="en-US" sz="900" dirty="0">
                <a:solidFill>
                  <a:srgbClr val="79C0FF"/>
                </a:solidFill>
                <a:latin typeface="Menlo"/>
                <a:hlinkClick r:id="" action="ppaction://noaction"/>
              </a:rPr>
              <a:t>port</a:t>
            </a:r>
            <a:r>
              <a:rPr lang="en-US" sz="900" dirty="0">
                <a:solidFill>
                  <a:srgbClr val="A5D6FF"/>
                </a:solidFill>
                <a:latin typeface="Menlo"/>
                <a:hlinkClick r:id="" action="ppaction://noaction"/>
              </a:rPr>
              <a:t>}/`</a:t>
            </a:r>
            <a:r>
              <a:rPr lang="en-US" sz="900" dirty="0">
                <a:solidFill>
                  <a:srgbClr val="E6EDF3"/>
                </a:solidFill>
                <a:latin typeface="Menlo"/>
              </a:rPr>
              <a:t>);</a:t>
            </a:r>
            <a:endParaRPr lang="en-US" dirty="0"/>
          </a:p>
          <a:p>
            <a:r>
              <a:rPr lang="en-US" sz="900" dirty="0">
                <a:solidFill>
                  <a:srgbClr val="E6EDF3"/>
                </a:solidFill>
                <a:latin typeface="Menlo"/>
              </a:rPr>
              <a:t>});</a:t>
            </a:r>
            <a:endParaRPr lang="en-US" dirty="0"/>
          </a:p>
        </p:txBody>
      </p:sp>
      <p:pic>
        <p:nvPicPr>
          <p:cNvPr id="6" name="Picture 2" descr="Node js - Free logo icons">
            <a:extLst>
              <a:ext uri="{FF2B5EF4-FFF2-40B4-BE49-F238E27FC236}">
                <a16:creationId xmlns:a16="http://schemas.microsoft.com/office/drawing/2014/main" id="{9BD120A1-F40E-999B-9ED9-123068F41A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03E4FAD-A4BD-8489-CA46-CFBD5E971AC7}"/>
              </a:ext>
            </a:extLst>
          </p:cNvPr>
          <p:cNvSpPr txBox="1"/>
          <p:nvPr/>
        </p:nvSpPr>
        <p:spPr>
          <a:xfrm>
            <a:off x="11917566" y="6541390"/>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3892218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50C98-F72F-7475-CC7B-E6ADC1AD5AD0}"/>
              </a:ext>
            </a:extLst>
          </p:cNvPr>
          <p:cNvSpPr>
            <a:spLocks noGrp="1"/>
          </p:cNvSpPr>
          <p:nvPr>
            <p:ph type="title"/>
          </p:nvPr>
        </p:nvSpPr>
        <p:spPr/>
        <p:txBody>
          <a:bodyPr>
            <a:noAutofit/>
          </a:bodyPr>
          <a:lstStyle/>
          <a:p>
            <a:r>
              <a:rPr lang="en-US" sz="2400"/>
              <a:t>Asynchronous Operations-Why do we need them?</a:t>
            </a:r>
          </a:p>
        </p:txBody>
      </p:sp>
      <p:sp>
        <p:nvSpPr>
          <p:cNvPr id="3" name="Content Placeholder 2">
            <a:extLst>
              <a:ext uri="{FF2B5EF4-FFF2-40B4-BE49-F238E27FC236}">
                <a16:creationId xmlns:a16="http://schemas.microsoft.com/office/drawing/2014/main" id="{18DB43EA-615F-22F1-76F6-FC393FEC5BC9}"/>
              </a:ext>
            </a:extLst>
          </p:cNvPr>
          <p:cNvSpPr>
            <a:spLocks noGrp="1"/>
          </p:cNvSpPr>
          <p:nvPr>
            <p:ph idx="1"/>
          </p:nvPr>
        </p:nvSpPr>
        <p:spPr/>
        <p:txBody>
          <a:bodyPr/>
          <a:lstStyle/>
          <a:p>
            <a:r>
              <a:rPr lang="en-US" dirty="0"/>
              <a:t>Reminder- JavaScript is a single threaded, blocking, and synchronous language</a:t>
            </a:r>
          </a:p>
          <a:p>
            <a:r>
              <a:rPr lang="en-US" dirty="0"/>
              <a:t>Some issues that one may fall into with this model is that some operations may take longer than others to run. We do not want to stop other operations due to </a:t>
            </a:r>
            <a:r>
              <a:rPr lang="en-US" b="1" dirty="0"/>
              <a:t>blocking </a:t>
            </a:r>
            <a:r>
              <a:rPr lang="en-US" dirty="0"/>
              <a:t>while we are waiting on an operation. Doing so keeps your application responsive. </a:t>
            </a:r>
          </a:p>
          <a:p>
            <a:r>
              <a:rPr lang="en-US" dirty="0"/>
              <a:t>JavaScript is also </a:t>
            </a:r>
            <a:r>
              <a:rPr lang="en-US" b="1" dirty="0"/>
              <a:t>single threaded</a:t>
            </a:r>
            <a:r>
              <a:rPr lang="en-US" dirty="0"/>
              <a:t>, which means it only performs one task at a time. This is where Node.js steps in </a:t>
            </a:r>
          </a:p>
        </p:txBody>
      </p:sp>
      <p:pic>
        <p:nvPicPr>
          <p:cNvPr id="4" name="Picture 2" descr="Node js - Free logo icons">
            <a:extLst>
              <a:ext uri="{FF2B5EF4-FFF2-40B4-BE49-F238E27FC236}">
                <a16:creationId xmlns:a16="http://schemas.microsoft.com/office/drawing/2014/main" id="{FD307B37-6689-1D83-7054-67DE7612C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772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1D582-DE7A-BCE2-A279-E4E60ADFC5FC}"/>
              </a:ext>
            </a:extLst>
          </p:cNvPr>
          <p:cNvSpPr>
            <a:spLocks noGrp="1"/>
          </p:cNvSpPr>
          <p:nvPr>
            <p:ph type="title"/>
          </p:nvPr>
        </p:nvSpPr>
        <p:spPr/>
        <p:txBody>
          <a:bodyPr/>
          <a:lstStyle/>
          <a:p>
            <a:r>
              <a:rPr lang="en-US"/>
              <a:t>Asynchronous Operations- The Solution</a:t>
            </a:r>
          </a:p>
        </p:txBody>
      </p:sp>
      <p:sp>
        <p:nvSpPr>
          <p:cNvPr id="3" name="Content Placeholder 2">
            <a:extLst>
              <a:ext uri="{FF2B5EF4-FFF2-40B4-BE49-F238E27FC236}">
                <a16:creationId xmlns:a16="http://schemas.microsoft.com/office/drawing/2014/main" id="{83A35582-1B50-4F1D-55DB-258B1AE6ABE7}"/>
              </a:ext>
            </a:extLst>
          </p:cNvPr>
          <p:cNvSpPr>
            <a:spLocks noGrp="1"/>
          </p:cNvSpPr>
          <p:nvPr>
            <p:ph idx="1"/>
          </p:nvPr>
        </p:nvSpPr>
        <p:spPr/>
        <p:txBody>
          <a:bodyPr/>
          <a:lstStyle/>
          <a:p>
            <a:r>
              <a:rPr lang="en-US"/>
              <a:t>Node introduces APIs and functions that allow for your code to operate </a:t>
            </a:r>
            <a:r>
              <a:rPr lang="en-US" b="1"/>
              <a:t>asynchronously</a:t>
            </a:r>
            <a:r>
              <a:rPr lang="en-US"/>
              <a:t> to not slow up other operations within your application. Common techniques are as follows…</a:t>
            </a:r>
          </a:p>
          <a:p>
            <a:r>
              <a:rPr lang="en-US" b="1"/>
              <a:t>Callbacks- </a:t>
            </a:r>
            <a:r>
              <a:rPr lang="en-US"/>
              <a:t>a function that you pass to another function that starts to execute code in the background</a:t>
            </a:r>
          </a:p>
          <a:p>
            <a:r>
              <a:rPr lang="en-US" b="1"/>
              <a:t>Promises- </a:t>
            </a:r>
            <a:r>
              <a:rPr lang="en-US"/>
              <a:t>are objects that are returned by asynchronous functions that represent the current state of an operation</a:t>
            </a:r>
            <a:endParaRPr lang="en-US" b="1"/>
          </a:p>
          <a:p>
            <a:r>
              <a:rPr lang="en-US" b="1" err="1"/>
              <a:t>EventEmitter</a:t>
            </a:r>
            <a:r>
              <a:rPr lang="en-US" b="1"/>
              <a:t> Class-</a:t>
            </a:r>
            <a:r>
              <a:rPr lang="en-US"/>
              <a:t>class that allows for the handling of events through communicating with different parts of the program as they occur. </a:t>
            </a:r>
            <a:r>
              <a:rPr lang="en-US" err="1"/>
              <a:t>EventEmitter</a:t>
            </a:r>
            <a:r>
              <a:rPr lang="en-US"/>
              <a:t> follows the observer pattern</a:t>
            </a:r>
            <a:endParaRPr lang="en-US" b="1"/>
          </a:p>
        </p:txBody>
      </p:sp>
      <p:pic>
        <p:nvPicPr>
          <p:cNvPr id="4" name="Picture 2" descr="Node js - Free logo icons">
            <a:extLst>
              <a:ext uri="{FF2B5EF4-FFF2-40B4-BE49-F238E27FC236}">
                <a16:creationId xmlns:a16="http://schemas.microsoft.com/office/drawing/2014/main" id="{512B4C06-02F0-1CB6-316D-CA87401CCE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364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EB39F-03F2-9961-F338-02AAAA4EC0C9}"/>
              </a:ext>
            </a:extLst>
          </p:cNvPr>
          <p:cNvSpPr>
            <a:spLocks noGrp="1"/>
          </p:cNvSpPr>
          <p:nvPr>
            <p:ph type="title"/>
          </p:nvPr>
        </p:nvSpPr>
        <p:spPr/>
        <p:txBody>
          <a:bodyPr/>
          <a:lstStyle/>
          <a:p>
            <a:r>
              <a:rPr lang="en-US"/>
              <a:t>Real World Applications of Node</a:t>
            </a:r>
          </a:p>
        </p:txBody>
      </p:sp>
      <p:sp>
        <p:nvSpPr>
          <p:cNvPr id="3" name="Content Placeholder 2">
            <a:extLst>
              <a:ext uri="{FF2B5EF4-FFF2-40B4-BE49-F238E27FC236}">
                <a16:creationId xmlns:a16="http://schemas.microsoft.com/office/drawing/2014/main" id="{D6B2C77A-E346-1DE1-817A-61B366A2BA94}"/>
              </a:ext>
            </a:extLst>
          </p:cNvPr>
          <p:cNvSpPr>
            <a:spLocks noGrp="1"/>
          </p:cNvSpPr>
          <p:nvPr>
            <p:ph idx="1"/>
          </p:nvPr>
        </p:nvSpPr>
        <p:spPr/>
        <p:txBody>
          <a:bodyPr>
            <a:normAutofit/>
          </a:bodyPr>
          <a:lstStyle/>
          <a:p>
            <a:r>
              <a:rPr lang="en-US"/>
              <a:t>Web Servers</a:t>
            </a:r>
          </a:p>
          <a:p>
            <a:r>
              <a:rPr lang="en-US"/>
              <a:t>API Development</a:t>
            </a:r>
          </a:p>
          <a:p>
            <a:r>
              <a:rPr lang="en-US"/>
              <a:t>Browser Games</a:t>
            </a:r>
          </a:p>
          <a:p>
            <a:r>
              <a:rPr lang="en-US"/>
              <a:t>Streaming Applications</a:t>
            </a:r>
          </a:p>
          <a:p>
            <a:pPr marL="0" indent="0">
              <a:buNone/>
            </a:pPr>
            <a:r>
              <a:rPr lang="en-US" b="1"/>
              <a:t>Apps Built with Node</a:t>
            </a:r>
          </a:p>
          <a:p>
            <a:r>
              <a:rPr lang="en-US"/>
              <a:t>Uber</a:t>
            </a:r>
          </a:p>
          <a:p>
            <a:r>
              <a:rPr lang="en-US"/>
              <a:t>Netflix</a:t>
            </a:r>
          </a:p>
          <a:p>
            <a:r>
              <a:rPr lang="en-US"/>
              <a:t>PayPal</a:t>
            </a:r>
          </a:p>
          <a:p>
            <a:r>
              <a:rPr lang="en-US"/>
              <a:t>LinkedIn</a:t>
            </a:r>
          </a:p>
        </p:txBody>
      </p:sp>
      <p:pic>
        <p:nvPicPr>
          <p:cNvPr id="4" name="Picture 2" descr="Node js - Free logo icons">
            <a:extLst>
              <a:ext uri="{FF2B5EF4-FFF2-40B4-BE49-F238E27FC236}">
                <a16:creationId xmlns:a16="http://schemas.microsoft.com/office/drawing/2014/main" id="{F3A37EE2-6758-BB9E-598F-0A5238EBF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509059C-C9AA-2994-CC12-78FF5861E522}"/>
              </a:ext>
            </a:extLst>
          </p:cNvPr>
          <p:cNvSpPr txBox="1"/>
          <p:nvPr/>
        </p:nvSpPr>
        <p:spPr>
          <a:xfrm>
            <a:off x="11917566" y="6488668"/>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3869172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CFE7D-F87F-6C0F-9A1D-719CB79A980B}"/>
              </a:ext>
            </a:extLst>
          </p:cNvPr>
          <p:cNvSpPr>
            <a:spLocks noGrp="1"/>
          </p:cNvSpPr>
          <p:nvPr>
            <p:ph type="title"/>
          </p:nvPr>
        </p:nvSpPr>
        <p:spPr/>
        <p:txBody>
          <a:bodyPr/>
          <a:lstStyle/>
          <a:p>
            <a:r>
              <a:rPr lang="en-US"/>
              <a:t>Node Community</a:t>
            </a:r>
          </a:p>
        </p:txBody>
      </p:sp>
      <p:sp>
        <p:nvSpPr>
          <p:cNvPr id="3" name="Content Placeholder 2">
            <a:extLst>
              <a:ext uri="{FF2B5EF4-FFF2-40B4-BE49-F238E27FC236}">
                <a16:creationId xmlns:a16="http://schemas.microsoft.com/office/drawing/2014/main" id="{4B7061ED-F9F4-8475-FFDC-C5099A84DED3}"/>
              </a:ext>
            </a:extLst>
          </p:cNvPr>
          <p:cNvSpPr>
            <a:spLocks noGrp="1"/>
          </p:cNvSpPr>
          <p:nvPr>
            <p:ph idx="1"/>
          </p:nvPr>
        </p:nvSpPr>
        <p:spPr/>
        <p:txBody>
          <a:bodyPr/>
          <a:lstStyle/>
          <a:p>
            <a:pPr marL="0" indent="0">
              <a:buNone/>
            </a:pPr>
            <a:r>
              <a:rPr lang="en-US" dirty="0"/>
              <a:t>Currently, Node has one of the best communities in regard to programming needs.</a:t>
            </a:r>
          </a:p>
          <a:p>
            <a:pPr lvl="1"/>
            <a:r>
              <a:rPr lang="en-US" dirty="0"/>
              <a:t>npm</a:t>
            </a:r>
          </a:p>
          <a:p>
            <a:pPr lvl="1"/>
            <a:r>
              <a:rPr lang="en-US" dirty="0"/>
              <a:t>Encourages Collaboration </a:t>
            </a:r>
          </a:p>
          <a:p>
            <a:pPr lvl="1"/>
            <a:r>
              <a:rPr lang="en-US" dirty="0"/>
              <a:t>Active Forums e.g. Reddit, </a:t>
            </a:r>
            <a:r>
              <a:rPr lang="en-US" dirty="0" err="1"/>
              <a:t>StackOverflow</a:t>
            </a:r>
            <a:r>
              <a:rPr lang="en-US" dirty="0"/>
              <a:t>, </a:t>
            </a:r>
            <a:r>
              <a:rPr lang="en-US" dirty="0" err="1"/>
              <a:t>Github</a:t>
            </a:r>
            <a:endParaRPr lang="en-US" dirty="0"/>
          </a:p>
          <a:p>
            <a:pPr lvl="1"/>
            <a:r>
              <a:rPr lang="en-US" dirty="0"/>
              <a:t>Active Development</a:t>
            </a:r>
          </a:p>
          <a:p>
            <a:endParaRPr lang="en-US" dirty="0"/>
          </a:p>
        </p:txBody>
      </p:sp>
      <p:pic>
        <p:nvPicPr>
          <p:cNvPr id="4" name="Picture 2" descr="Node js - Free logo icons">
            <a:extLst>
              <a:ext uri="{FF2B5EF4-FFF2-40B4-BE49-F238E27FC236}">
                <a16:creationId xmlns:a16="http://schemas.microsoft.com/office/drawing/2014/main" id="{BE75B707-FEAC-BD11-D530-B953EDE298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9ECD4BD-69B5-6F00-17CE-A33756492C43}"/>
              </a:ext>
            </a:extLst>
          </p:cNvPr>
          <p:cNvSpPr txBox="1"/>
          <p:nvPr/>
        </p:nvSpPr>
        <p:spPr>
          <a:xfrm>
            <a:off x="11917566" y="6488668"/>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2201927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28FB9-3992-7F9E-D172-D2069A1A9AA3}"/>
              </a:ext>
            </a:extLst>
          </p:cNvPr>
          <p:cNvSpPr>
            <a:spLocks noGrp="1"/>
          </p:cNvSpPr>
          <p:nvPr>
            <p:ph type="title"/>
          </p:nvPr>
        </p:nvSpPr>
        <p:spPr/>
        <p:txBody>
          <a:bodyPr/>
          <a:lstStyle/>
          <a:p>
            <a:r>
              <a:rPr lang="en-US"/>
              <a:t>Statistics and facts</a:t>
            </a:r>
          </a:p>
        </p:txBody>
      </p:sp>
      <p:sp>
        <p:nvSpPr>
          <p:cNvPr id="3" name="Content Placeholder 2">
            <a:extLst>
              <a:ext uri="{FF2B5EF4-FFF2-40B4-BE49-F238E27FC236}">
                <a16:creationId xmlns:a16="http://schemas.microsoft.com/office/drawing/2014/main" id="{D2374C84-B633-2EFE-867A-FE3FDDA851F9}"/>
              </a:ext>
            </a:extLst>
          </p:cNvPr>
          <p:cNvSpPr>
            <a:spLocks noGrp="1"/>
          </p:cNvSpPr>
          <p:nvPr>
            <p:ph idx="1"/>
          </p:nvPr>
        </p:nvSpPr>
        <p:spPr/>
        <p:txBody>
          <a:bodyPr>
            <a:normAutofit/>
          </a:bodyPr>
          <a:lstStyle/>
          <a:p>
            <a:r>
              <a:rPr lang="en-US"/>
              <a:t>In 2023 Node developers are expected to be around 27.7 million</a:t>
            </a:r>
          </a:p>
          <a:p>
            <a:r>
              <a:rPr lang="en-US"/>
              <a:t>Roughly 6.3 million websites incorporate Node</a:t>
            </a:r>
          </a:p>
          <a:p>
            <a:r>
              <a:rPr lang="en-US"/>
              <a:t>36.4% of the Node libraries, frameworks, and tools are utilized by professional developers</a:t>
            </a:r>
          </a:p>
          <a:p>
            <a:r>
              <a:rPr lang="en-US"/>
              <a:t>Through the incorporation of Node, developing costs can be decreased upwards of 58%</a:t>
            </a:r>
          </a:p>
          <a:p>
            <a:r>
              <a:rPr lang="en-US"/>
              <a:t>Node is able to cut loading times by 50-60%</a:t>
            </a:r>
          </a:p>
          <a:p>
            <a:pPr marL="0" indent="0">
              <a:buNone/>
            </a:pPr>
            <a:endParaRPr lang="en-US"/>
          </a:p>
          <a:p>
            <a:pPr marL="0" indent="0">
              <a:buNone/>
            </a:pPr>
            <a:r>
              <a:rPr lang="en-US"/>
              <a:t>Found via-Enterprise Apps Today</a:t>
            </a:r>
          </a:p>
        </p:txBody>
      </p:sp>
      <p:pic>
        <p:nvPicPr>
          <p:cNvPr id="4" name="Picture 2" descr="Node js - Free logo icons">
            <a:extLst>
              <a:ext uri="{FF2B5EF4-FFF2-40B4-BE49-F238E27FC236}">
                <a16:creationId xmlns:a16="http://schemas.microsoft.com/office/drawing/2014/main" id="{5E52E46C-E94E-5F4F-36BC-70C6970D03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1A81159-47DD-D7AA-D988-709130DB21D0}"/>
              </a:ext>
            </a:extLst>
          </p:cNvPr>
          <p:cNvSpPr txBox="1"/>
          <p:nvPr/>
        </p:nvSpPr>
        <p:spPr>
          <a:xfrm>
            <a:off x="11917566" y="6488668"/>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3194028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B324-74BD-B606-0D10-06929E5E2D0F}"/>
              </a:ext>
            </a:extLst>
          </p:cNvPr>
          <p:cNvSpPr>
            <a:spLocks noGrp="1"/>
          </p:cNvSpPr>
          <p:nvPr>
            <p:ph type="title"/>
          </p:nvPr>
        </p:nvSpPr>
        <p:spPr/>
        <p:txBody>
          <a:bodyPr/>
          <a:lstStyle/>
          <a:p>
            <a:r>
              <a:rPr lang="en-US"/>
              <a:t>Conclusion and Future Trends</a:t>
            </a:r>
          </a:p>
        </p:txBody>
      </p:sp>
      <p:sp>
        <p:nvSpPr>
          <p:cNvPr id="3" name="Content Placeholder 2">
            <a:extLst>
              <a:ext uri="{FF2B5EF4-FFF2-40B4-BE49-F238E27FC236}">
                <a16:creationId xmlns:a16="http://schemas.microsoft.com/office/drawing/2014/main" id="{B1FACAF6-DB5D-86D9-8A81-580941BD1125}"/>
              </a:ext>
            </a:extLst>
          </p:cNvPr>
          <p:cNvSpPr>
            <a:spLocks noGrp="1"/>
          </p:cNvSpPr>
          <p:nvPr>
            <p:ph idx="1"/>
          </p:nvPr>
        </p:nvSpPr>
        <p:spPr/>
        <p:txBody>
          <a:bodyPr/>
          <a:lstStyle/>
          <a:p>
            <a:r>
              <a:rPr lang="en-US"/>
              <a:t>To leave off on, Node is an open-source runtime environment that enables execution of JavaScript code on the server side. Node utilizes blocking and an event-driven architecture that promotes an asynchronous programming style. Node is commonly used to build web servers, API’s, in person-real time applications, and more.</a:t>
            </a:r>
          </a:p>
          <a:p>
            <a:r>
              <a:rPr lang="en-US"/>
              <a:t>Future trends include</a:t>
            </a:r>
          </a:p>
          <a:p>
            <a:pPr lvl="1"/>
            <a:r>
              <a:rPr lang="en-US"/>
              <a:t>An updated V8 engine</a:t>
            </a:r>
          </a:p>
          <a:p>
            <a:pPr lvl="1"/>
            <a:r>
              <a:rPr lang="en-US"/>
              <a:t>Cloud Computing</a:t>
            </a:r>
          </a:p>
          <a:p>
            <a:pPr lvl="1"/>
            <a:r>
              <a:rPr lang="en-US"/>
              <a:t>Serverless no Hardware</a:t>
            </a:r>
          </a:p>
          <a:p>
            <a:pPr lvl="1"/>
            <a:r>
              <a:rPr lang="en-US"/>
              <a:t>Larger Scalability</a:t>
            </a:r>
          </a:p>
          <a:p>
            <a:pPr lvl="1"/>
            <a:endParaRPr lang="en-US"/>
          </a:p>
        </p:txBody>
      </p:sp>
      <p:pic>
        <p:nvPicPr>
          <p:cNvPr id="4" name="Picture 2" descr="Node js - Free logo icons">
            <a:extLst>
              <a:ext uri="{FF2B5EF4-FFF2-40B4-BE49-F238E27FC236}">
                <a16:creationId xmlns:a16="http://schemas.microsoft.com/office/drawing/2014/main" id="{05AA85FF-8DF6-8A20-E8F5-1C6C5BA7CD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726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47CB2-2034-C6DF-87B8-6460C9C8B8D6}"/>
              </a:ext>
            </a:extLst>
          </p:cNvPr>
          <p:cNvSpPr>
            <a:spLocks noGrp="1"/>
          </p:cNvSpPr>
          <p:nvPr>
            <p:ph type="title"/>
          </p:nvPr>
        </p:nvSpPr>
        <p:spPr/>
        <p:txBody>
          <a:bodyPr/>
          <a:lstStyle/>
          <a:p>
            <a:r>
              <a:rPr lang="en-US"/>
              <a:t>Questions?</a:t>
            </a:r>
          </a:p>
        </p:txBody>
      </p:sp>
      <p:sp>
        <p:nvSpPr>
          <p:cNvPr id="3" name="Content Placeholder 2">
            <a:extLst>
              <a:ext uri="{FF2B5EF4-FFF2-40B4-BE49-F238E27FC236}">
                <a16:creationId xmlns:a16="http://schemas.microsoft.com/office/drawing/2014/main" id="{8BB1B893-903E-30E3-6B56-D59565ADA99C}"/>
              </a:ext>
            </a:extLst>
          </p:cNvPr>
          <p:cNvSpPr>
            <a:spLocks noGrp="1"/>
          </p:cNvSpPr>
          <p:nvPr>
            <p:ph idx="1"/>
          </p:nvPr>
        </p:nvSpPr>
        <p:spPr/>
        <p:txBody>
          <a:bodyPr/>
          <a:lstStyle/>
          <a:p>
            <a:endParaRPr lang="en-US"/>
          </a:p>
        </p:txBody>
      </p:sp>
      <p:pic>
        <p:nvPicPr>
          <p:cNvPr id="4" name="Picture 2" descr="Node js - Free logo icons">
            <a:extLst>
              <a:ext uri="{FF2B5EF4-FFF2-40B4-BE49-F238E27FC236}">
                <a16:creationId xmlns:a16="http://schemas.microsoft.com/office/drawing/2014/main" id="{C2F9963C-7CCC-C80D-9F61-E5A42EC4AB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477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2C69B-312C-212C-0163-7F8EDAAC1E05}"/>
              </a:ext>
            </a:extLst>
          </p:cNvPr>
          <p:cNvSpPr>
            <a:spLocks noGrp="1"/>
          </p:cNvSpPr>
          <p:nvPr>
            <p:ph type="title"/>
          </p:nvPr>
        </p:nvSpPr>
        <p:spPr/>
        <p:txBody>
          <a:bodyPr/>
          <a:lstStyle/>
          <a:p>
            <a:r>
              <a:rPr lang="en-US" dirty="0"/>
              <a:t>What is Node?</a:t>
            </a:r>
          </a:p>
        </p:txBody>
      </p:sp>
      <p:sp>
        <p:nvSpPr>
          <p:cNvPr id="3" name="Content Placeholder 2">
            <a:extLst>
              <a:ext uri="{FF2B5EF4-FFF2-40B4-BE49-F238E27FC236}">
                <a16:creationId xmlns:a16="http://schemas.microsoft.com/office/drawing/2014/main" id="{5D8E0B60-8371-67A8-3DAF-B6941990A8BB}"/>
              </a:ext>
            </a:extLst>
          </p:cNvPr>
          <p:cNvSpPr>
            <a:spLocks noGrp="1"/>
          </p:cNvSpPr>
          <p:nvPr>
            <p:ph idx="1"/>
          </p:nvPr>
        </p:nvSpPr>
        <p:spPr/>
        <p:txBody>
          <a:bodyPr vert="horz" lIns="91440" tIns="45720" rIns="91440" bIns="45720" rtlCol="0" anchor="t">
            <a:normAutofit/>
          </a:bodyPr>
          <a:lstStyle/>
          <a:p>
            <a:r>
              <a:rPr lang="en-US" dirty="0">
                <a:ea typeface="Calibri"/>
                <a:cs typeface="Calibri"/>
              </a:rPr>
              <a:t>Created by Ryan Dahl, released in 2009</a:t>
            </a:r>
            <a:endParaRPr lang="en-US" dirty="0"/>
          </a:p>
          <a:p>
            <a:r>
              <a:rPr lang="en-US" dirty="0">
                <a:ea typeface="Calibri"/>
                <a:cs typeface="Calibri"/>
              </a:rPr>
              <a:t>Open-source, server-side JavaScript runtime environment that allows developers to run JS code outside of a web browser</a:t>
            </a:r>
          </a:p>
          <a:p>
            <a:r>
              <a:rPr lang="en-US" dirty="0">
                <a:ea typeface="Calibri"/>
                <a:cs typeface="Calibri"/>
              </a:rPr>
              <a:t>JavaScript used to only be used for front-end development to make web applications interactive. </a:t>
            </a:r>
          </a:p>
          <a:p>
            <a:r>
              <a:rPr lang="en-US" dirty="0">
                <a:ea typeface="Calibri"/>
                <a:cs typeface="Calibri"/>
              </a:rPr>
              <a:t>Node.js is not its own programming language, but an environment in which you run JavaScript code on a physical machine to build web and mobile applications on the server side</a:t>
            </a:r>
          </a:p>
          <a:p>
            <a:endParaRPr lang="en-US" dirty="0">
              <a:ea typeface="Calibri"/>
              <a:cs typeface="Calibri"/>
            </a:endParaRPr>
          </a:p>
        </p:txBody>
      </p:sp>
      <p:pic>
        <p:nvPicPr>
          <p:cNvPr id="1026" name="Picture 2" descr="Node js - Free logo icons">
            <a:extLst>
              <a:ext uri="{FF2B5EF4-FFF2-40B4-BE49-F238E27FC236}">
                <a16:creationId xmlns:a16="http://schemas.microsoft.com/office/drawing/2014/main" id="{035E674D-F0AE-A2BE-5B11-A32DB15EB6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8B0C67B-E312-2B06-2FEF-2DCA58DDF8CE}"/>
              </a:ext>
            </a:extLst>
          </p:cNvPr>
          <p:cNvSpPr txBox="1"/>
          <p:nvPr/>
        </p:nvSpPr>
        <p:spPr>
          <a:xfrm>
            <a:off x="11849622" y="6488482"/>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2671504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FC8F-1411-C720-A0CA-8820AA66C31E}"/>
              </a:ext>
            </a:extLst>
          </p:cNvPr>
          <p:cNvSpPr>
            <a:spLocks noGrp="1"/>
          </p:cNvSpPr>
          <p:nvPr>
            <p:ph type="title"/>
          </p:nvPr>
        </p:nvSpPr>
        <p:spPr/>
        <p:txBody>
          <a:bodyPr/>
          <a:lstStyle/>
          <a:p>
            <a:r>
              <a:rPr lang="en-US"/>
              <a:t>Sources</a:t>
            </a:r>
          </a:p>
        </p:txBody>
      </p:sp>
      <p:sp>
        <p:nvSpPr>
          <p:cNvPr id="3" name="Content Placeholder 2">
            <a:extLst>
              <a:ext uri="{FF2B5EF4-FFF2-40B4-BE49-F238E27FC236}">
                <a16:creationId xmlns:a16="http://schemas.microsoft.com/office/drawing/2014/main" id="{6431D2F0-C369-23FB-4368-DB5AC446F2D3}"/>
              </a:ext>
            </a:extLst>
          </p:cNvPr>
          <p:cNvSpPr>
            <a:spLocks noGrp="1"/>
          </p:cNvSpPr>
          <p:nvPr>
            <p:ph idx="1"/>
          </p:nvPr>
        </p:nvSpPr>
        <p:spPr/>
        <p:txBody>
          <a:bodyPr/>
          <a:lstStyle/>
          <a:p>
            <a:r>
              <a:rPr lang="en-US">
                <a:hlinkClick r:id="rId2"/>
              </a:rPr>
              <a:t>https://www.codecademy.com/article/what-is-node</a:t>
            </a:r>
          </a:p>
          <a:p>
            <a:r>
              <a:rPr lang="en-US">
                <a:hlinkClick r:id="rId2"/>
              </a:rPr>
              <a:t>https://www.knowledgehut.com/blog/web-development/node-js-future</a:t>
            </a:r>
            <a:endParaRPr lang="en-US"/>
          </a:p>
          <a:p>
            <a:r>
              <a:rPr lang="en-US">
                <a:hlinkClick r:id="rId3"/>
              </a:rPr>
              <a:t>https://www.enterpriseappstoday.com/stats/node-js-statistics.html#:~:text=Amazing%20Node%20JS%20Statistics%20(Editor's%20Choice),-Node%20JS%20is&amp;text=By%202023%2C%20the%20number%20of,used%20tool%20for%20web%20development</a:t>
            </a:r>
            <a:r>
              <a:rPr lang="en-US"/>
              <a:t>.</a:t>
            </a:r>
          </a:p>
          <a:p>
            <a:r>
              <a:rPr lang="en-US">
                <a:hlinkClick r:id="rId4"/>
              </a:rPr>
              <a:t>https://www.imaginarycloud.com/blog/what-is-node-js-used-for/#popular_apps</a:t>
            </a:r>
            <a:endParaRPr lang="en-US"/>
          </a:p>
          <a:p>
            <a:r>
              <a:rPr lang="en-US">
                <a:hlinkClick r:id="rId5"/>
              </a:rPr>
              <a:t>https://youtu.be/QvIC2z8ADtU?si=QYaohR9-pX5LRdqQ</a:t>
            </a:r>
            <a:endParaRPr lang="en-US"/>
          </a:p>
          <a:p>
            <a:r>
              <a:rPr lang="en-US">
                <a:hlinkClick r:id="rId6"/>
              </a:rPr>
              <a:t>https://en.wikipedia.org/wiki/Node.js</a:t>
            </a:r>
            <a:endParaRPr lang="en-US"/>
          </a:p>
          <a:p>
            <a:endParaRPr lang="en-US"/>
          </a:p>
        </p:txBody>
      </p:sp>
      <p:pic>
        <p:nvPicPr>
          <p:cNvPr id="4" name="Picture 2" descr="Node js - Free logo icons">
            <a:extLst>
              <a:ext uri="{FF2B5EF4-FFF2-40B4-BE49-F238E27FC236}">
                <a16:creationId xmlns:a16="http://schemas.microsoft.com/office/drawing/2014/main" id="{2090072C-CD55-00AA-4253-1C6800FDBFC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553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1E375-3687-DD12-2AB5-EC595639DA2F}"/>
              </a:ext>
            </a:extLst>
          </p:cNvPr>
          <p:cNvSpPr>
            <a:spLocks noGrp="1"/>
          </p:cNvSpPr>
          <p:nvPr>
            <p:ph type="title"/>
          </p:nvPr>
        </p:nvSpPr>
        <p:spPr/>
        <p:txBody>
          <a:bodyPr/>
          <a:lstStyle/>
          <a:p>
            <a:r>
              <a:rPr lang="en-US">
                <a:ea typeface="Calibri Light"/>
                <a:cs typeface="Calibri Light"/>
              </a:rPr>
              <a:t>Motivation</a:t>
            </a:r>
            <a:endParaRPr lang="en-US"/>
          </a:p>
        </p:txBody>
      </p:sp>
      <p:sp>
        <p:nvSpPr>
          <p:cNvPr id="3" name="Content Placeholder 2">
            <a:extLst>
              <a:ext uri="{FF2B5EF4-FFF2-40B4-BE49-F238E27FC236}">
                <a16:creationId xmlns:a16="http://schemas.microsoft.com/office/drawing/2014/main" id="{C5EB6031-1B60-79A3-19CC-4310C593EB4A}"/>
              </a:ext>
            </a:extLst>
          </p:cNvPr>
          <p:cNvSpPr>
            <a:spLocks noGrp="1"/>
          </p:cNvSpPr>
          <p:nvPr>
            <p:ph idx="1"/>
          </p:nvPr>
        </p:nvSpPr>
        <p:spPr/>
        <p:txBody>
          <a:bodyPr vert="horz" lIns="91440" tIns="45720" rIns="91440" bIns="45720" rtlCol="0" anchor="t">
            <a:normAutofit/>
          </a:bodyPr>
          <a:lstStyle/>
          <a:p>
            <a:r>
              <a:rPr lang="en-US">
                <a:latin typeface="Arial"/>
                <a:cs typeface="Arial"/>
              </a:rPr>
              <a:t>Dahl was working on a web-based project and noticed problems with traditional server-side technologies that relied heavily on thread-based models. </a:t>
            </a:r>
          </a:p>
          <a:p>
            <a:pPr lvl="1"/>
            <a:endParaRPr lang="en-US">
              <a:latin typeface="Arial"/>
              <a:cs typeface="Arial"/>
            </a:endParaRPr>
          </a:p>
          <a:p>
            <a:r>
              <a:rPr lang="en-US">
                <a:latin typeface="Arial"/>
                <a:cs typeface="Arial"/>
              </a:rPr>
              <a:t>These technologies were inefficient for handling large numbers of concurrent connections, which is obviously not great for a web-based project</a:t>
            </a:r>
            <a:endParaRPr lang="en-US"/>
          </a:p>
        </p:txBody>
      </p:sp>
      <p:pic>
        <p:nvPicPr>
          <p:cNvPr id="4" name="Picture 2" descr="Node js - Free logo icons">
            <a:extLst>
              <a:ext uri="{FF2B5EF4-FFF2-40B4-BE49-F238E27FC236}">
                <a16:creationId xmlns:a16="http://schemas.microsoft.com/office/drawing/2014/main" id="{5E50EE81-2FD6-AA99-AE23-8C942E4881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865AD2C-1A49-67FD-D519-F4B39BA4CD48}"/>
              </a:ext>
            </a:extLst>
          </p:cNvPr>
          <p:cNvSpPr txBox="1"/>
          <p:nvPr/>
        </p:nvSpPr>
        <p:spPr>
          <a:xfrm>
            <a:off x="11899726" y="6551112"/>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1920439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6C22-278A-0372-715E-C75C75AF12E7}"/>
              </a:ext>
            </a:extLst>
          </p:cNvPr>
          <p:cNvSpPr>
            <a:spLocks noGrp="1"/>
          </p:cNvSpPr>
          <p:nvPr>
            <p:ph type="title"/>
          </p:nvPr>
        </p:nvSpPr>
        <p:spPr/>
        <p:txBody>
          <a:bodyPr/>
          <a:lstStyle/>
          <a:p>
            <a:r>
              <a:rPr lang="en-US">
                <a:ea typeface="Calibri Light"/>
                <a:cs typeface="Calibri Light"/>
              </a:rPr>
              <a:t>Creation</a:t>
            </a:r>
            <a:endParaRPr lang="en-US"/>
          </a:p>
        </p:txBody>
      </p:sp>
      <p:sp>
        <p:nvSpPr>
          <p:cNvPr id="3" name="Content Placeholder 2">
            <a:extLst>
              <a:ext uri="{FF2B5EF4-FFF2-40B4-BE49-F238E27FC236}">
                <a16:creationId xmlns:a16="http://schemas.microsoft.com/office/drawing/2014/main" id="{2FBBB992-0BA1-BFEF-143E-53FB5E737DBB}"/>
              </a:ext>
            </a:extLst>
          </p:cNvPr>
          <p:cNvSpPr>
            <a:spLocks noGrp="1"/>
          </p:cNvSpPr>
          <p:nvPr>
            <p:ph idx="1"/>
          </p:nvPr>
        </p:nvSpPr>
        <p:spPr/>
        <p:txBody>
          <a:bodyPr vert="horz" lIns="91440" tIns="45720" rIns="91440" bIns="45720" rtlCol="0" anchor="t">
            <a:normAutofit/>
          </a:bodyPr>
          <a:lstStyle/>
          <a:p>
            <a:r>
              <a:rPr lang="en-US">
                <a:ea typeface="Calibri"/>
                <a:cs typeface="Calibri"/>
              </a:rPr>
              <a:t>Dahl envisioned an event driven and non-blocking architecture environment for JavaScript for input/output (I/O) operations</a:t>
            </a:r>
          </a:p>
          <a:p>
            <a:r>
              <a:rPr lang="en-US">
                <a:ea typeface="Calibri"/>
                <a:cs typeface="Calibri"/>
              </a:rPr>
              <a:t>Dahl believed this new approach would significantly improve performance and allow for better management of concurrent connections without blocking I/O operations</a:t>
            </a:r>
          </a:p>
          <a:p>
            <a:r>
              <a:rPr lang="en-US">
                <a:ea typeface="Calibri"/>
                <a:cs typeface="Calibri"/>
              </a:rPr>
              <a:t>Node.js was built on Google's V8 JavaScript engine for its speed and efficiency, which allows for quick execution of JavaScript in Node.js</a:t>
            </a:r>
          </a:p>
          <a:p>
            <a:r>
              <a:rPr lang="en-US">
                <a:ea typeface="Calibri"/>
                <a:cs typeface="Calibri"/>
              </a:rPr>
              <a:t>Its public release in May of 2009 brought much excitement and interest in the development community</a:t>
            </a:r>
          </a:p>
        </p:txBody>
      </p:sp>
      <p:pic>
        <p:nvPicPr>
          <p:cNvPr id="4" name="Picture 2" descr="Node js - Free logo icons">
            <a:extLst>
              <a:ext uri="{FF2B5EF4-FFF2-40B4-BE49-F238E27FC236}">
                <a16:creationId xmlns:a16="http://schemas.microsoft.com/office/drawing/2014/main" id="{E9BA4B62-25E2-6FAD-7ACF-676CECB7D0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BC67E46-9E9D-4944-24E5-62810EBAD2FD}"/>
              </a:ext>
            </a:extLst>
          </p:cNvPr>
          <p:cNvSpPr txBox="1"/>
          <p:nvPr/>
        </p:nvSpPr>
        <p:spPr>
          <a:xfrm>
            <a:off x="11937304" y="6563638"/>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241605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C2F26-7EAE-3359-EC46-26D79DE2BD06}"/>
              </a:ext>
            </a:extLst>
          </p:cNvPr>
          <p:cNvSpPr>
            <a:spLocks noGrp="1"/>
          </p:cNvSpPr>
          <p:nvPr>
            <p:ph type="title"/>
          </p:nvPr>
        </p:nvSpPr>
        <p:spPr/>
        <p:txBody>
          <a:bodyPr/>
          <a:lstStyle/>
          <a:p>
            <a:r>
              <a:rPr lang="en-US">
                <a:ea typeface="Calibri Light"/>
                <a:cs typeface="Calibri Light"/>
              </a:rPr>
              <a:t>Non-blocking I/O model</a:t>
            </a:r>
            <a:endParaRPr lang="en-US"/>
          </a:p>
        </p:txBody>
      </p:sp>
      <p:sp>
        <p:nvSpPr>
          <p:cNvPr id="3" name="Content Placeholder 2">
            <a:extLst>
              <a:ext uri="{FF2B5EF4-FFF2-40B4-BE49-F238E27FC236}">
                <a16:creationId xmlns:a16="http://schemas.microsoft.com/office/drawing/2014/main" id="{E259CBED-B94E-22E0-08DA-1102424965A3}"/>
              </a:ext>
            </a:extLst>
          </p:cNvPr>
          <p:cNvSpPr>
            <a:spLocks noGrp="1"/>
          </p:cNvSpPr>
          <p:nvPr>
            <p:ph idx="1"/>
          </p:nvPr>
        </p:nvSpPr>
        <p:spPr/>
        <p:txBody>
          <a:bodyPr vert="horz" lIns="91440" tIns="45720" rIns="91440" bIns="45720" rtlCol="0" anchor="t">
            <a:normAutofit/>
          </a:bodyPr>
          <a:lstStyle/>
          <a:p>
            <a:r>
              <a:rPr lang="en-US">
                <a:ea typeface="Calibri"/>
                <a:cs typeface="Calibri"/>
              </a:rPr>
              <a:t>The ability to handle multiple connections as well as I/O operations concurrently without having to wait for each operation to complete before executing the next connection/ I/O</a:t>
            </a:r>
          </a:p>
          <a:p>
            <a:pPr lvl="1"/>
            <a:r>
              <a:rPr lang="en-US">
                <a:ea typeface="Calibri"/>
                <a:cs typeface="Calibri"/>
              </a:rPr>
              <a:t>This is crucial for applications that need to handle a large amount of connections at the same time, such as API's and real time applications</a:t>
            </a:r>
          </a:p>
          <a:p>
            <a:r>
              <a:rPr lang="en-US">
                <a:ea typeface="Calibri"/>
                <a:cs typeface="Calibri"/>
              </a:rPr>
              <a:t>Node.js is highly scalable, which makes it great for building server applications</a:t>
            </a:r>
          </a:p>
          <a:p>
            <a:pPr lvl="1"/>
            <a:r>
              <a:rPr lang="en-US">
                <a:ea typeface="Calibri"/>
                <a:cs typeface="Calibri"/>
              </a:rPr>
              <a:t>Its use of system resources does not significantly increase as number of connections increases</a:t>
            </a:r>
          </a:p>
          <a:p>
            <a:r>
              <a:rPr lang="en-US">
                <a:ea typeface="Calibri"/>
                <a:cs typeface="Calibri"/>
              </a:rPr>
              <a:t>This model reduces latency for users</a:t>
            </a:r>
          </a:p>
          <a:p>
            <a:pPr lvl="1"/>
            <a:r>
              <a:rPr lang="en-US">
                <a:ea typeface="Calibri"/>
                <a:cs typeface="Calibri"/>
              </a:rPr>
              <a:t>Great for online games and applications that have chat features</a:t>
            </a:r>
          </a:p>
        </p:txBody>
      </p:sp>
      <p:pic>
        <p:nvPicPr>
          <p:cNvPr id="4" name="Picture 2" descr="Node js - Free logo icons">
            <a:extLst>
              <a:ext uri="{FF2B5EF4-FFF2-40B4-BE49-F238E27FC236}">
                <a16:creationId xmlns:a16="http://schemas.microsoft.com/office/drawing/2014/main" id="{A62ADE3B-1418-2B0E-5D89-AA1FFF9618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597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ABEC-4FFA-B354-2D59-C2206F71283D}"/>
              </a:ext>
            </a:extLst>
          </p:cNvPr>
          <p:cNvSpPr>
            <a:spLocks noGrp="1"/>
          </p:cNvSpPr>
          <p:nvPr>
            <p:ph type="title"/>
          </p:nvPr>
        </p:nvSpPr>
        <p:spPr/>
        <p:txBody>
          <a:bodyPr/>
          <a:lstStyle/>
          <a:p>
            <a:r>
              <a:rPr lang="en-US">
                <a:ea typeface="Calibri Light"/>
                <a:cs typeface="Calibri Light"/>
              </a:rPr>
              <a:t>Single language stack</a:t>
            </a:r>
          </a:p>
        </p:txBody>
      </p:sp>
      <p:sp>
        <p:nvSpPr>
          <p:cNvPr id="3" name="Content Placeholder 2">
            <a:extLst>
              <a:ext uri="{FF2B5EF4-FFF2-40B4-BE49-F238E27FC236}">
                <a16:creationId xmlns:a16="http://schemas.microsoft.com/office/drawing/2014/main" id="{6C20E87A-B6BF-03AB-5E39-192A3EFBCEF1}"/>
              </a:ext>
            </a:extLst>
          </p:cNvPr>
          <p:cNvSpPr>
            <a:spLocks noGrp="1"/>
          </p:cNvSpPr>
          <p:nvPr>
            <p:ph idx="1"/>
          </p:nvPr>
        </p:nvSpPr>
        <p:spPr/>
        <p:txBody>
          <a:bodyPr vert="horz" lIns="91440" tIns="45720" rIns="91440" bIns="45720" rtlCol="0" anchor="t">
            <a:normAutofit/>
          </a:bodyPr>
          <a:lstStyle/>
          <a:p>
            <a:r>
              <a:rPr lang="en-US">
                <a:ea typeface="Calibri"/>
                <a:cs typeface="Calibri"/>
              </a:rPr>
              <a:t>Single Language Stack means that it allows developers to utilize one language on both the client and server side</a:t>
            </a:r>
          </a:p>
          <a:p>
            <a:r>
              <a:rPr lang="en-US">
                <a:ea typeface="Calibri"/>
                <a:cs typeface="Calibri"/>
              </a:rPr>
              <a:t>Allows developers to use JavaScript on both the server side as well as client side(browser)</a:t>
            </a:r>
          </a:p>
          <a:p>
            <a:r>
              <a:rPr lang="en-US">
                <a:ea typeface="Calibri"/>
                <a:cs typeface="Calibri"/>
              </a:rPr>
              <a:t>This advantage helps streamline development by allowing back-end and front-end developers to share code easily, reducing context switching and improving productivity</a:t>
            </a:r>
          </a:p>
          <a:p>
            <a:r>
              <a:rPr lang="en-US">
                <a:ea typeface="Calibri"/>
                <a:cs typeface="Calibri"/>
              </a:rPr>
              <a:t>Single Language Stack promotes code reusability and ensures that developers don’t need to switch between multiple languages when working on projects</a:t>
            </a:r>
          </a:p>
        </p:txBody>
      </p:sp>
      <p:pic>
        <p:nvPicPr>
          <p:cNvPr id="4" name="Picture 2" descr="Node js - Free logo icons">
            <a:extLst>
              <a:ext uri="{FF2B5EF4-FFF2-40B4-BE49-F238E27FC236}">
                <a16:creationId xmlns:a16="http://schemas.microsoft.com/office/drawing/2014/main" id="{A3F62A9E-F0FB-EA89-BCD0-89B4298291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1769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19E-D917-7CAA-F657-753ED004A41C}"/>
              </a:ext>
            </a:extLst>
          </p:cNvPr>
          <p:cNvSpPr>
            <a:spLocks noGrp="1"/>
          </p:cNvSpPr>
          <p:nvPr>
            <p:ph type="title"/>
          </p:nvPr>
        </p:nvSpPr>
        <p:spPr/>
        <p:txBody>
          <a:bodyPr/>
          <a:lstStyle/>
          <a:p>
            <a:r>
              <a:rPr lang="en-US">
                <a:ea typeface="Calibri Light"/>
                <a:cs typeface="Calibri Light"/>
              </a:rPr>
              <a:t>Cross platform compatibility</a:t>
            </a:r>
            <a:endParaRPr lang="en-US"/>
          </a:p>
        </p:txBody>
      </p:sp>
      <p:sp>
        <p:nvSpPr>
          <p:cNvPr id="3" name="Content Placeholder 2">
            <a:extLst>
              <a:ext uri="{FF2B5EF4-FFF2-40B4-BE49-F238E27FC236}">
                <a16:creationId xmlns:a16="http://schemas.microsoft.com/office/drawing/2014/main" id="{07204069-83AE-C156-0738-CA9753CBF701}"/>
              </a:ext>
            </a:extLst>
          </p:cNvPr>
          <p:cNvSpPr>
            <a:spLocks noGrp="1"/>
          </p:cNvSpPr>
          <p:nvPr>
            <p:ph idx="1"/>
          </p:nvPr>
        </p:nvSpPr>
        <p:spPr/>
        <p:txBody>
          <a:bodyPr vert="horz" lIns="91440" tIns="45720" rIns="91440" bIns="45720" rtlCol="0" anchor="t">
            <a:normAutofit/>
          </a:bodyPr>
          <a:lstStyle/>
          <a:p>
            <a:r>
              <a:rPr lang="en-US">
                <a:ea typeface="Calibri"/>
                <a:cs typeface="Calibri"/>
              </a:rPr>
              <a:t>Can run on various operating systems such as Linux, macOS, Windows, Unix, and more. This allows for minimum changes when running on different environments</a:t>
            </a:r>
          </a:p>
          <a:p>
            <a:r>
              <a:rPr lang="en-US">
                <a:ea typeface="Calibri"/>
                <a:cs typeface="Calibri"/>
              </a:rPr>
              <a:t>Node utilizes serverless platforms and cloud computing through platforms such as AWS, Azure, and Google Cloud</a:t>
            </a:r>
          </a:p>
          <a:p>
            <a:r>
              <a:rPr lang="en-US">
                <a:ea typeface="Calibri"/>
                <a:cs typeface="Calibri"/>
              </a:rPr>
              <a:t>The V8 engine also plays a large role in making its cross-platform compatibility and consistency across multiple different platforms </a:t>
            </a:r>
          </a:p>
        </p:txBody>
      </p:sp>
      <p:pic>
        <p:nvPicPr>
          <p:cNvPr id="4" name="Picture 2" descr="Node js - Free logo icons">
            <a:extLst>
              <a:ext uri="{FF2B5EF4-FFF2-40B4-BE49-F238E27FC236}">
                <a16:creationId xmlns:a16="http://schemas.microsoft.com/office/drawing/2014/main" id="{07925EDD-DCBE-0AF2-DE41-3DF852DDD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551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8C55-49FA-9C5E-F9F8-C83CB8A838C8}"/>
              </a:ext>
            </a:extLst>
          </p:cNvPr>
          <p:cNvSpPr>
            <a:spLocks noGrp="1"/>
          </p:cNvSpPr>
          <p:nvPr>
            <p:ph type="title"/>
          </p:nvPr>
        </p:nvSpPr>
        <p:spPr/>
        <p:txBody>
          <a:bodyPr/>
          <a:lstStyle/>
          <a:p>
            <a:r>
              <a:rPr lang="en-US">
                <a:ea typeface="Calibri Light"/>
                <a:cs typeface="Calibri Light"/>
              </a:rPr>
              <a:t>Event Loop</a:t>
            </a:r>
            <a:endParaRPr lang="en-US"/>
          </a:p>
        </p:txBody>
      </p:sp>
      <p:sp>
        <p:nvSpPr>
          <p:cNvPr id="3" name="Content Placeholder 2">
            <a:extLst>
              <a:ext uri="{FF2B5EF4-FFF2-40B4-BE49-F238E27FC236}">
                <a16:creationId xmlns:a16="http://schemas.microsoft.com/office/drawing/2014/main" id="{75199AD2-5A16-41ED-AA42-C2508C079BBF}"/>
              </a:ext>
            </a:extLst>
          </p:cNvPr>
          <p:cNvSpPr>
            <a:spLocks noGrp="1"/>
          </p:cNvSpPr>
          <p:nvPr>
            <p:ph idx="1"/>
          </p:nvPr>
        </p:nvSpPr>
        <p:spPr/>
        <p:txBody>
          <a:bodyPr vert="horz" lIns="91440" tIns="45720" rIns="91440" bIns="45720" rtlCol="0" anchor="t">
            <a:normAutofit/>
          </a:bodyPr>
          <a:lstStyle/>
          <a:p>
            <a:r>
              <a:rPr lang="en-US">
                <a:ea typeface="Calibri"/>
                <a:cs typeface="Calibri"/>
              </a:rPr>
              <a:t>Node.js is built on an event-driven architecture</a:t>
            </a:r>
          </a:p>
          <a:p>
            <a:r>
              <a:rPr lang="en-US">
                <a:ea typeface="Calibri"/>
                <a:cs typeface="Calibri"/>
              </a:rPr>
              <a:t>The heart of this design is the event loop, which is responsible for managing and dispatching events and allows Node.js to efficiently handle asynchronous operations</a:t>
            </a:r>
          </a:p>
          <a:p>
            <a:endParaRPr lang="en-US">
              <a:ea typeface="Calibri"/>
              <a:cs typeface="Calibri"/>
            </a:endParaRPr>
          </a:p>
          <a:p>
            <a:endParaRPr lang="en-US">
              <a:ea typeface="Calibri"/>
              <a:cs typeface="Calibri"/>
            </a:endParaRPr>
          </a:p>
        </p:txBody>
      </p:sp>
      <p:pic>
        <p:nvPicPr>
          <p:cNvPr id="4" name="Picture 3" descr="Behind Node.js - The Event Loop">
            <a:extLst>
              <a:ext uri="{FF2B5EF4-FFF2-40B4-BE49-F238E27FC236}">
                <a16:creationId xmlns:a16="http://schemas.microsoft.com/office/drawing/2014/main" id="{06048ACC-AFB9-1AB0-5C73-5679AB3BF5CA}"/>
              </a:ext>
            </a:extLst>
          </p:cNvPr>
          <p:cNvPicPr>
            <a:picLocks noChangeAspect="1"/>
          </p:cNvPicPr>
          <p:nvPr/>
        </p:nvPicPr>
        <p:blipFill>
          <a:blip r:embed="rId2"/>
          <a:stretch>
            <a:fillRect/>
          </a:stretch>
        </p:blipFill>
        <p:spPr>
          <a:xfrm>
            <a:off x="5443269" y="3910297"/>
            <a:ext cx="6121879" cy="2416086"/>
          </a:xfrm>
          <a:prstGeom prst="rect">
            <a:avLst/>
          </a:prstGeom>
        </p:spPr>
      </p:pic>
      <p:pic>
        <p:nvPicPr>
          <p:cNvPr id="5" name="Picture 2" descr="Node js - Free logo icons">
            <a:extLst>
              <a:ext uri="{FF2B5EF4-FFF2-40B4-BE49-F238E27FC236}">
                <a16:creationId xmlns:a16="http://schemas.microsoft.com/office/drawing/2014/main" id="{208D7FCA-2B2C-92D9-1D3E-7264D90208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874296D-A0F7-14E2-9E9F-FBE3E348BFAE}"/>
              </a:ext>
            </a:extLst>
          </p:cNvPr>
          <p:cNvSpPr txBox="1"/>
          <p:nvPr/>
        </p:nvSpPr>
        <p:spPr>
          <a:xfrm>
            <a:off x="11896689" y="6488668"/>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786480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9FC9F-6849-63D8-C458-7BC323529D50}"/>
              </a:ext>
            </a:extLst>
          </p:cNvPr>
          <p:cNvSpPr>
            <a:spLocks noGrp="1"/>
          </p:cNvSpPr>
          <p:nvPr>
            <p:ph type="title"/>
          </p:nvPr>
        </p:nvSpPr>
        <p:spPr/>
        <p:txBody>
          <a:bodyPr/>
          <a:lstStyle/>
          <a:p>
            <a:r>
              <a:rPr lang="en-US">
                <a:ea typeface="Calibri Light"/>
                <a:cs typeface="Calibri Light"/>
              </a:rPr>
              <a:t>Event Queue</a:t>
            </a:r>
            <a:endParaRPr lang="en-US"/>
          </a:p>
        </p:txBody>
      </p:sp>
      <p:sp>
        <p:nvSpPr>
          <p:cNvPr id="3" name="Content Placeholder 2">
            <a:extLst>
              <a:ext uri="{FF2B5EF4-FFF2-40B4-BE49-F238E27FC236}">
                <a16:creationId xmlns:a16="http://schemas.microsoft.com/office/drawing/2014/main" id="{84FA81B9-9429-9EB0-2007-4E40BFA42A3B}"/>
              </a:ext>
            </a:extLst>
          </p:cNvPr>
          <p:cNvSpPr>
            <a:spLocks noGrp="1"/>
          </p:cNvSpPr>
          <p:nvPr>
            <p:ph idx="1"/>
          </p:nvPr>
        </p:nvSpPr>
        <p:spPr/>
        <p:txBody>
          <a:bodyPr vert="horz" lIns="91440" tIns="45720" rIns="91440" bIns="45720" rtlCol="0" anchor="t">
            <a:normAutofit/>
          </a:bodyPr>
          <a:lstStyle/>
          <a:p>
            <a:r>
              <a:rPr lang="en-US" dirty="0">
                <a:ea typeface="Calibri"/>
                <a:cs typeface="Calibri"/>
              </a:rPr>
              <a:t>When an asynchronous event is initiated, it will not block the main thread of execution. It is instead delegated to either an underlying system or a separate thread. There, a callback function will be registered to be executed when the operation computes</a:t>
            </a:r>
          </a:p>
          <a:p>
            <a:r>
              <a:rPr lang="en-US" dirty="0">
                <a:ea typeface="Calibri"/>
                <a:cs typeface="Calibri"/>
              </a:rPr>
              <a:t>These completed operations and their callbacks are placed in an event queue. The event loop continuously checks this queue for pending events. When the event loop finds an event, the associated callback is executed</a:t>
            </a:r>
          </a:p>
          <a:p>
            <a:r>
              <a:rPr lang="en-US" dirty="0">
                <a:ea typeface="Calibri"/>
                <a:cs typeface="Calibri"/>
              </a:rPr>
              <a:t>This is what contributed to the non-blocking aspect of Node.js</a:t>
            </a:r>
          </a:p>
        </p:txBody>
      </p:sp>
      <p:pic>
        <p:nvPicPr>
          <p:cNvPr id="4" name="Picture 2" descr="Node js - Free logo icons">
            <a:extLst>
              <a:ext uri="{FF2B5EF4-FFF2-40B4-BE49-F238E27FC236}">
                <a16:creationId xmlns:a16="http://schemas.microsoft.com/office/drawing/2014/main" id="{64926F84-EAB0-4DBB-DCA5-42050EB08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207" y="650256"/>
            <a:ext cx="1117600" cy="1117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8DF3C86-760A-29C9-EDEA-8DC126C96E4D}"/>
              </a:ext>
            </a:extLst>
          </p:cNvPr>
          <p:cNvSpPr txBox="1"/>
          <p:nvPr/>
        </p:nvSpPr>
        <p:spPr>
          <a:xfrm>
            <a:off x="11862148" y="6513534"/>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3121617690"/>
      </p:ext>
    </p:extLst>
  </p:cSld>
  <p:clrMapOvr>
    <a:masterClrMapping/>
  </p:clrMapOvr>
</p:sld>
</file>

<file path=ppt/theme/theme1.xml><?xml version="1.0" encoding="utf-8"?>
<a:theme xmlns:a="http://schemas.openxmlformats.org/drawingml/2006/main" name="Dividend">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58CEED6522DC47BC8757E574529BE1" ma:contentTypeVersion="9" ma:contentTypeDescription="Create a new document." ma:contentTypeScope="" ma:versionID="6ea67e965dd912230c909e75f83e9a7e">
  <xsd:schema xmlns:xsd="http://www.w3.org/2001/XMLSchema" xmlns:xs="http://www.w3.org/2001/XMLSchema" xmlns:p="http://schemas.microsoft.com/office/2006/metadata/properties" xmlns:ns3="349fd6c3-c658-41d0-9c9d-2484c8d31c37" xmlns:ns4="f25fe049-783e-4c93-a87b-fe290dff6ccf" targetNamespace="http://schemas.microsoft.com/office/2006/metadata/properties" ma:root="true" ma:fieldsID="937b8f578dd2a1547bdec80842df2c72" ns3:_="" ns4:_="">
    <xsd:import namespace="349fd6c3-c658-41d0-9c9d-2484c8d31c37"/>
    <xsd:import namespace="f25fe049-783e-4c93-a87b-fe290dff6cc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fd6c3-c658-41d0-9c9d-2484c8d31c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5fe049-783e-4c93-a87b-fe290dff6cc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49fd6c3-c658-41d0-9c9d-2484c8d31c37" xsi:nil="true"/>
  </documentManagement>
</p:properties>
</file>

<file path=customXml/itemProps1.xml><?xml version="1.0" encoding="utf-8"?>
<ds:datastoreItem xmlns:ds="http://schemas.openxmlformats.org/officeDocument/2006/customXml" ds:itemID="{021E192C-37DB-4DA0-8BD3-22A0DB8E155B}">
  <ds:schemaRefs>
    <ds:schemaRef ds:uri="349fd6c3-c658-41d0-9c9d-2484c8d31c37"/>
    <ds:schemaRef ds:uri="f25fe049-783e-4c93-a87b-fe290dff6c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4BD31C6-FAD4-4AF9-99FC-3C0CDB4E77E8}">
  <ds:schemaRefs>
    <ds:schemaRef ds:uri="http://schemas.microsoft.com/sharepoint/v3/contenttype/forms"/>
  </ds:schemaRefs>
</ds:datastoreItem>
</file>

<file path=customXml/itemProps3.xml><?xml version="1.0" encoding="utf-8"?>
<ds:datastoreItem xmlns:ds="http://schemas.openxmlformats.org/officeDocument/2006/customXml" ds:itemID="{90C3A9A9-D2FD-43AC-A617-CD727C446C1C}">
  <ds:schemaRefs>
    <ds:schemaRef ds:uri="349fd6c3-c658-41d0-9c9d-2484c8d31c37"/>
    <ds:schemaRef ds:uri="f25fe049-783e-4c93-a87b-fe290dff6cc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0</TotalTime>
  <Words>1521</Words>
  <Application>Microsoft Macintosh PowerPoint</Application>
  <PresentationFormat>Widescreen</PresentationFormat>
  <Paragraphs>132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Menlo</vt:lpstr>
      <vt:lpstr>Wingdings 2</vt:lpstr>
      <vt:lpstr>Dividend</vt:lpstr>
      <vt:lpstr>Node.js</vt:lpstr>
      <vt:lpstr>What is Node?</vt:lpstr>
      <vt:lpstr>Motivation</vt:lpstr>
      <vt:lpstr>Creation</vt:lpstr>
      <vt:lpstr>Non-blocking I/O model</vt:lpstr>
      <vt:lpstr>Single language stack</vt:lpstr>
      <vt:lpstr>Cross platform compatibility</vt:lpstr>
      <vt:lpstr>Event Loop</vt:lpstr>
      <vt:lpstr>Event Queue</vt:lpstr>
      <vt:lpstr>Single-threaded nature</vt:lpstr>
      <vt:lpstr>npm</vt:lpstr>
      <vt:lpstr>Web Servers</vt:lpstr>
      <vt:lpstr>Asynchronous Operations-Why do we need them?</vt:lpstr>
      <vt:lpstr>Asynchronous Operations- The Solution</vt:lpstr>
      <vt:lpstr>Real World Applications of Node</vt:lpstr>
      <vt:lpstr>Node Community</vt:lpstr>
      <vt:lpstr>Statistics and facts</vt:lpstr>
      <vt:lpstr>Conclusion and Future Trends</vt:lpstr>
      <vt:lpstr>Questions?</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Littler, Jacob</dc:creator>
  <cp:lastModifiedBy>Justice, Joel</cp:lastModifiedBy>
  <cp:revision>2</cp:revision>
  <dcterms:created xsi:type="dcterms:W3CDTF">2023-09-24T22:18:43Z</dcterms:created>
  <dcterms:modified xsi:type="dcterms:W3CDTF">2023-10-02T03:16:30Z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0x0101000D58CEED6522DC47BC8757E574529BE1</vt:lpwstr>
  </property>
</Properties>
</file>