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2"/>
  </p:sldMasterIdLst>
  <p:notesMasterIdLst>
    <p:notesMasterId r:id="rId44"/>
  </p:notesMasterIdLst>
  <p:handoutMasterIdLst>
    <p:handoutMasterId r:id="rId45"/>
  </p:handoutMasterIdLst>
  <p:sldIdLst>
    <p:sldId id="256" r:id="rId3"/>
    <p:sldId id="316" r:id="rId4"/>
    <p:sldId id="280" r:id="rId5"/>
    <p:sldId id="299" r:id="rId6"/>
    <p:sldId id="298" r:id="rId7"/>
    <p:sldId id="326" r:id="rId8"/>
    <p:sldId id="317" r:id="rId9"/>
    <p:sldId id="319" r:id="rId10"/>
    <p:sldId id="300" r:id="rId11"/>
    <p:sldId id="302" r:id="rId12"/>
    <p:sldId id="318" r:id="rId13"/>
    <p:sldId id="301" r:id="rId14"/>
    <p:sldId id="320" r:id="rId15"/>
    <p:sldId id="321" r:id="rId16"/>
    <p:sldId id="304" r:id="rId17"/>
    <p:sldId id="322" r:id="rId18"/>
    <p:sldId id="305" r:id="rId19"/>
    <p:sldId id="323" r:id="rId20"/>
    <p:sldId id="307" r:id="rId21"/>
    <p:sldId id="308" r:id="rId22"/>
    <p:sldId id="309" r:id="rId23"/>
    <p:sldId id="310" r:id="rId24"/>
    <p:sldId id="324" r:id="rId25"/>
    <p:sldId id="313" r:id="rId26"/>
    <p:sldId id="314" r:id="rId27"/>
    <p:sldId id="327" r:id="rId28"/>
    <p:sldId id="328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619C5B-C50F-4033-81BB-9177C4B3D056}">
          <p14:sldIdLst>
            <p14:sldId id="256"/>
            <p14:sldId id="316"/>
            <p14:sldId id="280"/>
            <p14:sldId id="299"/>
            <p14:sldId id="298"/>
            <p14:sldId id="326"/>
            <p14:sldId id="317"/>
            <p14:sldId id="319"/>
            <p14:sldId id="300"/>
            <p14:sldId id="302"/>
            <p14:sldId id="318"/>
            <p14:sldId id="301"/>
            <p14:sldId id="320"/>
            <p14:sldId id="321"/>
            <p14:sldId id="304"/>
            <p14:sldId id="322"/>
            <p14:sldId id="305"/>
            <p14:sldId id="323"/>
            <p14:sldId id="307"/>
            <p14:sldId id="308"/>
            <p14:sldId id="309"/>
            <p14:sldId id="310"/>
            <p14:sldId id="324"/>
            <p14:sldId id="313"/>
            <p14:sldId id="314"/>
            <p14:sldId id="327"/>
            <p14:sldId id="328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DAD"/>
    <a:srgbClr val="B1E8AE"/>
    <a:srgbClr val="FF3300"/>
    <a:srgbClr val="969696"/>
    <a:srgbClr val="F5FAF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69255" autoAdjust="0"/>
  </p:normalViewPr>
  <p:slideViewPr>
    <p:cSldViewPr>
      <p:cViewPr varScale="1">
        <p:scale>
          <a:sx n="76" d="100"/>
          <a:sy n="76" d="100"/>
        </p:scale>
        <p:origin x="170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16BB24E-4B7F-4152-84EF-03D898D866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DE09F7F-5150-41B1-908D-486380144E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0D098E-F84D-40D9-9C9C-3468A3EFF45D}" type="datetimeFigureOut">
              <a:rPr lang="en-US" altLang="en-US"/>
              <a:pPr/>
              <a:t>9/24/2023</a:t>
            </a:fld>
            <a:endParaRPr lang="en-US" altLang="en-US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55D89E59-3B88-4D0E-A376-9A13A823364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0EC6F739-76D2-4552-AB73-53C812C52BF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F124A9-8D67-43DF-B63D-5956C493DC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BB0DAE6-5819-4F93-AA8B-632CACE24C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B9DBD66-6B2B-4030-8073-2AA8C0E5668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B2DBD5D-9D2B-4C32-A98F-485E258F982D}" type="datetimeFigureOut">
              <a:rPr lang="en-US"/>
              <a:pPr>
                <a:defRPr/>
              </a:pPr>
              <a:t>9/24/2023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87CFD451-CEF5-4A52-91D2-0067C1C848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81123031-5D15-4DCB-8D5B-91241B73EBB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331D6158-EA3D-4C93-B333-62F11AD6BA7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7870525E-A6DF-4C1B-86AD-81B7B3A3C9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F8B0DF-85C6-4D49-BB13-E249B6ACDA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97256EB-E004-44DD-BE00-4D42BC46A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F29F7E9-CCA7-4410-85F1-4F8CA572F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308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10D260-9F43-4C60-AA21-0927E6925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A8E0D7-A731-498C-B44F-776334AFC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237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227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650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5603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746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164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2198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953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333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10D260-9F43-4C60-AA21-0927E6925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A8E0D7-A731-498C-B44F-776334AFC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7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6523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8610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61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826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631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323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2976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.on() deals with events such as mouse clicks, document ready, document load, form submit, keyboard keypress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7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syntax: $</a:t>
            </a:r>
            <a:r>
              <a:rPr lang="en-US" dirty="0" err="1"/>
              <a:t>selector.method</a:t>
            </a:r>
            <a:r>
              <a:rPr lang="en-US" dirty="0"/>
              <a:t>(speed, callback);</a:t>
            </a:r>
          </a:p>
          <a:p>
            <a:r>
              <a:rPr lang="en-US" dirty="0"/>
              <a:t>Animate syntax: $</a:t>
            </a:r>
            <a:r>
              <a:rPr lang="en-US" dirty="0" err="1"/>
              <a:t>selector.animate</a:t>
            </a:r>
            <a:r>
              <a:rPr lang="en-US" dirty="0"/>
              <a:t>({params}, speed, callback);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49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 tree</a:t>
            </a:r>
          </a:p>
          <a:p>
            <a:r>
              <a:rPr lang="en-US" dirty="0"/>
              <a:t>jQuery provides methods to traverse the DOM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5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10D260-9F43-4C60-AA21-0927E6925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A8E0D7-A731-498C-B44F-776334AFC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Simplified selectors and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Index number can be used to filter the selection</a:t>
            </a:r>
          </a:p>
          <a:p>
            <a:r>
              <a:rPr lang="en-US" dirty="0"/>
              <a:t>jQuery objects are described as array-like because of index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50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always the quickest (accessing form elements using the same selectors to pick any elements often is)</a:t>
            </a:r>
          </a:p>
          <a:p>
            <a:r>
              <a:rPr lang="en-US" dirty="0"/>
              <a:t>Examines each element, therefore narrow down where the script needs to 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24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CSS treats each element in a webpage as if it were in its own box</a:t>
            </a:r>
          </a:p>
          <a:p>
            <a:r>
              <a:rPr lang="en-US" dirty="0"/>
              <a:t>.</a:t>
            </a:r>
            <a:r>
              <a:rPr lang="en-US" dirty="0" err="1"/>
              <a:t>outerHeight</a:t>
            </a:r>
            <a:r>
              <a:rPr lang="en-US" dirty="0"/>
              <a:t>() and .</a:t>
            </a:r>
            <a:r>
              <a:rPr lang="en-US" dirty="0" err="1"/>
              <a:t>outerWidth</a:t>
            </a:r>
            <a:r>
              <a:rPr lang="en-US" dirty="0"/>
              <a:t>() take true as a parameter to include margins</a:t>
            </a:r>
          </a:p>
          <a:p>
            <a:r>
              <a:rPr lang="en-US" dirty="0"/>
              <a:t>Speaking of .height() and .width()…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09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also methods to get and set the position of the scroll bars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52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2 methods help you determine the position of an element: within the page and in relation to an ancestor that is offset from normal flow</a:t>
            </a:r>
          </a:p>
          <a:p>
            <a:r>
              <a:rPr lang="en-US" dirty="0"/>
              <a:t>They return the co-ordinates of the first element in the matched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77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Others include Angular.js and Ember.js</a:t>
            </a:r>
          </a:p>
          <a:p>
            <a:r>
              <a:rPr lang="en-US" dirty="0"/>
              <a:t>Conflict can be avoided by including jQuery either before or after (.</a:t>
            </a:r>
            <a:r>
              <a:rPr lang="en-US" dirty="0" err="1"/>
              <a:t>noConflict</a:t>
            </a:r>
            <a:r>
              <a:rPr lang="en-US" dirty="0"/>
              <a:t>()) other libraries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591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early days, developers were told to put &lt;script&gt; tags in the &lt;head&gt;; however, this can make pages seem to load slower</a:t>
            </a:r>
          </a:p>
          <a:p>
            <a:r>
              <a:rPr lang="en-US" dirty="0"/>
              <a:t>When a browser starts to download a JS file, it stops all other downloads and pauses laying out the page until the script has finished loading and been processed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A05B5-76EA-4541-8620-DD97CE281A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8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10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/>
              <a:t>Minification</a:t>
            </a:r>
            <a:r>
              <a:rPr lang="en-US" altLang="en-US" dirty="0"/>
              <a:t> which removes</a:t>
            </a:r>
            <a:r>
              <a:rPr lang="en-US" altLang="en-US" baseline="0" dirty="0"/>
              <a:t> unnecessary spaces, carriage returns and comments.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/>
              <a:t>Minification</a:t>
            </a:r>
            <a:r>
              <a:rPr lang="en-US" altLang="en-US" dirty="0"/>
              <a:t> which removes</a:t>
            </a:r>
            <a:r>
              <a:rPr lang="en-US" altLang="en-US" baseline="0" dirty="0"/>
              <a:t> unnecessary spaces, carriage returns and comments.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92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10D260-9F43-4C60-AA21-0927E6925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A8E0D7-A731-498C-B44F-776334AFC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3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280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0870014-690D-4B7D-AAD0-8A0A1CDF3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3C732-2D20-42D2-9735-54D85EC1D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32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5AFA4C-83B2-4068-9ED1-CDAE9D55C64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B3FE919-B724-4E50-9AB7-038E31D07D1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AC88809-A6C1-4A73-91FF-C88FA890B40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725AAADA-76AD-4F7F-A70E-46F05F054D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43FDE248-6790-476D-A8B0-02522F0DD9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AD5C6954-1B8E-4396-8DEE-92CFBC2EFC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2A35D63E-C04D-421F-82D7-0A627BCE09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6A261077-0824-4C6E-A3E0-19C95BF313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1D6BFD7B-FAB0-4021-83E5-8B304F0FFD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A0C54974-4666-45B2-9FB2-5205EDAF3A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EAB52224-FC70-4011-876F-3B2D2C25F0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CC70C670-6E74-4B18-83D1-6AFEFB46C9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F20F4F2D-FBF3-4027-9696-D65B7A1CE9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9731C3BE-C376-40A9-ACE4-CFB8363653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1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DFBE17DD-A33C-4E62-A494-65D95BB0A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AAA5B083-D665-450C-947B-79377B9DB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A593117A-ABA3-4E4D-971C-31FF2D65C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3765E-0EAC-41B0-8CA8-00E7686365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61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77AEC4-26DA-461C-A6A7-0D6AB58CD01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C42D28-DBF8-413D-867A-5D2EF7A7A4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C4EA9-A366-4E87-BCBC-0F075AF6624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ECE5833-05AA-473F-BC1A-694699538B8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1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FF1CD03-F169-4C67-B7B9-A70F8065DF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B79686A-4940-45D6-B18B-08B46BF4B8B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F35686-FBC6-4EF9-8AA2-361A182ADBA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72291F9-FAC1-4C64-A704-1EE0B98B4C4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7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F2A3183-FF2F-49D9-B24E-4385CBE8EC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4B3D8CC-0900-4280-957C-374319D910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48E9E-CD14-4ADD-AF6A-C422D1CF9DC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2EA07C3-D0BC-4A24-A693-7A58061445A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8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97F3FF2-5B2A-41B8-BE9D-47A887F0755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14B313A-6A40-48E8-B84D-944DA1ABF8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2A56A-3E32-4F57-945F-1ED91ED7004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7391706F-3FAF-4D5E-8D9C-5A45B856FD8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7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97C1669-848D-4FD3-BB3F-05F8E5781D7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F6C76A-949E-47AD-9A21-A652F7AB85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96D14-3B33-409D-A100-268DA169F8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3F4E4B4-091A-4046-8304-B32921851F4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7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53F5A6A-A605-4DBF-BE0B-2471280372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E7B0799-E406-458C-8D67-0A32949E27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4614-8BD9-444D-AF0C-8B7E90E17E2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479D5E2-D933-40C7-A212-0FE4CD3BBDE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8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AF80622-F76B-4DA9-A107-7B9B4168DF5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FE52FE6-D437-476D-867D-27666D9ABA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81463-5A8C-4EE0-B701-621375F72B0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1B0491D-827E-4DB3-856D-4E9EA1FECE0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2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EF68E8-9D65-496B-BE39-16A8A2AFFE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56EB6C-02DD-40AB-8167-CB0563FC77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AC5D6-D58F-45CC-9600-4EC14C400B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C6F282F-EB3E-4B93-8B51-9AC09AB4E2A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BD6ED0-B4D7-4657-933B-6052C92604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641D44-D2C9-4CF4-9D0B-3F47FC7319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1A56C-0E10-44E8-B199-A26F80A01B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9E4F0229-9E18-44C8-AEA3-746D36D2379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D471539-816C-4712-985E-D118A743FB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7A1CD4D-147D-447B-A774-6EDB37AA4C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A52DB-B7CD-477B-BB1A-F5A0BF63AC7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A143A66C-8AE5-4141-AE96-C9A3F1E994A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9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BEBD6C1-74E8-4555-8BE9-DBF1DA2A91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288513C-8C41-4F66-9B9F-21438B57A3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0CDD37-E37F-4A82-8CCA-F1E00624882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B553B330-369E-4464-A6CE-9FBC0E6FF3D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8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B767A56-FD25-41A9-B21C-6511F047C0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1D21763-C6C5-406C-86DB-C5D9602D63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90204" pitchFamily="34" charset="0"/>
              </a:defRPr>
            </a:lvl1pPr>
          </a:lstStyle>
          <a:p>
            <a:fld id="{3F4A7B9E-CBB7-405C-975A-357062FED423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841D1CB7-8997-45EA-A1A8-D1BE78BBE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5125" name="Rectangle 5">
              <a:extLst>
                <a:ext uri="{FF2B5EF4-FFF2-40B4-BE49-F238E27FC236}">
                  <a16:creationId xmlns:a16="http://schemas.microsoft.com/office/drawing/2014/main" id="{BD7E6A64-FF87-49BF-A112-70334DC75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126" name="Rectangle 6">
              <a:extLst>
                <a:ext uri="{FF2B5EF4-FFF2-40B4-BE49-F238E27FC236}">
                  <a16:creationId xmlns:a16="http://schemas.microsoft.com/office/drawing/2014/main" id="{EAA8B51B-875F-4063-BB4E-230FAD74D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127" name="Rectangle 7">
              <a:extLst>
                <a:ext uri="{FF2B5EF4-FFF2-40B4-BE49-F238E27FC236}">
                  <a16:creationId xmlns:a16="http://schemas.microsoft.com/office/drawing/2014/main" id="{705F0236-CC65-4E78-9A19-DA77AEF9E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5128" name="Rectangle 8">
              <a:extLst>
                <a:ext uri="{FF2B5EF4-FFF2-40B4-BE49-F238E27FC236}">
                  <a16:creationId xmlns:a16="http://schemas.microsoft.com/office/drawing/2014/main" id="{B5706A6B-CB4B-4956-B89C-DC2AD7316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5129" name="Rectangle 9">
              <a:extLst>
                <a:ext uri="{FF2B5EF4-FFF2-40B4-BE49-F238E27FC236}">
                  <a16:creationId xmlns:a16="http://schemas.microsoft.com/office/drawing/2014/main" id="{D5E955C7-E74B-4F28-9652-D5700BAA9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5130" name="Rectangle 10">
              <a:extLst>
                <a:ext uri="{FF2B5EF4-FFF2-40B4-BE49-F238E27FC236}">
                  <a16:creationId xmlns:a16="http://schemas.microsoft.com/office/drawing/2014/main" id="{810071A1-A705-4F6B-A68B-AC7036EFC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5131" name="Rectangle 11">
              <a:extLst>
                <a:ext uri="{FF2B5EF4-FFF2-40B4-BE49-F238E27FC236}">
                  <a16:creationId xmlns:a16="http://schemas.microsoft.com/office/drawing/2014/main" id="{3767983E-7013-4743-AABC-80DD88939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132" name="Rectangle 12">
              <a:extLst>
                <a:ext uri="{FF2B5EF4-FFF2-40B4-BE49-F238E27FC236}">
                  <a16:creationId xmlns:a16="http://schemas.microsoft.com/office/drawing/2014/main" id="{A5AC72F0-CB12-4DFE-9586-A91BFB422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5133" name="Rectangle 13">
              <a:extLst>
                <a:ext uri="{FF2B5EF4-FFF2-40B4-BE49-F238E27FC236}">
                  <a16:creationId xmlns:a16="http://schemas.microsoft.com/office/drawing/2014/main" id="{ED5EDD60-4FFF-4A3A-BF39-6FB5226E1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11DAD110-4406-4494-93F5-B008468AB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7879F9A9-172A-4ADA-830F-80CFEBE45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6" name="Rectangle 16">
            <a:extLst>
              <a:ext uri="{FF2B5EF4-FFF2-40B4-BE49-F238E27FC236}">
                <a16:creationId xmlns:a16="http://schemas.microsoft.com/office/drawing/2014/main" id="{01520928-4C88-40F1-988A-20405169CC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jquery/tryit.asp?filename=tryjquery_dom_html_se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jquery/tryit.asp?filename=tryjquery_chain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jquery/tryit.asp?filename=tryjquery_dom_html_s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jquery/tryit.asp?filename=tryjquery_html_append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jquery/tryit.asp?filename=tryjquery_css_set_multipl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80ED8C6-1E71-45D2-9775-8382707711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spcBef>
                <a:spcPts val="1200"/>
              </a:spcBef>
            </a:pPr>
            <a:r>
              <a:rPr lang="en-US" altLang="en-US" sz="4600" dirty="0">
                <a:ea typeface="ＭＳ Ｐゴシック" panose="020B0600070205080204" pitchFamily="34" charset="-128"/>
              </a:rPr>
              <a:t>Introduction to</a:t>
            </a:r>
            <a:br>
              <a:rPr lang="en-US" altLang="en-US" sz="4600" dirty="0">
                <a:ea typeface="ＭＳ Ｐゴシック" panose="020B0600070205080204" pitchFamily="34" charset="-128"/>
              </a:rPr>
            </a:br>
            <a:r>
              <a:rPr lang="en-US" altLang="en-US" sz="5400" dirty="0">
                <a:ea typeface="ＭＳ Ｐゴシック" panose="020B0600070205080204" pitchFamily="34" charset="-128"/>
              </a:rPr>
              <a:t>JQUERY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sz="2400"/>
              <a:t>COMP 3700</a:t>
            </a:r>
          </a:p>
          <a:p>
            <a:pPr algn="r"/>
            <a:r>
              <a:rPr lang="en-US" sz="1600"/>
              <a:t>Thanks to Tom Gant &amp; Kaitlin Dosch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Matched Set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066800" y="1524000"/>
            <a:ext cx="9982200" cy="457199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jQuery object returned with one or more objects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ounded Rectangle 1"/>
          <p:cNvSpPr/>
          <p:nvPr/>
        </p:nvSpPr>
        <p:spPr bwMode="auto">
          <a:xfrm>
            <a:off x="5753100" y="2057400"/>
            <a:ext cx="6096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229100" y="2743200"/>
            <a:ext cx="6096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li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276850" y="2743200"/>
            <a:ext cx="6096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li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324600" y="2743200"/>
            <a:ext cx="6096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li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372350" y="2743200"/>
            <a:ext cx="6096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li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Elbow Connector 3"/>
          <p:cNvCxnSpPr>
            <a:stCxn id="2" idx="2"/>
            <a:endCxn id="6" idx="0"/>
          </p:cNvCxnSpPr>
          <p:nvPr/>
        </p:nvCxnSpPr>
        <p:spPr bwMode="auto">
          <a:xfrm rot="5400000">
            <a:off x="5143500" y="1828800"/>
            <a:ext cx="304800" cy="15240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Elbow Connector 10"/>
          <p:cNvCxnSpPr>
            <a:stCxn id="2" idx="2"/>
            <a:endCxn id="9" idx="0"/>
          </p:cNvCxnSpPr>
          <p:nvPr/>
        </p:nvCxnSpPr>
        <p:spPr bwMode="auto">
          <a:xfrm rot="16200000" flipH="1">
            <a:off x="6715125" y="1781175"/>
            <a:ext cx="304800" cy="161925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Elbow Connector 14"/>
          <p:cNvCxnSpPr>
            <a:stCxn id="2" idx="2"/>
            <a:endCxn id="7" idx="0"/>
          </p:cNvCxnSpPr>
          <p:nvPr/>
        </p:nvCxnSpPr>
        <p:spPr bwMode="auto">
          <a:xfrm rot="5400000">
            <a:off x="5667375" y="2352675"/>
            <a:ext cx="304800" cy="47625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Elbow Connector 16"/>
          <p:cNvCxnSpPr>
            <a:stCxn id="2" idx="2"/>
            <a:endCxn id="8" idx="0"/>
          </p:cNvCxnSpPr>
          <p:nvPr/>
        </p:nvCxnSpPr>
        <p:spPr bwMode="auto">
          <a:xfrm rot="16200000" flipH="1">
            <a:off x="6191250" y="2305050"/>
            <a:ext cx="304800" cy="5715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276601"/>
            <a:ext cx="4838700" cy="3352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en-US" altLang="en-US" sz="2400" u="sng" kern="0" dirty="0">
                <a:solidFill>
                  <a:schemeClr val="bg1"/>
                </a:solidFill>
              </a:rPr>
              <a:t>Single Element/Node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en-US" sz="2400" kern="0" dirty="0">
                <a:solidFill>
                  <a:schemeClr val="bg1"/>
                </a:solidFill>
              </a:rPr>
              <a:t>jQuery (‘</a:t>
            </a:r>
            <a:r>
              <a:rPr lang="en-US" altLang="en-US" sz="2400" kern="0" dirty="0" err="1">
                <a:solidFill>
                  <a:schemeClr val="bg1"/>
                </a:solidFill>
              </a:rPr>
              <a:t>ul</a:t>
            </a:r>
            <a:r>
              <a:rPr lang="en-US" altLang="en-US" sz="2400" kern="0" dirty="0">
                <a:solidFill>
                  <a:schemeClr val="bg1"/>
                </a:solidFill>
              </a:rPr>
              <a:t>’) or $(‘</a:t>
            </a:r>
            <a:r>
              <a:rPr lang="en-US" altLang="en-US" sz="2400" kern="0" dirty="0" err="1">
                <a:solidFill>
                  <a:schemeClr val="bg1"/>
                </a:solidFill>
              </a:rPr>
              <a:t>ul</a:t>
            </a:r>
            <a:r>
              <a:rPr lang="en-US" altLang="en-US" sz="2400" kern="0" dirty="0">
                <a:solidFill>
                  <a:schemeClr val="bg1"/>
                </a:solidFill>
              </a:rPr>
              <a:t>’)</a:t>
            </a:r>
          </a:p>
          <a:p>
            <a:pPr marL="0" indent="0" algn="ctr">
              <a:lnSpc>
                <a:spcPts val="3000"/>
              </a:lnSpc>
              <a:buNone/>
            </a:pPr>
            <a:endParaRPr lang="en-US" altLang="en-US" sz="24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en-US" sz="2400" kern="0" dirty="0">
                <a:solidFill>
                  <a:schemeClr val="bg1"/>
                </a:solidFill>
              </a:rPr>
              <a:t>INDEX     ELEMENT NODE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kern="0" dirty="0">
                <a:solidFill>
                  <a:schemeClr val="bg1"/>
                </a:solidFill>
              </a:rPr>
              <a:t>          0          </a:t>
            </a:r>
            <a:r>
              <a:rPr lang="en-US" altLang="en-US" sz="2400" kern="0" dirty="0" err="1">
                <a:solidFill>
                  <a:schemeClr val="bg1"/>
                </a:solidFill>
              </a:rPr>
              <a:t>ul</a:t>
            </a:r>
            <a:endParaRPr lang="en-US" altLang="en-US" sz="24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altLang="en-US" sz="2400" kern="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715000" y="1981199"/>
            <a:ext cx="685800" cy="533401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00" y="3276601"/>
            <a:ext cx="4838700" cy="3352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en-US" altLang="en-US" sz="2000" u="sng" kern="0" dirty="0">
                <a:solidFill>
                  <a:schemeClr val="bg1"/>
                </a:solidFill>
              </a:rPr>
              <a:t>Multiple Element/Node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en-US" sz="2000" kern="0" dirty="0">
                <a:solidFill>
                  <a:schemeClr val="bg1"/>
                </a:solidFill>
              </a:rPr>
              <a:t>jQuery (‘li’) or $(‘li’)</a:t>
            </a:r>
          </a:p>
          <a:p>
            <a:pPr marL="0" indent="0" algn="ctr">
              <a:lnSpc>
                <a:spcPts val="2000"/>
              </a:lnSpc>
              <a:buNone/>
            </a:pP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en-US" sz="2000" kern="0" dirty="0">
                <a:solidFill>
                  <a:schemeClr val="bg1"/>
                </a:solidFill>
              </a:rPr>
              <a:t>INDEX     ELEMENT NODE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kern="0" dirty="0">
                <a:solidFill>
                  <a:schemeClr val="bg1"/>
                </a:solidFill>
              </a:rPr>
              <a:t>               0          </a:t>
            </a:r>
            <a:r>
              <a:rPr lang="en-US" altLang="en-US" sz="2000" kern="0" dirty="0" err="1">
                <a:solidFill>
                  <a:schemeClr val="bg1"/>
                </a:solidFill>
              </a:rPr>
              <a:t>li#one.hot</a:t>
            </a: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kern="0" dirty="0">
                <a:solidFill>
                  <a:schemeClr val="bg1"/>
                </a:solidFill>
              </a:rPr>
              <a:t>               1          </a:t>
            </a:r>
            <a:r>
              <a:rPr lang="en-US" altLang="en-US" sz="2000" kern="0" dirty="0" err="1">
                <a:solidFill>
                  <a:schemeClr val="bg1"/>
                </a:solidFill>
              </a:rPr>
              <a:t>li#two.hot</a:t>
            </a: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kern="0" dirty="0">
                <a:solidFill>
                  <a:schemeClr val="bg1"/>
                </a:solidFill>
              </a:rPr>
              <a:t>               2          </a:t>
            </a:r>
            <a:r>
              <a:rPr lang="en-US" altLang="en-US" sz="2000" kern="0" dirty="0" err="1">
                <a:solidFill>
                  <a:schemeClr val="bg1"/>
                </a:solidFill>
              </a:rPr>
              <a:t>li#three</a:t>
            </a: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kern="0" dirty="0">
                <a:solidFill>
                  <a:schemeClr val="bg1"/>
                </a:solidFill>
              </a:rPr>
              <a:t>               3          </a:t>
            </a:r>
            <a:r>
              <a:rPr lang="en-US" altLang="en-US" sz="2000" kern="0" dirty="0" err="1">
                <a:solidFill>
                  <a:schemeClr val="bg1"/>
                </a:solidFill>
              </a:rPr>
              <a:t>li#four</a:t>
            </a:r>
            <a:endParaRPr lang="en-US" altLang="en-US" sz="24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altLang="en-US" sz="2400" kern="0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33850" y="2666999"/>
            <a:ext cx="3924300" cy="533401"/>
          </a:xfrm>
          <a:prstGeom prst="roundRect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1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2" grpId="0" animBg="1"/>
      <p:bldP spid="6" grpId="0" animBg="1"/>
      <p:bldP spid="7" grpId="0" animBg="1"/>
      <p:bldP spid="8" grpId="0" animBg="1"/>
      <p:bldP spid="9" grpId="0" animBg="1"/>
      <p:bldP spid="20" grpId="0" animBg="1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7850E52-2AAC-42E5-9EA2-41D2B5430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/>
          <a:lstStyle/>
          <a:p>
            <a:pPr algn="ctr"/>
            <a:r>
              <a:rPr lang="en-US" altLang="en-US" sz="4000" dirty="0"/>
              <a:t>jQuery Methods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10439400" cy="457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800" dirty="0"/>
              <a:t>Built-in methods for selectors</a:t>
            </a:r>
            <a:endParaRPr lang="en-US" altLang="en-US" sz="4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61F5F3-83AB-4009-8728-88D3CAB01108}"/>
              </a:ext>
            </a:extLst>
          </p:cNvPr>
          <p:cNvCxnSpPr/>
          <p:nvPr/>
        </p:nvCxnSpPr>
        <p:spPr bwMode="auto">
          <a:xfrm>
            <a:off x="1676400" y="11430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96632"/>
            <a:ext cx="10439400" cy="15561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en-US" sz="3600" kern="0" dirty="0">
                <a:solidFill>
                  <a:schemeClr val="bg1"/>
                </a:solidFill>
              </a:rPr>
              <a:t>$(‘</a:t>
            </a:r>
            <a:r>
              <a:rPr lang="en-US" altLang="en-US" sz="36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3600" kern="0" dirty="0">
                <a:solidFill>
                  <a:schemeClr val="bg1"/>
                </a:solidFill>
              </a:rPr>
              <a:t>’).</a:t>
            </a:r>
            <a:r>
              <a:rPr lang="en-US" altLang="en-US" sz="3600" kern="0" dirty="0" err="1">
                <a:solidFill>
                  <a:schemeClr val="bg1"/>
                </a:solidFill>
              </a:rPr>
              <a:t>addClass</a:t>
            </a:r>
            <a:r>
              <a:rPr lang="en-US" altLang="en-US" sz="3600" kern="0" dirty="0">
                <a:solidFill>
                  <a:schemeClr val="bg1"/>
                </a:solidFill>
              </a:rPr>
              <a:t>(‘complete’);</a:t>
            </a:r>
          </a:p>
        </p:txBody>
      </p:sp>
      <p:sp>
        <p:nvSpPr>
          <p:cNvPr id="2" name="Right Brace 1"/>
          <p:cNvSpPr/>
          <p:nvPr/>
        </p:nvSpPr>
        <p:spPr bwMode="auto">
          <a:xfrm rot="16200000">
            <a:off x="3238500" y="1638300"/>
            <a:ext cx="457200" cy="17526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6386522" y="366722"/>
            <a:ext cx="409556" cy="43434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9355" y="1916668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8250" y="1868269"/>
            <a:ext cx="31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FUNCTION CREATES JQUERY OBJECT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10439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2800" kern="0" dirty="0"/>
              <a:t>Dot notation syntax</a:t>
            </a:r>
          </a:p>
          <a:p>
            <a:pPr>
              <a:lnSpc>
                <a:spcPts val="3000"/>
              </a:lnSpc>
            </a:pPr>
            <a:endParaRPr lang="en-US" sz="2800" kern="0" dirty="0"/>
          </a:p>
          <a:p>
            <a:pPr>
              <a:lnSpc>
                <a:spcPts val="3000"/>
              </a:lnSpc>
            </a:pPr>
            <a:r>
              <a:rPr lang="en-US" sz="2800" kern="0" dirty="0"/>
              <a:t>Built to work with jQuery elements</a:t>
            </a:r>
          </a:p>
          <a:p>
            <a:pPr>
              <a:lnSpc>
                <a:spcPts val="3000"/>
              </a:lnSpc>
            </a:pPr>
            <a:endParaRPr lang="en-US" sz="2800" kern="0" dirty="0"/>
          </a:p>
          <a:p>
            <a:pPr>
              <a:lnSpc>
                <a:spcPts val="3000"/>
              </a:lnSpc>
            </a:pPr>
            <a:r>
              <a:rPr lang="en-US" sz="2800" kern="0" dirty="0"/>
              <a:t>Some methods do take parameters</a:t>
            </a:r>
          </a:p>
        </p:txBody>
      </p:sp>
    </p:spTree>
    <p:extLst>
      <p:ext uri="{BB962C8B-B14F-4D97-AF65-F5344CB8AC3E}">
        <p14:creationId xmlns:p14="http://schemas.microsoft.com/office/powerpoint/2010/main" val="42019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6" grpId="0" animBg="1"/>
      <p:bldP spid="2" grpId="0" animBg="1"/>
      <p:bldP spid="9" grpId="0" animBg="1"/>
      <p:bldP spid="3" grpId="0"/>
      <p:bldP spid="12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286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Built-in Methods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14400" y="914400"/>
            <a:ext cx="10363200" cy="5791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1400" dirty="0"/>
              <a:t>Content filters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Get/change content (.html(), .text(), .</a:t>
            </a:r>
            <a:r>
              <a:rPr lang="en-US" altLang="en-US" sz="1400" dirty="0" err="1"/>
              <a:t>replaceWith</a:t>
            </a:r>
            <a:r>
              <a:rPr lang="en-US" altLang="en-US" sz="1400" dirty="0"/>
              <a:t>(), .remove())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Elements (.before(), .after() .prepend(), .append(), .add())</a:t>
            </a:r>
          </a:p>
          <a:p>
            <a:pPr>
              <a:lnSpc>
                <a:spcPts val="3000"/>
              </a:lnSpc>
            </a:pPr>
            <a:r>
              <a:rPr lang="en-US" altLang="en-US" sz="1400" dirty="0"/>
              <a:t>Finding elements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General (.find(), .next())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Filter/Test (.filter(), .has())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Order in selection (.</a:t>
            </a:r>
            <a:r>
              <a:rPr lang="en-US" altLang="en-US" sz="1400" dirty="0" err="1"/>
              <a:t>eq</a:t>
            </a:r>
            <a:r>
              <a:rPr lang="en-US" altLang="en-US" sz="1400" dirty="0"/>
              <a:t>(), .</a:t>
            </a:r>
            <a:r>
              <a:rPr lang="en-US" altLang="en-US" sz="1400" dirty="0" err="1"/>
              <a:t>lt</a:t>
            </a:r>
            <a:r>
              <a:rPr lang="en-US" altLang="en-US" sz="1400" dirty="0"/>
              <a:t>(), .</a:t>
            </a:r>
            <a:r>
              <a:rPr lang="en-US" altLang="en-US" sz="1400" dirty="0" err="1"/>
              <a:t>rt</a:t>
            </a:r>
            <a:r>
              <a:rPr lang="en-US" altLang="en-US" sz="1400" dirty="0"/>
              <a:t>())</a:t>
            </a:r>
          </a:p>
          <a:p>
            <a:pPr>
              <a:lnSpc>
                <a:spcPts val="3000"/>
              </a:lnSpc>
            </a:pPr>
            <a:r>
              <a:rPr lang="en-US" altLang="en-US" sz="1400" dirty="0"/>
              <a:t>Dimension/Position (.height(), .width(), .position(), .</a:t>
            </a:r>
            <a:r>
              <a:rPr lang="en-US" altLang="en-US" sz="1400" dirty="0" err="1"/>
              <a:t>scrollTop</a:t>
            </a:r>
            <a:r>
              <a:rPr lang="en-US" altLang="en-US" sz="1400" dirty="0"/>
              <a:t>())</a:t>
            </a:r>
          </a:p>
          <a:p>
            <a:pPr>
              <a:lnSpc>
                <a:spcPts val="3000"/>
              </a:lnSpc>
            </a:pPr>
            <a:r>
              <a:rPr lang="en-US" altLang="en-US" sz="1400" dirty="0"/>
              <a:t>Effects &amp; Animation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Basic (.show(), .hide())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Fading/Sliding ()</a:t>
            </a:r>
          </a:p>
          <a:p>
            <a:pPr>
              <a:lnSpc>
                <a:spcPts val="3000"/>
              </a:lnSpc>
            </a:pPr>
            <a:r>
              <a:rPr lang="en-US" altLang="en-US" sz="1400" dirty="0"/>
              <a:t>Events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Document/file (.ready(), .load())</a:t>
            </a:r>
          </a:p>
          <a:p>
            <a:pPr lvl="1">
              <a:lnSpc>
                <a:spcPts val="3000"/>
              </a:lnSpc>
            </a:pPr>
            <a:r>
              <a:rPr lang="en-US" altLang="en-US" sz="1400" dirty="0"/>
              <a:t>User Interaction (.on())</a:t>
            </a:r>
          </a:p>
          <a:p>
            <a:pPr lvl="1">
              <a:lnSpc>
                <a:spcPts val="3000"/>
              </a:lnSpc>
            </a:pPr>
            <a:endParaRPr lang="en-US" altLang="en-US" sz="1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990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543800" y="48006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Full list on pages 304 &amp; 305 of </a:t>
            </a:r>
            <a:r>
              <a:rPr lang="en-US" b="1" u="sng" dirty="0" err="1"/>
              <a:t>Duckett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5660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Get Data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066800" y="1371600"/>
            <a:ext cx="9982200" cy="47244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Get Information</a:t>
            </a:r>
            <a:endParaRPr lang="en-US" altLang="en-US" sz="2000" dirty="0"/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jQuery .html() selection with multiple objects returns only first item</a:t>
            </a:r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Traverse or filter methods used for different elements</a:t>
            </a:r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.each() used for all items (discuss more later)</a:t>
            </a:r>
            <a:endParaRPr lang="en-US" altLang="en-US" sz="2400" dirty="0"/>
          </a:p>
          <a:p>
            <a:pPr lvl="1">
              <a:lnSpc>
                <a:spcPts val="3000"/>
              </a:lnSpc>
            </a:pPr>
            <a:endParaRPr lang="en-US" alt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0"/>
            <a:ext cx="9982200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en-US" sz="3600" kern="0" dirty="0">
                <a:solidFill>
                  <a:schemeClr val="bg1"/>
                </a:solidFill>
              </a:rPr>
              <a:t>$(‘</a:t>
            </a:r>
            <a:r>
              <a:rPr lang="en-US" altLang="en-US" sz="36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3600" kern="0" dirty="0">
                <a:solidFill>
                  <a:schemeClr val="bg1"/>
                </a:solidFill>
              </a:rPr>
              <a:t>’).html();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en-US" sz="3600" dirty="0">
                <a:solidFill>
                  <a:schemeClr val="bg1"/>
                </a:solidFill>
              </a:rPr>
              <a:t>Returned =&gt; &lt;</a:t>
            </a:r>
            <a:r>
              <a:rPr lang="en-US" altLang="en-US" sz="3600" dirty="0" err="1">
                <a:solidFill>
                  <a:schemeClr val="bg1"/>
                </a:solidFill>
              </a:rPr>
              <a:t>em</a:t>
            </a:r>
            <a:r>
              <a:rPr lang="en-US" altLang="en-US" sz="3600" dirty="0">
                <a:solidFill>
                  <a:schemeClr val="bg1"/>
                </a:solidFill>
              </a:rPr>
              <a:t>&gt;fresh&lt;/</a:t>
            </a:r>
            <a:r>
              <a:rPr lang="en-US" altLang="en-US" sz="3600" dirty="0" err="1">
                <a:solidFill>
                  <a:schemeClr val="bg1"/>
                </a:solidFill>
              </a:rPr>
              <a:t>em</a:t>
            </a:r>
            <a:r>
              <a:rPr lang="en-US" altLang="en-US" sz="3600" dirty="0">
                <a:solidFill>
                  <a:schemeClr val="bg1"/>
                </a:solidFill>
              </a:rPr>
              <a:t>&gt; figs</a:t>
            </a: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Set Data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066800" y="1371600"/>
            <a:ext cx="9982200" cy="51054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Set Information</a:t>
            </a:r>
          </a:p>
          <a:p>
            <a:pPr lvl="1">
              <a:lnSpc>
                <a:spcPts val="3000"/>
              </a:lnSpc>
            </a:pPr>
            <a:r>
              <a:rPr lang="en-US" sz="2000" dirty="0">
                <a:hlinkClick r:id="rId3"/>
              </a:rPr>
              <a:t>Example</a:t>
            </a:r>
            <a:endParaRPr lang="en-US" sz="2000" dirty="0"/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jQuery selection with multiple objects sets all elements</a:t>
            </a:r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Traverse or filter methods used for updating one element</a:t>
            </a:r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More specific selector</a:t>
            </a:r>
            <a:endParaRPr lang="en-US" altLang="en-US" sz="2400" dirty="0"/>
          </a:p>
          <a:p>
            <a:pPr lvl="1">
              <a:lnSpc>
                <a:spcPts val="3000"/>
              </a:lnSpc>
            </a:pPr>
            <a:endParaRPr lang="en-US" alt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038600"/>
            <a:ext cx="998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ts val="3000"/>
              </a:lnSpc>
            </a:pPr>
            <a:endParaRPr lang="en-US" altLang="en-US" sz="2400" kern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00399"/>
            <a:ext cx="9982200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en-US" sz="3600" kern="0" dirty="0">
                <a:solidFill>
                  <a:schemeClr val="bg1"/>
                </a:solidFill>
              </a:rPr>
              <a:t>$(‘</a:t>
            </a:r>
            <a:r>
              <a:rPr lang="en-US" altLang="en-US" sz="36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3600" kern="0" dirty="0">
                <a:solidFill>
                  <a:schemeClr val="bg1"/>
                </a:solidFill>
              </a:rPr>
              <a:t>’).html(‘Updated’);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en-US" sz="3600" dirty="0">
                <a:solidFill>
                  <a:schemeClr val="bg1"/>
                </a:solidFill>
              </a:rPr>
              <a:t>Modifies all </a:t>
            </a:r>
            <a:r>
              <a:rPr lang="en-US" altLang="en-US" sz="3600" dirty="0" err="1">
                <a:solidFill>
                  <a:schemeClr val="bg1"/>
                </a:solidFill>
              </a:rPr>
              <a:t>li.hot</a:t>
            </a:r>
            <a:r>
              <a:rPr lang="en-US" altLang="en-US" sz="3600" dirty="0">
                <a:solidFill>
                  <a:schemeClr val="bg1"/>
                </a:solidFill>
              </a:rPr>
              <a:t> elements</a:t>
            </a: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4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JQuery Storing References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295400" y="1447801"/>
            <a:ext cx="9601200" cy="1371599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jQuery selection store reference to DOM node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Copies are not made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ounded Rectangle 1"/>
          <p:cNvSpPr/>
          <p:nvPr/>
        </p:nvSpPr>
        <p:spPr bwMode="auto">
          <a:xfrm>
            <a:off x="5867400" y="4152900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705600" y="4162687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543800" y="4152900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543800" y="4648200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867400" y="4648200"/>
            <a:ext cx="1524000" cy="13716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$(‘li’);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0 A4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 B4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2 C4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543800" y="5143500"/>
            <a:ext cx="6858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543800" y="5638800"/>
            <a:ext cx="6858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029200" y="417195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187505" y="417195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343364" y="4162687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029200" y="464820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4187505" y="464820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343364" y="4638937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029200" y="5150491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187505" y="5150491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3343364" y="5141228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034094" y="5638800"/>
            <a:ext cx="685800" cy="381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li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192399" y="5638800"/>
            <a:ext cx="685800" cy="381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li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348258" y="5629537"/>
            <a:ext cx="685800" cy="381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li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4" name="Elbow Connector 3"/>
          <p:cNvCxnSpPr>
            <a:endCxn id="23" idx="2"/>
          </p:cNvCxnSpPr>
          <p:nvPr/>
        </p:nvCxnSpPr>
        <p:spPr bwMode="auto">
          <a:xfrm rot="10800000" flipV="1">
            <a:off x="3691158" y="5150491"/>
            <a:ext cx="3166842" cy="860046"/>
          </a:xfrm>
          <a:prstGeom prst="bentConnector4">
            <a:avLst>
              <a:gd name="adj1" fmla="val -13692"/>
              <a:gd name="adj2" fmla="val 184129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Elbow Connector 27"/>
          <p:cNvCxnSpPr>
            <a:endCxn id="22" idx="2"/>
          </p:cNvCxnSpPr>
          <p:nvPr/>
        </p:nvCxnSpPr>
        <p:spPr bwMode="auto">
          <a:xfrm rot="10800000" flipV="1">
            <a:off x="4535300" y="5436240"/>
            <a:ext cx="2322701" cy="583559"/>
          </a:xfrm>
          <a:prstGeom prst="bentConnector4">
            <a:avLst>
              <a:gd name="adj1" fmla="val -14809"/>
              <a:gd name="adj2" fmla="val 19236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Elbow Connector 33"/>
          <p:cNvCxnSpPr>
            <a:endCxn id="21" idx="2"/>
          </p:cNvCxnSpPr>
          <p:nvPr/>
        </p:nvCxnSpPr>
        <p:spPr bwMode="auto">
          <a:xfrm rot="10800000" flipV="1">
            <a:off x="5376994" y="5732650"/>
            <a:ext cx="1481008" cy="287149"/>
          </a:xfrm>
          <a:prstGeom prst="bentConnector4">
            <a:avLst>
              <a:gd name="adj1" fmla="val -14822"/>
              <a:gd name="adj2" fmla="val 21466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ounded Rectangle 39"/>
          <p:cNvSpPr/>
          <p:nvPr/>
        </p:nvSpPr>
        <p:spPr bwMode="auto">
          <a:xfrm>
            <a:off x="1028700" y="3343887"/>
            <a:ext cx="9525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latin typeface="Arial" charset="0"/>
              </a:rPr>
              <a:t>DOM Nodes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1028700" y="3917834"/>
            <a:ext cx="952500" cy="635116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Complex JavaScript Object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1028700" y="4745897"/>
            <a:ext cx="9525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>
                <a:latin typeface="Arial" charset="0"/>
              </a:rPr>
              <a:t>Variables</a:t>
            </a:r>
            <a:endParaRPr kumimoji="0" 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4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JQuery Selection Caching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295400" y="1447801"/>
            <a:ext cx="9601200" cy="505959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Caching stores reference to jQuery object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$ used to denote variable containing jQuery object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ounded Rectangle 1"/>
          <p:cNvSpPr/>
          <p:nvPr/>
        </p:nvSpPr>
        <p:spPr bwMode="auto">
          <a:xfrm>
            <a:off x="6400800" y="3924300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239000" y="3934087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077200" y="3924300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8077200" y="4419600"/>
            <a:ext cx="6858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var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400800" y="4419600"/>
            <a:ext cx="1524000" cy="13716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$(‘li’);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0 A4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 B4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2 C4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077200" y="4914900"/>
            <a:ext cx="6858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8077200" y="5410200"/>
            <a:ext cx="6858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562600" y="394335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720905" y="394335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876764" y="3934087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562600" y="441960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4720905" y="4419600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876764" y="4410337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562600" y="4921891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720905" y="4921891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3876764" y="4912628"/>
            <a:ext cx="6858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&lt; &gt;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567494" y="5410200"/>
            <a:ext cx="685800" cy="381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li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725799" y="5410200"/>
            <a:ext cx="685800" cy="381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li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881658" y="5400937"/>
            <a:ext cx="685800" cy="381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li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4" name="Elbow Connector 3"/>
          <p:cNvCxnSpPr>
            <a:endCxn id="23" idx="2"/>
          </p:cNvCxnSpPr>
          <p:nvPr/>
        </p:nvCxnSpPr>
        <p:spPr bwMode="auto">
          <a:xfrm rot="10800000" flipV="1">
            <a:off x="4224558" y="4921891"/>
            <a:ext cx="3166842" cy="860046"/>
          </a:xfrm>
          <a:prstGeom prst="bentConnector4">
            <a:avLst>
              <a:gd name="adj1" fmla="val -13692"/>
              <a:gd name="adj2" fmla="val 184129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Elbow Connector 27"/>
          <p:cNvCxnSpPr>
            <a:endCxn id="22" idx="2"/>
          </p:cNvCxnSpPr>
          <p:nvPr/>
        </p:nvCxnSpPr>
        <p:spPr bwMode="auto">
          <a:xfrm rot="10800000" flipV="1">
            <a:off x="5068700" y="5207640"/>
            <a:ext cx="2322701" cy="583559"/>
          </a:xfrm>
          <a:prstGeom prst="bentConnector4">
            <a:avLst>
              <a:gd name="adj1" fmla="val -14809"/>
              <a:gd name="adj2" fmla="val 19236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Elbow Connector 33"/>
          <p:cNvCxnSpPr>
            <a:endCxn id="21" idx="2"/>
          </p:cNvCxnSpPr>
          <p:nvPr/>
        </p:nvCxnSpPr>
        <p:spPr bwMode="auto">
          <a:xfrm rot="10800000" flipV="1">
            <a:off x="5910394" y="5504050"/>
            <a:ext cx="1481008" cy="287149"/>
          </a:xfrm>
          <a:prstGeom prst="bentConnector4">
            <a:avLst>
              <a:gd name="adj1" fmla="val -14822"/>
              <a:gd name="adj2" fmla="val 21466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ounded Rectangle 39"/>
          <p:cNvSpPr/>
          <p:nvPr/>
        </p:nvSpPr>
        <p:spPr bwMode="auto">
          <a:xfrm>
            <a:off x="1028700" y="3918008"/>
            <a:ext cx="952500" cy="381000"/>
          </a:xfrm>
          <a:prstGeom prst="roundRect">
            <a:avLst/>
          </a:prstGeom>
          <a:solidFill>
            <a:srgbClr val="E9A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latin typeface="Arial" charset="0"/>
              </a:rPr>
              <a:t>DOM Nodes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1028700" y="4491955"/>
            <a:ext cx="952500" cy="635116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Complex JavaScript Object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1028700" y="5320018"/>
            <a:ext cx="952500" cy="381000"/>
          </a:xfrm>
          <a:prstGeom prst="roundRect">
            <a:avLst/>
          </a:prstGeom>
          <a:solidFill>
            <a:srgbClr val="B1E8A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>
                <a:latin typeface="Arial" charset="0"/>
              </a:rPr>
              <a:t>Variables</a:t>
            </a:r>
            <a:endParaRPr kumimoji="0" 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6781800" y="4243256"/>
            <a:ext cx="0" cy="4811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3084616"/>
            <a:ext cx="9982200" cy="4967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$</a:t>
            </a:r>
            <a:r>
              <a:rPr lang="en-US" altLang="en-US" sz="2000" kern="0" dirty="0" err="1">
                <a:solidFill>
                  <a:schemeClr val="bg1"/>
                </a:solidFill>
              </a:rPr>
              <a:t>listItems</a:t>
            </a:r>
            <a:r>
              <a:rPr lang="en-US" altLang="en-US" sz="2000" kern="0" dirty="0">
                <a:solidFill>
                  <a:schemeClr val="bg1"/>
                </a:solidFill>
              </a:rPr>
              <a:t> = $(‘li’)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0" grpId="0" animBg="1"/>
      <p:bldP spid="41" grpId="0" animBg="1"/>
      <p:bldP spid="42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Looping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43000" y="1752600"/>
            <a:ext cx="9753600" cy="13716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JavaScript code needs to be written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jQuery object with multiple items can be all updated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505200"/>
            <a:ext cx="42672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$(‘li </a:t>
            </a:r>
            <a:r>
              <a:rPr lang="en-US" altLang="en-US" sz="2000" kern="0" dirty="0" err="1">
                <a:solidFill>
                  <a:schemeClr val="bg1"/>
                </a:solidFill>
              </a:rPr>
              <a:t>em</a:t>
            </a:r>
            <a:r>
              <a:rPr lang="en-US" altLang="en-US" sz="2000" kern="0" dirty="0">
                <a:solidFill>
                  <a:schemeClr val="bg1"/>
                </a:solidFill>
              </a:rPr>
              <a:t>’).</a:t>
            </a:r>
            <a:r>
              <a:rPr lang="en-US" altLang="en-US" sz="2000" kern="0" dirty="0" err="1">
                <a:solidFill>
                  <a:schemeClr val="bg1"/>
                </a:solidFill>
              </a:rPr>
              <a:t>addClass</a:t>
            </a:r>
            <a:r>
              <a:rPr lang="en-US" altLang="en-US" sz="2000" kern="0" dirty="0">
                <a:solidFill>
                  <a:schemeClr val="bg1"/>
                </a:solidFill>
              </a:rPr>
              <a:t>(‘seasonal’);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$(‘</a:t>
            </a:r>
            <a:r>
              <a:rPr lang="en-US" altLang="en-US" sz="20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2000" kern="0" dirty="0">
                <a:solidFill>
                  <a:schemeClr val="bg1"/>
                </a:solidFill>
              </a:rPr>
              <a:t>’).</a:t>
            </a:r>
            <a:r>
              <a:rPr lang="en-US" altLang="en-US" sz="2000" kern="0" dirty="0" err="1">
                <a:solidFill>
                  <a:schemeClr val="bg1"/>
                </a:solidFill>
              </a:rPr>
              <a:t>addClass</a:t>
            </a:r>
            <a:r>
              <a:rPr lang="en-US" altLang="en-US" sz="2000" kern="0" dirty="0">
                <a:solidFill>
                  <a:schemeClr val="bg1"/>
                </a:solidFill>
              </a:rPr>
              <a:t>(‘favorite’);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000" kern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650771431166311911046414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4419600" cy="30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648200"/>
            <a:ext cx="510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</a:pPr>
            <a:r>
              <a:rPr lang="en-US" altLang="en-US" sz="2400" kern="0" dirty="0"/>
              <a:t>Ability to update all elements – </a:t>
            </a:r>
            <a:r>
              <a:rPr lang="en-US" altLang="en-US" sz="2400" u="sng" kern="0" dirty="0"/>
              <a:t>implicit iteration</a:t>
            </a:r>
          </a:p>
          <a:p>
            <a:pPr>
              <a:lnSpc>
                <a:spcPts val="3000"/>
              </a:lnSpc>
            </a:pPr>
            <a:endParaRPr lang="en-US" altLang="en-US" sz="2400" kern="0" dirty="0"/>
          </a:p>
          <a:p>
            <a:pPr>
              <a:lnSpc>
                <a:spcPts val="3000"/>
              </a:lnSpc>
            </a:pPr>
            <a:r>
              <a:rPr lang="en-US" altLang="en-US" sz="2400" kern="0" dirty="0"/>
              <a:t>.each() is used to iterate to retrieve information</a:t>
            </a:r>
          </a:p>
        </p:txBody>
      </p:sp>
    </p:spTree>
    <p:extLst>
      <p:ext uri="{BB962C8B-B14F-4D97-AF65-F5344CB8AC3E}">
        <p14:creationId xmlns:p14="http://schemas.microsoft.com/office/powerpoint/2010/main" val="39809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Chaining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43000" y="1752600"/>
            <a:ext cx="9753600" cy="457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Dot notation used for multiple methods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38400"/>
            <a:ext cx="4267200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$(‘li [id! = “one”]’)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.hide()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.delay(500)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.</a:t>
            </a:r>
            <a:r>
              <a:rPr lang="en-US" altLang="en-US" sz="2000" kern="0" dirty="0" err="1">
                <a:solidFill>
                  <a:schemeClr val="bg1"/>
                </a:solidFill>
              </a:rPr>
              <a:t>fadeIn</a:t>
            </a:r>
            <a:r>
              <a:rPr lang="en-US" altLang="en-US" sz="2000" kern="0" dirty="0">
                <a:solidFill>
                  <a:schemeClr val="bg1"/>
                </a:solidFill>
              </a:rPr>
              <a:t>(1400);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648200"/>
            <a:ext cx="510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</a:pPr>
            <a:r>
              <a:rPr lang="en-US" altLang="en-US" sz="2400" kern="0" dirty="0"/>
              <a:t>Methods to retrieve info can’t be chained</a:t>
            </a:r>
            <a:endParaRPr lang="en-US" altLang="en-US" sz="2400" u="sng" kern="0" dirty="0"/>
          </a:p>
          <a:p>
            <a:pPr>
              <a:lnSpc>
                <a:spcPts val="3000"/>
              </a:lnSpc>
            </a:pPr>
            <a:endParaRPr lang="en-US" altLang="en-US" sz="2400" kern="0" dirty="0"/>
          </a:p>
          <a:p>
            <a:pPr>
              <a:lnSpc>
                <a:spcPts val="3000"/>
              </a:lnSpc>
            </a:pPr>
            <a:r>
              <a:rPr lang="en-US" altLang="en-US" sz="2400" kern="0" dirty="0"/>
              <a:t>All methods must work or none work - </a:t>
            </a:r>
            <a:r>
              <a:rPr lang="en-US" sz="2400" dirty="0">
                <a:hlinkClick r:id="rId3"/>
              </a:rPr>
              <a:t>Example</a:t>
            </a:r>
            <a:endParaRPr lang="en-US" altLang="en-US" sz="2400" kern="0" dirty="0"/>
          </a:p>
        </p:txBody>
      </p:sp>
      <p:pic>
        <p:nvPicPr>
          <p:cNvPr id="2050" name="Picture 2" descr="784101431166394879112769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38400"/>
            <a:ext cx="5029200" cy="344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5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.ready() Method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066800" y="1752600"/>
            <a:ext cx="10058400" cy="457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Checks that page is ready for code to work with.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0"/>
            <a:ext cx="9296400" cy="24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en-US" sz="3600" kern="0" dirty="0">
                <a:solidFill>
                  <a:schemeClr val="bg1"/>
                </a:solidFill>
              </a:rPr>
              <a:t>            $(document).ready(function() {</a:t>
            </a:r>
          </a:p>
          <a:p>
            <a:pPr marL="0" indent="0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en-US" sz="3600" kern="0" dirty="0">
                <a:solidFill>
                  <a:schemeClr val="bg1"/>
                </a:solidFill>
              </a:rPr>
              <a:t>                       // Your script goes here</a:t>
            </a:r>
          </a:p>
          <a:p>
            <a:pPr marL="0" indent="0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en-US" sz="3600" kern="0" dirty="0">
                <a:solidFill>
                  <a:schemeClr val="bg1"/>
                </a:solidFill>
              </a:rPr>
              <a:t>            });</a:t>
            </a: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3695700" y="1714500"/>
            <a:ext cx="457200" cy="25146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Brace 11"/>
          <p:cNvSpPr/>
          <p:nvPr/>
        </p:nvSpPr>
        <p:spPr bwMode="auto">
          <a:xfrm rot="16200000">
            <a:off x="6896100" y="1257299"/>
            <a:ext cx="457200" cy="34290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4650" y="2354817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JQUERY OBJECT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0237" y="2373866"/>
            <a:ext cx="290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READY EVENT METHOD</a:t>
            </a:r>
          </a:p>
        </p:txBody>
      </p:sp>
    </p:spTree>
    <p:extLst>
      <p:ext uri="{BB962C8B-B14F-4D97-AF65-F5344CB8AC3E}">
        <p14:creationId xmlns:p14="http://schemas.microsoft.com/office/powerpoint/2010/main" val="32090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7850E52-2AAC-42E5-9EA2-41D2B5430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8229600" cy="914400"/>
          </a:xfrm>
        </p:spPr>
        <p:txBody>
          <a:bodyPr/>
          <a:lstStyle/>
          <a:p>
            <a:pPr algn="ctr"/>
            <a:r>
              <a:rPr lang="en-US" altLang="en-US" sz="4000" dirty="0"/>
              <a:t>jQuery History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1524001"/>
            <a:ext cx="9448800" cy="4952999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Created in 2005 and released in 2006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“jQuery is a </a:t>
            </a:r>
            <a:r>
              <a:rPr lang="en-US" altLang="en-US" sz="2000" dirty="0" err="1"/>
              <a:t>Javascript</a:t>
            </a:r>
            <a:r>
              <a:rPr lang="en-US" altLang="en-US" sz="2000" dirty="0"/>
              <a:t> library that takes this motto to heart: Writing </a:t>
            </a:r>
            <a:r>
              <a:rPr lang="en-US" altLang="en-US" sz="2000" dirty="0" err="1"/>
              <a:t>Javascript</a:t>
            </a:r>
            <a:r>
              <a:rPr lang="en-US" altLang="en-US" sz="2000" dirty="0"/>
              <a:t> code should be fun.”</a:t>
            </a:r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Making common, repetitive tasks, short and understandable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Popularity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2015 – 62.7% of top 1 million websites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2018 – 78% of top 1 million websites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2021 – 77.8% of top 10 million websites</a:t>
            </a:r>
            <a:endParaRPr lang="en-US" altLang="en-US" sz="2400" dirty="0"/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 lvl="1">
              <a:lnSpc>
                <a:spcPts val="3000"/>
              </a:lnSpc>
            </a:pPr>
            <a:endParaRPr lang="en-US" alt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61F5F3-83AB-4009-8728-88D3CAB01108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822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Element Content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219200" y="1447801"/>
            <a:ext cx="9677400" cy="2285999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.html() and .text() retrieve and update content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.html() returns first element in matched set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.text() returns content for every element in the selection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0"/>
            <a:ext cx="6400800" cy="289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$(‘ul’).html()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&lt;li id=“one” class=“hot”&gt;&lt;</a:t>
            </a:r>
            <a:r>
              <a:rPr lang="en-US" altLang="en-US" sz="2000" dirty="0" err="1">
                <a:solidFill>
                  <a:schemeClr val="bg1"/>
                </a:solidFill>
              </a:rPr>
              <a:t>em</a:t>
            </a:r>
            <a:r>
              <a:rPr lang="en-US" altLang="en-US" sz="2000" dirty="0">
                <a:solidFill>
                  <a:schemeClr val="bg1"/>
                </a:solidFill>
              </a:rPr>
              <a:t>&gt;fresh&lt;/</a:t>
            </a:r>
            <a:r>
              <a:rPr lang="en-US" altLang="en-US" sz="2000" dirty="0" err="1">
                <a:solidFill>
                  <a:schemeClr val="bg1"/>
                </a:solidFill>
              </a:rPr>
              <a:t>em</a:t>
            </a:r>
            <a:r>
              <a:rPr lang="en-US" altLang="en-US" sz="2000" dirty="0">
                <a:solidFill>
                  <a:schemeClr val="bg1"/>
                </a:solidFill>
              </a:rPr>
              <a:t>&gt; figs&lt;/li&gt;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&lt;li id=“two” class=“hot”&gt;pine nuts&lt;/li&gt;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&lt;li id=“three” class=“hot”&gt;honey&lt;/li&gt;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&lt;li id=“four”&gt;balsamic vinegar&lt;/li&gt;</a:t>
            </a:r>
            <a:endParaRPr lang="en-US" altLang="en-US" sz="2000" kern="0" dirty="0">
              <a:solidFill>
                <a:schemeClr val="bg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810000"/>
            <a:ext cx="3124200" cy="289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$(‘</a:t>
            </a:r>
            <a:r>
              <a:rPr lang="en-US" altLang="en-US" sz="2000" kern="0" dirty="0" err="1">
                <a:solidFill>
                  <a:schemeClr val="bg1"/>
                </a:solidFill>
              </a:rPr>
              <a:t>ul</a:t>
            </a:r>
            <a:r>
              <a:rPr lang="en-US" altLang="en-US" sz="2000" kern="0" dirty="0">
                <a:solidFill>
                  <a:schemeClr val="bg1"/>
                </a:solidFill>
              </a:rPr>
              <a:t>’).text()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endParaRPr lang="en-US" altLang="en-US" sz="2000" kern="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fresh figs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pine nuts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honey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balsamic vinegar</a:t>
            </a:r>
            <a:endParaRPr lang="en-US" altLang="en-US" sz="2000" kern="0" dirty="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672" y="1676401"/>
            <a:ext cx="1387928" cy="4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hlinkClick r:id="rId3"/>
              </a:rPr>
              <a:t>Example</a:t>
            </a:r>
            <a:endParaRPr lang="en-US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1773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6" grpId="0" animBg="1"/>
      <p:bldP spid="7" grpId="0" animBg="1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Updating Elements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43000" y="1371600"/>
            <a:ext cx="9906000" cy="1981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000" dirty="0"/>
              <a:t>.html() every element new content</a:t>
            </a:r>
          </a:p>
          <a:p>
            <a:pPr>
              <a:lnSpc>
                <a:spcPts val="3000"/>
              </a:lnSpc>
            </a:pPr>
            <a:r>
              <a:rPr lang="en-US" altLang="en-US" sz="2000" dirty="0"/>
              <a:t>.text() every element new text content</a:t>
            </a:r>
          </a:p>
          <a:p>
            <a:pPr>
              <a:lnSpc>
                <a:spcPts val="3000"/>
              </a:lnSpc>
            </a:pPr>
            <a:r>
              <a:rPr lang="en-US" altLang="en-US" sz="2000" dirty="0"/>
              <a:t>.</a:t>
            </a:r>
            <a:r>
              <a:rPr lang="en-US" altLang="en-US" sz="2000" dirty="0" err="1"/>
              <a:t>replaceWith</a:t>
            </a:r>
            <a:r>
              <a:rPr lang="en-US" altLang="en-US" sz="2000" dirty="0"/>
              <a:t>() replaces every element with new content</a:t>
            </a:r>
          </a:p>
          <a:p>
            <a:pPr>
              <a:lnSpc>
                <a:spcPts val="3000"/>
              </a:lnSpc>
            </a:pPr>
            <a:r>
              <a:rPr lang="en-US" altLang="en-US" sz="2000" dirty="0"/>
              <a:t>.remove() removes all of the elements in matched set.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56214"/>
            <a:ext cx="6934200" cy="32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600" kern="0" dirty="0">
                <a:solidFill>
                  <a:schemeClr val="bg1"/>
                </a:solidFill>
              </a:rPr>
              <a:t>$function(){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600" kern="0" dirty="0">
                <a:solidFill>
                  <a:schemeClr val="bg1"/>
                </a:solidFill>
              </a:rPr>
              <a:t>$(‘</a:t>
            </a:r>
            <a:r>
              <a:rPr lang="en-US" altLang="en-US" sz="2600" kern="0" dirty="0" err="1">
                <a:solidFill>
                  <a:schemeClr val="bg1"/>
                </a:solidFill>
              </a:rPr>
              <a:t>li:contains</a:t>
            </a:r>
            <a:r>
              <a:rPr lang="en-US" altLang="en-US" sz="2600" kern="0" dirty="0">
                <a:solidFill>
                  <a:schemeClr val="bg1"/>
                </a:solidFill>
              </a:rPr>
              <a:t>(“pine”’).text(‘almonds’);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600" kern="0" dirty="0">
                <a:solidFill>
                  <a:schemeClr val="bg1"/>
                </a:solidFill>
              </a:rPr>
              <a:t>$(‘</a:t>
            </a:r>
            <a:r>
              <a:rPr lang="en-US" altLang="en-US" sz="26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2600" kern="0" dirty="0">
                <a:solidFill>
                  <a:schemeClr val="bg1"/>
                </a:solidFill>
              </a:rPr>
              <a:t>’).html(function() {</a:t>
            </a:r>
          </a:p>
          <a:p>
            <a:pPr lvl="1">
              <a:lnSpc>
                <a:spcPts val="3000"/>
              </a:lnSpc>
              <a:buClr>
                <a:schemeClr val="tx1"/>
              </a:buClr>
            </a:pPr>
            <a:r>
              <a:rPr lang="en-US" altLang="en-US" sz="2600" kern="0" dirty="0">
                <a:solidFill>
                  <a:schemeClr val="bg1"/>
                </a:solidFill>
              </a:rPr>
              <a:t>Return ‘&lt;</a:t>
            </a:r>
            <a:r>
              <a:rPr lang="en-US" altLang="en-US" sz="2600" kern="0" dirty="0" err="1">
                <a:solidFill>
                  <a:schemeClr val="bg1"/>
                </a:solidFill>
              </a:rPr>
              <a:t>em</a:t>
            </a:r>
            <a:r>
              <a:rPr lang="en-US" altLang="en-US" sz="2600" kern="0" dirty="0">
                <a:solidFill>
                  <a:schemeClr val="bg1"/>
                </a:solidFill>
              </a:rPr>
              <a:t>&gt;’ + $(this).text() + ‘&lt;</a:t>
            </a:r>
            <a:r>
              <a:rPr lang="en-US" altLang="en-US" sz="2600" kern="0" dirty="0" err="1">
                <a:solidFill>
                  <a:schemeClr val="bg1"/>
                </a:solidFill>
              </a:rPr>
              <a:t>em</a:t>
            </a:r>
            <a:r>
              <a:rPr lang="en-US" altLang="en-US" sz="2600" kern="0" dirty="0">
                <a:solidFill>
                  <a:schemeClr val="bg1"/>
                </a:solidFill>
              </a:rPr>
              <a:t>&gt;’; });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600" kern="0" dirty="0">
                <a:solidFill>
                  <a:schemeClr val="bg1"/>
                </a:solidFill>
              </a:rPr>
              <a:t>$(‘</a:t>
            </a:r>
            <a:r>
              <a:rPr lang="en-US" altLang="en-US" sz="2600" kern="0" dirty="0" err="1">
                <a:solidFill>
                  <a:schemeClr val="bg1"/>
                </a:solidFill>
              </a:rPr>
              <a:t>li#one</a:t>
            </a:r>
            <a:r>
              <a:rPr lang="en-US" altLang="en-US" sz="2600" kern="0" dirty="0">
                <a:solidFill>
                  <a:schemeClr val="bg1"/>
                </a:solidFill>
              </a:rPr>
              <a:t>’).remove();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600" kern="0" dirty="0">
                <a:solidFill>
                  <a:schemeClr val="bg1"/>
                </a:solidFill>
              </a:rPr>
              <a:t>});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endParaRPr lang="en-US" altLang="en-US" sz="2000" kern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747511431173391852708750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57600"/>
            <a:ext cx="4769366" cy="251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Inserting Elements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295400" y="1447800"/>
            <a:ext cx="6629400" cy="5029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Two step process</a:t>
            </a:r>
          </a:p>
          <a:p>
            <a:pPr marL="914400" lvl="1" indent="-457200">
              <a:lnSpc>
                <a:spcPts val="3000"/>
              </a:lnSpc>
              <a:buFont typeface="+mj-lt"/>
              <a:buAutoNum type="arabicPeriod"/>
            </a:pPr>
            <a:r>
              <a:rPr lang="en-US" altLang="en-US" sz="2000" dirty="0"/>
              <a:t>Create the new element in a jQuery object</a:t>
            </a:r>
          </a:p>
          <a:p>
            <a:pPr marL="914400" lvl="1" indent="-457200">
              <a:lnSpc>
                <a:spcPts val="3000"/>
              </a:lnSpc>
              <a:buFont typeface="+mj-lt"/>
              <a:buAutoNum type="arabicPeriod"/>
            </a:pPr>
            <a:r>
              <a:rPr lang="en-US" altLang="en-US" sz="2000" dirty="0"/>
              <a:t>Use a method to insert the content into the page</a:t>
            </a:r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.before()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.after()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.prepend()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.append() </a:t>
            </a:r>
            <a:r>
              <a:rPr lang="en-US" sz="2400" dirty="0">
                <a:hlinkClick r:id="rId3"/>
              </a:rPr>
              <a:t>Example</a:t>
            </a:r>
            <a:endParaRPr lang="en-US" alt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276599"/>
            <a:ext cx="6934200" cy="22070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Clr>
                <a:schemeClr val="tx1"/>
              </a:buClr>
              <a:buNone/>
            </a:pPr>
            <a:endParaRPr lang="en-US" altLang="en-US" sz="2600" kern="0" dirty="0">
              <a:solidFill>
                <a:schemeClr val="bg1"/>
              </a:solidFill>
            </a:endParaRPr>
          </a:p>
          <a:p>
            <a:pPr algn="ctr">
              <a:lnSpc>
                <a:spcPts val="3000"/>
              </a:lnSpc>
              <a:buClr>
                <a:schemeClr val="tx1"/>
              </a:buClr>
            </a:pPr>
            <a:endParaRPr lang="en-US" altLang="en-US" sz="2600" kern="0" dirty="0">
              <a:solidFill>
                <a:schemeClr val="bg1"/>
              </a:solidFill>
            </a:endParaRPr>
          </a:p>
          <a:p>
            <a:pPr algn="ctr">
              <a:lnSpc>
                <a:spcPts val="3000"/>
              </a:lnSpc>
              <a:buClr>
                <a:schemeClr val="tx1"/>
              </a:buClr>
            </a:pPr>
            <a:r>
              <a:rPr lang="en-US" altLang="en-US" sz="5400" kern="0" dirty="0">
                <a:solidFill>
                  <a:schemeClr val="bg1"/>
                </a:solidFill>
              </a:rPr>
              <a:t>&lt;li&gt;item&lt;/li&gt;</a:t>
            </a:r>
            <a:endParaRPr lang="en-US" altLang="en-US" sz="6000" kern="0" dirty="0">
              <a:solidFill>
                <a:schemeClr val="bg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505200"/>
            <a:ext cx="1828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Clr>
                <a:schemeClr val="tx1"/>
              </a:buClr>
              <a:buNone/>
            </a:pPr>
            <a:r>
              <a:rPr lang="en-US" altLang="en-US" sz="2600" kern="0" dirty="0">
                <a:solidFill>
                  <a:schemeClr val="bg1"/>
                </a:solidFill>
              </a:rPr>
              <a:t>.before()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6324600" y="3962400"/>
            <a:ext cx="76200" cy="3429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3546021"/>
            <a:ext cx="1828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Clr>
                <a:schemeClr val="tx1"/>
              </a:buClr>
              <a:buNone/>
            </a:pPr>
            <a:r>
              <a:rPr lang="en-US" altLang="en-US" sz="2600" kern="0" dirty="0">
                <a:solidFill>
                  <a:schemeClr val="bg1"/>
                </a:solidFill>
              </a:rPr>
              <a:t>.after()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0363200" y="4003221"/>
            <a:ext cx="152400" cy="30207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874078"/>
            <a:ext cx="1828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Clr>
                <a:schemeClr val="tx1"/>
              </a:buClr>
              <a:buNone/>
            </a:pPr>
            <a:r>
              <a:rPr lang="en-US" altLang="en-US" sz="2600" kern="0" dirty="0">
                <a:solidFill>
                  <a:schemeClr val="bg1"/>
                </a:solidFill>
              </a:rPr>
              <a:t>.append()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9078686" y="4572000"/>
            <a:ext cx="141514" cy="39460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357" y="4822373"/>
            <a:ext cx="1828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Clr>
                <a:schemeClr val="tx1"/>
              </a:buClr>
              <a:buNone/>
            </a:pPr>
            <a:r>
              <a:rPr lang="en-US" altLang="en-US" sz="2600" kern="0" dirty="0">
                <a:solidFill>
                  <a:schemeClr val="bg1"/>
                </a:solidFill>
              </a:rPr>
              <a:t>.prepend()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467600" y="4514852"/>
            <a:ext cx="163286" cy="35922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67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6" grpId="0" animBg="1"/>
      <p:bldP spid="7" grpId="0" animBg="1"/>
      <p:bldP spid="10" grpId="0" animBg="1"/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Attributes Values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43000" y="1371600"/>
            <a:ext cx="9906000" cy="5334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000" dirty="0"/>
              <a:t>Can create attributes, or access and update their contents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05000"/>
            <a:ext cx="9906000" cy="2057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$(function() {</a:t>
            </a:r>
          </a:p>
          <a:p>
            <a:pPr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$(‘</a:t>
            </a:r>
            <a:r>
              <a:rPr lang="en-US" altLang="en-US" sz="1800" kern="0" dirty="0" err="1">
                <a:solidFill>
                  <a:schemeClr val="bg1"/>
                </a:solidFill>
              </a:rPr>
              <a:t>li#three</a:t>
            </a:r>
            <a:r>
              <a:rPr lang="en-US" altLang="en-US" sz="1800" kern="0" dirty="0">
                <a:solidFill>
                  <a:schemeClr val="bg1"/>
                </a:solidFill>
              </a:rPr>
              <a:t>’).</a:t>
            </a:r>
            <a:r>
              <a:rPr lang="en-US" altLang="en-US" sz="1800" kern="0" dirty="0" err="1">
                <a:solidFill>
                  <a:schemeClr val="bg1"/>
                </a:solidFill>
              </a:rPr>
              <a:t>removeClass</a:t>
            </a:r>
            <a:r>
              <a:rPr lang="en-US" altLang="en-US" sz="1800" kern="0" dirty="0">
                <a:solidFill>
                  <a:schemeClr val="bg1"/>
                </a:solidFill>
              </a:rPr>
              <a:t>(‘hot’);</a:t>
            </a:r>
          </a:p>
          <a:p>
            <a:pPr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$(‘</a:t>
            </a:r>
            <a:r>
              <a:rPr lang="en-US" altLang="en-US" sz="18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1800" kern="0" dirty="0">
                <a:solidFill>
                  <a:schemeClr val="bg1"/>
                </a:solidFill>
              </a:rPr>
              <a:t>’).</a:t>
            </a:r>
            <a:r>
              <a:rPr lang="en-US" altLang="en-US" sz="1800" kern="0" dirty="0" err="1">
                <a:solidFill>
                  <a:schemeClr val="bg1"/>
                </a:solidFill>
              </a:rPr>
              <a:t>addClass</a:t>
            </a:r>
            <a:r>
              <a:rPr lang="en-US" altLang="en-US" sz="1800" kern="0" dirty="0">
                <a:solidFill>
                  <a:schemeClr val="bg1"/>
                </a:solidFill>
              </a:rPr>
              <a:t>(‘favorite’);</a:t>
            </a:r>
          </a:p>
          <a:p>
            <a:pPr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$(‘</a:t>
            </a:r>
            <a:r>
              <a:rPr lang="en-US" altLang="en-US" sz="1800" kern="0" dirty="0" err="1">
                <a:solidFill>
                  <a:schemeClr val="bg1"/>
                </a:solidFill>
              </a:rPr>
              <a:t>ul</a:t>
            </a:r>
            <a:r>
              <a:rPr lang="en-US" altLang="en-US" sz="1800" kern="0" dirty="0">
                <a:solidFill>
                  <a:schemeClr val="bg1"/>
                </a:solidFill>
              </a:rPr>
              <a:t>’).</a:t>
            </a:r>
            <a:r>
              <a:rPr lang="en-US" altLang="en-US" sz="1800" kern="0" dirty="0" err="1">
                <a:solidFill>
                  <a:schemeClr val="bg1"/>
                </a:solidFill>
              </a:rPr>
              <a:t>attr</a:t>
            </a:r>
            <a:r>
              <a:rPr lang="en-US" altLang="en-US" sz="1800" kern="0" dirty="0">
                <a:solidFill>
                  <a:schemeClr val="bg1"/>
                </a:solidFill>
              </a:rPr>
              <a:t>(‘</a:t>
            </a:r>
            <a:r>
              <a:rPr lang="en-US" altLang="en-US" sz="1800" kern="0" dirty="0" err="1">
                <a:solidFill>
                  <a:schemeClr val="bg1"/>
                </a:solidFill>
              </a:rPr>
              <a:t>id’,’group</a:t>
            </a:r>
            <a:r>
              <a:rPr lang="en-US" altLang="en-US" sz="1800" kern="0" dirty="0">
                <a:solidFill>
                  <a:schemeClr val="bg1"/>
                </a:solidFill>
              </a:rPr>
              <a:t>’);</a:t>
            </a:r>
          </a:p>
          <a:p>
            <a:pPr marL="457200" lvl="1" indent="0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en-US" sz="1800" kern="0" dirty="0">
                <a:solidFill>
                  <a:schemeClr val="bg1"/>
                </a:solidFill>
              </a:rPr>
              <a:t>});</a:t>
            </a:r>
            <a:endParaRPr lang="en-US" altLang="en-US" sz="2000" kern="0" dirty="0">
              <a:solidFill>
                <a:schemeClr val="bg1"/>
              </a:solidFill>
            </a:endParaRPr>
          </a:p>
          <a:p>
            <a:pPr marL="457200" lvl="1" indent="0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altLang="en-US" sz="1800" kern="0" dirty="0">
              <a:solidFill>
                <a:schemeClr val="bg1"/>
              </a:solidFill>
            </a:endParaRPr>
          </a:p>
        </p:txBody>
      </p:sp>
      <p:sp>
        <p:nvSpPr>
          <p:cNvPr id="2" name="Flowchart: Connector 1"/>
          <p:cNvSpPr/>
          <p:nvPr/>
        </p:nvSpPr>
        <p:spPr bwMode="auto">
          <a:xfrm>
            <a:off x="1333500" y="2362200"/>
            <a:ext cx="381000" cy="381001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292" y="4191000"/>
            <a:ext cx="9906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r>
              <a:rPr lang="en-US" altLang="en-US" sz="2800" kern="0" dirty="0"/>
              <a:t>Finds #third list item and removes class</a:t>
            </a:r>
          </a:p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endParaRPr lang="en-US" altLang="en-US" sz="2800" kern="0" dirty="0"/>
          </a:p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r>
              <a:rPr lang="en-US" altLang="en-US" sz="2800" kern="0" dirty="0"/>
              <a:t>Selects all &lt;li&gt; with class hot and adds class</a:t>
            </a:r>
          </a:p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endParaRPr lang="en-US" altLang="en-US" sz="2800" kern="0" dirty="0"/>
          </a:p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r>
              <a:rPr lang="en-US" altLang="en-US" sz="2800" kern="0" dirty="0"/>
              <a:t>Updates properties for all &lt;li&gt; elements</a:t>
            </a:r>
          </a:p>
        </p:txBody>
      </p:sp>
      <p:sp>
        <p:nvSpPr>
          <p:cNvPr id="8" name="Flowchart: Connector 7"/>
          <p:cNvSpPr/>
          <p:nvPr/>
        </p:nvSpPr>
        <p:spPr bwMode="auto">
          <a:xfrm>
            <a:off x="1333500" y="2743201"/>
            <a:ext cx="381000" cy="381001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latin typeface="Arial" charset="0"/>
              </a:rPr>
              <a:t>2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lowchart: Connector 9"/>
          <p:cNvSpPr/>
          <p:nvPr/>
        </p:nvSpPr>
        <p:spPr bwMode="auto">
          <a:xfrm>
            <a:off x="1333500" y="3145171"/>
            <a:ext cx="381000" cy="381001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376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6" grpId="0" animBg="1"/>
      <p:bldP spid="2" grpId="0" animBg="1"/>
      <p:bldP spid="7" grpId="0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Changing CSS Rules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43000" y="1371600"/>
            <a:ext cx="9906000" cy="5334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000" dirty="0"/>
              <a:t>.</a:t>
            </a:r>
            <a:r>
              <a:rPr lang="en-US" altLang="en-US" sz="2000" dirty="0" err="1"/>
              <a:t>css</a:t>
            </a:r>
            <a:r>
              <a:rPr lang="en-US" altLang="en-US" sz="2000" dirty="0"/>
              <a:t>() method used to select and update CSS properties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05000"/>
            <a:ext cx="9906000" cy="350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$(function() {</a:t>
            </a:r>
          </a:p>
          <a:p>
            <a:pPr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var </a:t>
            </a:r>
            <a:r>
              <a:rPr lang="en-US" altLang="en-US" sz="1800" kern="0" dirty="0" err="1">
                <a:solidFill>
                  <a:schemeClr val="bg1"/>
                </a:solidFill>
              </a:rPr>
              <a:t>backgroundColor</a:t>
            </a:r>
            <a:r>
              <a:rPr lang="en-US" altLang="en-US" sz="1800" kern="0" dirty="0">
                <a:solidFill>
                  <a:schemeClr val="bg1"/>
                </a:solidFill>
              </a:rPr>
              <a:t> = $(‘li’).</a:t>
            </a:r>
            <a:r>
              <a:rPr lang="en-US" altLang="en-US" sz="1800" kern="0" dirty="0" err="1">
                <a:solidFill>
                  <a:schemeClr val="bg1"/>
                </a:solidFill>
              </a:rPr>
              <a:t>css</a:t>
            </a:r>
            <a:r>
              <a:rPr lang="en-US" altLang="en-US" sz="1800" kern="0" dirty="0">
                <a:solidFill>
                  <a:schemeClr val="bg1"/>
                </a:solidFill>
              </a:rPr>
              <a:t>(‘background-color’);</a:t>
            </a:r>
          </a:p>
          <a:p>
            <a:pPr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$(‘</a:t>
            </a:r>
            <a:r>
              <a:rPr lang="en-US" altLang="en-US" sz="1800" kern="0" dirty="0" err="1">
                <a:solidFill>
                  <a:schemeClr val="bg1"/>
                </a:solidFill>
              </a:rPr>
              <a:t>ul</a:t>
            </a:r>
            <a:r>
              <a:rPr lang="en-US" altLang="en-US" sz="1800" kern="0" dirty="0">
                <a:solidFill>
                  <a:schemeClr val="bg1"/>
                </a:solidFill>
              </a:rPr>
              <a:t>’).append(‘&lt;p&gt;Color was: ‘ + </a:t>
            </a:r>
            <a:r>
              <a:rPr lang="en-US" altLang="en-US" sz="1800" kern="0" dirty="0" err="1">
                <a:solidFill>
                  <a:schemeClr val="bg1"/>
                </a:solidFill>
              </a:rPr>
              <a:t>backgroundColor</a:t>
            </a:r>
            <a:r>
              <a:rPr lang="en-US" altLang="en-US" sz="1800" kern="0" dirty="0">
                <a:solidFill>
                  <a:schemeClr val="bg1"/>
                </a:solidFill>
              </a:rPr>
              <a:t> + ‘&lt;/p&gt;’);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$(‘li’).</a:t>
            </a:r>
            <a:r>
              <a:rPr lang="en-US" altLang="en-US" sz="1800" kern="0" dirty="0" err="1">
                <a:solidFill>
                  <a:schemeClr val="bg1"/>
                </a:solidFill>
              </a:rPr>
              <a:t>css</a:t>
            </a:r>
            <a:r>
              <a:rPr lang="en-US" altLang="en-US" sz="1800" kern="0" dirty="0">
                <a:solidFill>
                  <a:schemeClr val="bg1"/>
                </a:solidFill>
              </a:rPr>
              <a:t>({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 ‘background-color’: ‘#c5a996’,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 ‘border’: ‘1px solid #</a:t>
            </a:r>
            <a:r>
              <a:rPr lang="en-US" altLang="en-US" sz="1800" kern="0" dirty="0" err="1">
                <a:solidFill>
                  <a:schemeClr val="bg1"/>
                </a:solidFill>
              </a:rPr>
              <a:t>fff</a:t>
            </a:r>
            <a:r>
              <a:rPr lang="en-US" altLang="en-US" sz="1800" kern="0" dirty="0">
                <a:solidFill>
                  <a:schemeClr val="bg1"/>
                </a:solidFill>
              </a:rPr>
              <a:t>’,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  ‘color’: ‘#000’,</a:t>
            </a:r>
          </a:p>
          <a:p>
            <a:pPr lvl="1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1800" kern="0" dirty="0">
                <a:solidFill>
                  <a:schemeClr val="bg1"/>
                </a:solidFill>
              </a:rPr>
              <a:t>  });</a:t>
            </a:r>
            <a:endParaRPr lang="en-US" altLang="en-US" sz="2000" kern="0" dirty="0">
              <a:solidFill>
                <a:schemeClr val="bg1"/>
              </a:solidFill>
            </a:endParaRPr>
          </a:p>
          <a:p>
            <a:pPr lvl="1">
              <a:lnSpc>
                <a:spcPts val="3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en-US" sz="2000" kern="0" dirty="0">
                <a:solidFill>
                  <a:schemeClr val="bg1"/>
                </a:solidFill>
              </a:rPr>
              <a:t>});</a:t>
            </a:r>
            <a:endParaRPr lang="en-US" altLang="en-US" sz="1800" kern="0" dirty="0">
              <a:solidFill>
                <a:schemeClr val="bg1"/>
              </a:solidFill>
            </a:endParaRPr>
          </a:p>
        </p:txBody>
      </p:sp>
      <p:sp>
        <p:nvSpPr>
          <p:cNvPr id="2" name="Flowchart: Connector 1"/>
          <p:cNvSpPr/>
          <p:nvPr/>
        </p:nvSpPr>
        <p:spPr bwMode="auto">
          <a:xfrm>
            <a:off x="1333500" y="2362200"/>
            <a:ext cx="381000" cy="381001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292" y="5486400"/>
            <a:ext cx="9906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r>
              <a:rPr lang="en-US" altLang="en-US" sz="2000" kern="0" dirty="0" err="1"/>
              <a:t>backgroundColor</a:t>
            </a:r>
            <a:r>
              <a:rPr lang="en-US" altLang="en-US" sz="2000" kern="0" dirty="0"/>
              <a:t> variable to hold first item’s background color</a:t>
            </a:r>
          </a:p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r>
              <a:rPr lang="en-US" altLang="en-US" sz="2000" kern="0" dirty="0"/>
              <a:t>Written onto the page with append</a:t>
            </a:r>
          </a:p>
          <a:p>
            <a:pPr marL="457200" indent="-457200">
              <a:lnSpc>
                <a:spcPts val="3000"/>
              </a:lnSpc>
              <a:buClrTx/>
              <a:buFont typeface="+mj-lt"/>
              <a:buAutoNum type="arabicPeriod"/>
            </a:pPr>
            <a:r>
              <a:rPr lang="en-US" altLang="en-US" sz="2000" kern="0" dirty="0"/>
              <a:t>Updates properties for all &lt;li&gt; elements   - </a:t>
            </a:r>
            <a:r>
              <a:rPr lang="en-US" sz="2000" dirty="0">
                <a:hlinkClick r:id="rId3"/>
              </a:rPr>
              <a:t>Example</a:t>
            </a:r>
            <a:endParaRPr lang="en-US" altLang="en-US" sz="2000" kern="0" dirty="0"/>
          </a:p>
        </p:txBody>
      </p:sp>
      <p:sp>
        <p:nvSpPr>
          <p:cNvPr id="8" name="Flowchart: Connector 7"/>
          <p:cNvSpPr/>
          <p:nvPr/>
        </p:nvSpPr>
        <p:spPr bwMode="auto">
          <a:xfrm>
            <a:off x="1333500" y="2743201"/>
            <a:ext cx="381000" cy="381001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latin typeface="Arial" charset="0"/>
              </a:rPr>
              <a:t>2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Left Brace 2"/>
          <p:cNvSpPr/>
          <p:nvPr/>
        </p:nvSpPr>
        <p:spPr bwMode="auto">
          <a:xfrm>
            <a:off x="1714500" y="3124201"/>
            <a:ext cx="266700" cy="1828799"/>
          </a:xfrm>
          <a:prstGeom prst="leftBrace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lowchart: Connector 9"/>
          <p:cNvSpPr/>
          <p:nvPr/>
        </p:nvSpPr>
        <p:spPr bwMode="auto">
          <a:xfrm>
            <a:off x="1277923" y="3886199"/>
            <a:ext cx="381000" cy="381001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4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6" grpId="0" animBg="1"/>
      <p:bldP spid="2" grpId="0" animBg="1"/>
      <p:bldP spid="7" grpId="0"/>
      <p:bldP spid="8" grpId="0" animBg="1"/>
      <p:bldP spid="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Working with Each Element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219200" y="1371600"/>
            <a:ext cx="9753600" cy="48768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Functionality of a loop with .each()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Methods to update all, but loops may be needed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Get information from each element in matched set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Perform series of actions on each element</a:t>
            </a:r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.each() takes one parameter, a function to perform on each element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.this() accesses current element on each loop iteration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482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Working with Each Element (cont.)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64130"/>
            <a:ext cx="10820400" cy="28792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Clr>
                <a:schemeClr val="tx1"/>
              </a:buClr>
              <a:buNone/>
            </a:pPr>
            <a:r>
              <a:rPr lang="en-US" altLang="en-US" sz="2800" kern="0" dirty="0">
                <a:solidFill>
                  <a:schemeClr val="bg1"/>
                </a:solidFill>
              </a:rPr>
              <a:t>$(function(){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800" kern="0" dirty="0">
                <a:solidFill>
                  <a:schemeClr val="bg1"/>
                </a:solidFill>
              </a:rPr>
              <a:t>$(‘li’).each(function() {</a:t>
            </a:r>
          </a:p>
          <a:p>
            <a:pPr lvl="1">
              <a:lnSpc>
                <a:spcPts val="3000"/>
              </a:lnSpc>
              <a:buClr>
                <a:schemeClr val="tx1"/>
              </a:buClr>
            </a:pPr>
            <a:r>
              <a:rPr lang="en-US" altLang="en-US" kern="0" dirty="0" err="1">
                <a:solidFill>
                  <a:schemeClr val="bg1"/>
                </a:solidFill>
              </a:rPr>
              <a:t>var</a:t>
            </a:r>
            <a:r>
              <a:rPr lang="en-US" altLang="en-US" kern="0" dirty="0">
                <a:solidFill>
                  <a:schemeClr val="bg1"/>
                </a:solidFill>
              </a:rPr>
              <a:t> ids = this.id;</a:t>
            </a:r>
          </a:p>
          <a:p>
            <a:pPr lvl="1">
              <a:lnSpc>
                <a:spcPts val="3000"/>
              </a:lnSpc>
              <a:buClr>
                <a:schemeClr val="tx1"/>
              </a:buClr>
            </a:pPr>
            <a:r>
              <a:rPr lang="en-US" altLang="en-US" kern="0" dirty="0">
                <a:solidFill>
                  <a:schemeClr val="bg1"/>
                </a:solidFill>
              </a:rPr>
              <a:t>$(this).append(‘ &lt;span class=“order”&gt; + ids + ‘&lt;/span&gt;’);</a:t>
            </a:r>
          </a:p>
          <a:p>
            <a:pPr>
              <a:lnSpc>
                <a:spcPts val="3000"/>
              </a:lnSpc>
              <a:buClr>
                <a:schemeClr val="tx1"/>
              </a:buClr>
            </a:pPr>
            <a:r>
              <a:rPr lang="en-US" altLang="en-US" sz="2800" kern="0" dirty="0">
                <a:solidFill>
                  <a:schemeClr val="bg1"/>
                </a:solidFill>
              </a:rPr>
              <a:t>});</a:t>
            </a:r>
          </a:p>
          <a:p>
            <a:pPr marL="0" indent="0">
              <a:lnSpc>
                <a:spcPts val="3000"/>
              </a:lnSpc>
              <a:buClr>
                <a:schemeClr val="tx1"/>
              </a:buClr>
              <a:buNone/>
            </a:pPr>
            <a:r>
              <a:rPr lang="en-US" altLang="en-US" sz="2800" kern="0" dirty="0">
                <a:solidFill>
                  <a:schemeClr val="bg1"/>
                </a:solidFill>
              </a:rPr>
              <a:t>});</a:t>
            </a:r>
          </a:p>
          <a:p>
            <a:pPr marL="0" indent="0">
              <a:lnSpc>
                <a:spcPts val="3000"/>
              </a:lnSpc>
              <a:buClr>
                <a:schemeClr val="tx1"/>
              </a:buClr>
              <a:buNone/>
            </a:pPr>
            <a:endParaRPr lang="en-US" altLang="en-US" sz="2800" kern="0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  <a:buClr>
                <a:schemeClr val="tx1"/>
              </a:buClr>
            </a:pPr>
            <a:endParaRPr lang="en-US" altLang="en-US" sz="2000" kern="0" dirty="0">
              <a:solidFill>
                <a:schemeClr val="bg1"/>
              </a:solidFill>
            </a:endParaRPr>
          </a:p>
        </p:txBody>
      </p:sp>
      <p:pic>
        <p:nvPicPr>
          <p:cNvPr id="2050" name="Picture 2" descr="13491431173557788841461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93329"/>
            <a:ext cx="4895007" cy="346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07BB-0071-4983-AD69-607746B71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0" y="1238250"/>
            <a:ext cx="6705600" cy="4381500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/>
              <a:t>jQuery Events</a:t>
            </a:r>
          </a:p>
        </p:txBody>
      </p:sp>
    </p:spTree>
    <p:extLst>
      <p:ext uri="{BB962C8B-B14F-4D97-AF65-F5344CB8AC3E}">
        <p14:creationId xmlns:p14="http://schemas.microsoft.com/office/powerpoint/2010/main" val="2070843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09F6D-121B-4528-A0C9-4ACE37F7B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.on()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CCF30-B600-4AFB-87CE-A614AA2E6BE9}"/>
              </a:ext>
            </a:extLst>
          </p:cNvPr>
          <p:cNvSpPr txBox="1"/>
          <p:nvPr/>
        </p:nvSpPr>
        <p:spPr>
          <a:xfrm>
            <a:off x="1246632" y="1550790"/>
            <a:ext cx="5053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.on() method is used to handle all events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BEB5B2D-0AE8-425A-B2F7-992136397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2" y="2245400"/>
            <a:ext cx="6303270" cy="37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23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225131C9-5F9A-4BB4-BCF4-487C8B8E7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8" y="2966490"/>
            <a:ext cx="6340117" cy="1953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7029B-0FD9-4454-AEA4-38A5B576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C17F4-6127-4A8A-A2C4-5F225D5C713D}"/>
              </a:ext>
            </a:extLst>
          </p:cNvPr>
          <p:cNvSpPr txBox="1"/>
          <p:nvPr/>
        </p:nvSpPr>
        <p:spPr>
          <a:xfrm>
            <a:off x="838200" y="1604896"/>
            <a:ext cx="8852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effects methods are used to enhance your web page with transitions and movement</a:t>
            </a:r>
          </a:p>
        </p:txBody>
      </p:sp>
      <p:pic>
        <p:nvPicPr>
          <p:cNvPr id="9" name="Picture 8" descr="Table&#10;&#10;Description automatically generated with medium confidence">
            <a:extLst>
              <a:ext uri="{FF2B5EF4-FFF2-40B4-BE49-F238E27FC236}">
                <a16:creationId xmlns:a16="http://schemas.microsoft.com/office/drawing/2014/main" id="{31970B70-B94C-4717-993F-E0CD42544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18" y="2966490"/>
            <a:ext cx="6966534" cy="2324233"/>
          </a:xfrm>
          <a:prstGeom prst="rect">
            <a:avLst/>
          </a:prstGeom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EAD13591-A2E9-457F-B400-5BE653362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74" y="3016251"/>
            <a:ext cx="6100011" cy="2536205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F730862-6F77-4B35-BC77-62A96CEFE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48" y="3065364"/>
            <a:ext cx="7295623" cy="23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7850E52-2AAC-42E5-9EA2-41D2B5430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914400"/>
          </a:xfrm>
        </p:spPr>
        <p:txBody>
          <a:bodyPr/>
          <a:lstStyle/>
          <a:p>
            <a:pPr algn="ctr"/>
            <a:r>
              <a:rPr lang="en-US" altLang="en-US" sz="4000" dirty="0"/>
              <a:t>What is </a:t>
            </a:r>
            <a:r>
              <a:rPr lang="en-US" altLang="en-US" sz="4000" dirty="0" err="1"/>
              <a:t>jQUERY</a:t>
            </a:r>
            <a:r>
              <a:rPr lang="en-US" altLang="en-US" sz="4000" dirty="0"/>
              <a:t>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10439400" cy="49530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2000" dirty="0"/>
              <a:t>Pre-written JavaScript code that allows for easier -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HTML traversal/manipulation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Event handling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Animation 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Create Ajax applications</a:t>
            </a:r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000" dirty="0"/>
              <a:t>Less code than JavaScript (no need to understand)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000" dirty="0"/>
              <a:t>CSS-style selectors (one or more nodes from Document Object Model (DOM) tree)</a:t>
            </a:r>
          </a:p>
          <a:p>
            <a:pPr>
              <a:lnSpc>
                <a:spcPts val="3000"/>
              </a:lnSpc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000" dirty="0"/>
              <a:t>Built in methods to work with selections</a:t>
            </a:r>
          </a:p>
          <a:p>
            <a:pPr>
              <a:lnSpc>
                <a:spcPts val="3000"/>
              </a:lnSpc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000" dirty="0"/>
              <a:t>Methods to attach event listeners to elements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61F5F3-83AB-4009-8728-88D3CAB01108}"/>
              </a:ext>
            </a:extLst>
          </p:cNvPr>
          <p:cNvCxnSpPr/>
          <p:nvPr/>
        </p:nvCxnSpPr>
        <p:spPr bwMode="auto">
          <a:xfrm>
            <a:off x="1676400" y="990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7B2C-48D5-49AC-A3A0-04017AEB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Traversing the DOM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054C1-B2CC-4E48-A3C6-C4742D838ACA}"/>
              </a:ext>
            </a:extLst>
          </p:cNvPr>
          <p:cNvSpPr txBox="1"/>
          <p:nvPr/>
        </p:nvSpPr>
        <p:spPr>
          <a:xfrm>
            <a:off x="838200" y="1367522"/>
            <a:ext cx="10186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When you have made a jQuery selection, you can use these methods to access other element nodes relative to the initial selection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8B9BF5C-5F1E-449E-AA33-1CCF0C46A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01" y="2022208"/>
            <a:ext cx="4540580" cy="414999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5598680-471A-47EB-BB01-7E96A1ADA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" y="2932610"/>
            <a:ext cx="4753638" cy="23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90FCFC6-FCA5-41C1-908A-649D2563F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27" y="2786599"/>
            <a:ext cx="4630173" cy="27038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43B01-5CD1-45D3-9854-0F8452C6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Filtering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FCD6E-7CC7-463D-8AFC-A558C6071191}"/>
              </a:ext>
            </a:extLst>
          </p:cNvPr>
          <p:cNvSpPr txBox="1"/>
          <p:nvPr/>
        </p:nvSpPr>
        <p:spPr>
          <a:xfrm>
            <a:off x="838200" y="1367522"/>
            <a:ext cx="10331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Once you select, you can add elements to it, or you can filter the selection to work with a subset of the elements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2C47DF3-2A5B-421F-BD5F-1F19F877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98" y="2013853"/>
            <a:ext cx="4928230" cy="408682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B8A82AD-139C-4004-8213-CBF912924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4" y="2383175"/>
            <a:ext cx="5205153" cy="33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11A10-047F-419E-BCC7-508000A9C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Finding Items by Order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92DCC-3725-4384-B5D8-1AB7E3528E28}"/>
              </a:ext>
            </a:extLst>
          </p:cNvPr>
          <p:cNvSpPr txBox="1"/>
          <p:nvPr/>
        </p:nvSpPr>
        <p:spPr>
          <a:xfrm>
            <a:off x="1183702" y="1506022"/>
            <a:ext cx="858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Each item returned by a selector is given an index number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FB1139D-A62A-4CA2-BAD0-FB04DA692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86" y="1875354"/>
            <a:ext cx="5793046" cy="229155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501C7A2-A611-48E2-8728-72E655439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8" y="2041802"/>
            <a:ext cx="5308994" cy="195865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3DF975C-47C7-4444-99C9-30F783FF3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19" y="4091774"/>
            <a:ext cx="4284081" cy="25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0745-8A7B-4C8F-AF8D-10974C04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Selecting Form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6E652-4F56-4B55-8B82-E423A094D628}"/>
              </a:ext>
            </a:extLst>
          </p:cNvPr>
          <p:cNvSpPr txBox="1"/>
          <p:nvPr/>
        </p:nvSpPr>
        <p:spPr>
          <a:xfrm>
            <a:off x="356938" y="1729364"/>
            <a:ext cx="956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jQuery has selectors that are designed specifically to work </a:t>
            </a:r>
          </a:p>
          <a:p>
            <a:r>
              <a:rPr lang="en-US" sz="2000" dirty="0"/>
              <a:t>     with forms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932CD5B-6B30-41BF-83C8-7609CA26C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19" y="773133"/>
            <a:ext cx="4717549" cy="4773425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D2660D6-0CFE-4290-BFD3-BB815F93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69" y="3676872"/>
            <a:ext cx="3996425" cy="25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29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B8B33C4-21A0-4DE7-814A-5D9C11E6D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771153"/>
            <a:ext cx="4729436" cy="5124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477E4-844C-4256-BBBF-A5F90D8B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13" y="41307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Form Methods and Events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970C842-F170-4508-8C61-4B7C6A3EE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13" y="604443"/>
            <a:ext cx="3943900" cy="564911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D4BE1FE-413F-4CB2-A778-1F94146C6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3" y="1552074"/>
            <a:ext cx="7286300" cy="149207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63697E2-F837-4A3D-A258-44F200705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7" y="3164465"/>
            <a:ext cx="5962435" cy="32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9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A19590A-7994-4E0E-9938-FD679F92D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45" y="2214401"/>
            <a:ext cx="3852229" cy="3914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E41D1-CC7D-499B-AE0B-52C3CB53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Cutting and Copying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45642-FB39-4092-8B4F-3EAD2065F44D}"/>
              </a:ext>
            </a:extLst>
          </p:cNvPr>
          <p:cNvSpPr txBox="1"/>
          <p:nvPr/>
        </p:nvSpPr>
        <p:spPr>
          <a:xfrm>
            <a:off x="838200" y="1448435"/>
            <a:ext cx="945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After selection, you can use methods to remove those elements or make a copy of them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9368028-8C54-4506-85C6-91C6214E2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46" y="2322094"/>
            <a:ext cx="5251154" cy="3699088"/>
          </a:xfrm>
          <a:prstGeom prst="rect">
            <a:avLst/>
          </a:prstGeom>
        </p:spPr>
      </p:pic>
      <p:pic>
        <p:nvPicPr>
          <p:cNvPr id="7" name="Picture 6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7D4AD970-B8B9-4765-A5FE-090CB1BA9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8" y="2766719"/>
            <a:ext cx="5251155" cy="298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2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A0190C2-8F37-48EE-9B92-AA075DCE2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61" y="2252336"/>
            <a:ext cx="4582164" cy="320084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B69962D-7040-4371-B905-6AD3FAA3B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7" y="2869899"/>
            <a:ext cx="6103132" cy="2006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6B35B9-ABF7-45B6-9B2D-BD760788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Box Dimensions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CEA5D-833E-4547-A399-2FD9E4ED4D6C}"/>
              </a:ext>
            </a:extLst>
          </p:cNvPr>
          <p:cNvSpPr txBox="1"/>
          <p:nvPr/>
        </p:nvSpPr>
        <p:spPr>
          <a:xfrm>
            <a:off x="838200" y="1367522"/>
            <a:ext cx="713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these methods to retrieve or update the width and height of all boxes on a page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37EFB4D-1F54-4D61-9072-FE2754BEA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66" y="2013853"/>
            <a:ext cx="4816954" cy="371860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D5FFBB8-3C7B-4710-A03A-0349FE31F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6" y="2693085"/>
            <a:ext cx="4893370" cy="27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8282-6D55-43B5-993D-F52FB743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Window and Page Dimensions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FD91E-3653-45A3-941D-37742395F1FB}"/>
              </a:ext>
            </a:extLst>
          </p:cNvPr>
          <p:cNvSpPr txBox="1"/>
          <p:nvPr/>
        </p:nvSpPr>
        <p:spPr>
          <a:xfrm>
            <a:off x="838200" y="1503947"/>
            <a:ext cx="6725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.height() and .width() can be used to determine the dimensions of both the browser window and the HTML document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1A5B853-B9AE-4535-9CAE-A40E7D1B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2" y="2743200"/>
            <a:ext cx="6347425" cy="307753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922CB22-5C1D-4DBD-966D-EA51030D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36" y="1890230"/>
            <a:ext cx="4445334" cy="30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51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B5556-8316-4C72-B333-A333C6E6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Position of Elements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120850B0-854E-4D10-AEFA-082C99203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37" y="1449423"/>
            <a:ext cx="4786917" cy="1746435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871159-526A-4652-A526-7C6A21721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37" y="3429000"/>
            <a:ext cx="3038862" cy="283000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17D26A-67B4-4A9B-8C46-52B12897C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6" y="2209004"/>
            <a:ext cx="4625274" cy="32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33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BE7AC7-9540-4652-A430-B397D9261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9" y="427820"/>
            <a:ext cx="5509931" cy="284835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A76C3FE-48C7-4D8F-B397-A9D6DDB85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9" y="3182443"/>
            <a:ext cx="5509930" cy="323016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3EDA9F2-DA78-417B-B4F0-7BA3B559C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83" y="1031156"/>
            <a:ext cx="4992357" cy="39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048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Why Use jQuery?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62000" y="1219200"/>
            <a:ext cx="10668000" cy="5410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000" dirty="0"/>
              <a:t>JQuery does nothing you can’t achieve with JavaScript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000" dirty="0"/>
              <a:t>Simple Selectors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DOM complexity selecting elements (older browsers, IE whitespace)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CSS-style selectors (faster, more accurate)</a:t>
            </a:r>
          </a:p>
          <a:p>
            <a:pPr marL="457200" lvl="1" indent="0">
              <a:lnSpc>
                <a:spcPts val="3000"/>
              </a:lnSpc>
              <a:buNone/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000" dirty="0"/>
              <a:t>Common Tasks in Less Code</a:t>
            </a:r>
          </a:p>
          <a:p>
            <a:pPr lvl="1">
              <a:lnSpc>
                <a:spcPts val="3000"/>
              </a:lnSpc>
            </a:pPr>
            <a:r>
              <a:rPr lang="en-US" altLang="en-US" sz="1600" dirty="0"/>
              <a:t>Looping through elements, add/remove elements, handle events &amp; Ajax</a:t>
            </a:r>
          </a:p>
          <a:p>
            <a:pPr lvl="1">
              <a:lnSpc>
                <a:spcPts val="3000"/>
              </a:lnSpc>
            </a:pPr>
            <a:r>
              <a:rPr lang="en-US" altLang="en-US" sz="1600" dirty="0"/>
              <a:t>Chaining of methods</a:t>
            </a:r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000" dirty="0"/>
              <a:t>Cross-Browser Compatibility</a:t>
            </a:r>
          </a:p>
          <a:p>
            <a:pPr lvl="1">
              <a:lnSpc>
                <a:spcPts val="3000"/>
              </a:lnSpc>
            </a:pPr>
            <a:r>
              <a:rPr lang="en-US" altLang="en-US" sz="1600" dirty="0"/>
              <a:t>Automatic handling inconsistency of browsers select element and event handling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1430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869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F572-C9AA-4557-B49C-4741F09B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Libraries and Conflict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3A298-7B6B-4E64-BAAC-D4271720C575}"/>
              </a:ext>
            </a:extLst>
          </p:cNvPr>
          <p:cNvSpPr txBox="1"/>
          <p:nvPr/>
        </p:nvSpPr>
        <p:spPr>
          <a:xfrm>
            <a:off x="489285" y="1811051"/>
            <a:ext cx="86916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jQuery is one of many JavaScript libraries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$() is shorthand for jQuery(), but the $ </a:t>
            </a:r>
          </a:p>
          <a:p>
            <a:r>
              <a:rPr lang="en-US" sz="2000" dirty="0"/>
              <a:t>      symbol is used by other libraries</a:t>
            </a:r>
          </a:p>
          <a:p>
            <a:r>
              <a:rPr lang="en-US" dirty="0"/>
              <a:t>  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140F670-30D5-4AD7-99BA-DB09AEAC3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05" y="2180975"/>
            <a:ext cx="6132095" cy="45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30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78E0-D44B-45E1-813A-EBEED355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 Additional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E02A0-371F-45BB-A208-54F09EEEA5ED}"/>
              </a:ext>
            </a:extLst>
          </p:cNvPr>
          <p:cNvSpPr txBox="1"/>
          <p:nvPr/>
        </p:nvSpPr>
        <p:spPr>
          <a:xfrm>
            <a:off x="838200" y="2237362"/>
            <a:ext cx="70801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Placing the script at the end of the page before the closing &lt;/body&gt; tag will not affect the rendering of the rest of the page</a:t>
            </a:r>
          </a:p>
          <a:p>
            <a:endParaRPr lang="pt-BR" dirty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0" i="0" dirty="0">
                <a:effectLst/>
                <a:latin typeface="Times New Roman" panose="02020603050405020304" pitchFamily="18" charset="0"/>
              </a:rPr>
              <a:t>jQuery Documentation: https://api.jquery.com/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103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609600"/>
            <a:ext cx="11963400" cy="6172201"/>
          </a:xfr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&lt;body&gt;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&lt;div id=“page”&gt;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&lt;h1 id=“header”&gt;List&lt;/h1&gt;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&lt;h2&gt;Buy groceries&lt;/h2&gt;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</a:t>
            </a:r>
            <a:r>
              <a:rPr lang="en-US" altLang="en-US" sz="2400" dirty="0" err="1">
                <a:solidFill>
                  <a:schemeClr val="bg1"/>
                </a:solidFill>
              </a:rPr>
              <a:t>ul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id=“one” class=“hot”&gt;&lt;</a:t>
            </a:r>
            <a:r>
              <a:rPr lang="en-US" altLang="en-US" sz="2400" dirty="0" err="1">
                <a:solidFill>
                  <a:schemeClr val="bg1"/>
                </a:solidFill>
              </a:rPr>
              <a:t>em</a:t>
            </a:r>
            <a:r>
              <a:rPr lang="en-US" altLang="en-US" sz="2400" dirty="0">
                <a:solidFill>
                  <a:schemeClr val="bg1"/>
                </a:solidFill>
              </a:rPr>
              <a:t>&gt;fresh&lt;/</a:t>
            </a:r>
            <a:r>
              <a:rPr lang="en-US" altLang="en-US" sz="2400" dirty="0" err="1">
                <a:solidFill>
                  <a:schemeClr val="bg1"/>
                </a:solidFill>
              </a:rPr>
              <a:t>em</a:t>
            </a:r>
            <a:r>
              <a:rPr lang="en-US" altLang="en-US" sz="2400" dirty="0">
                <a:solidFill>
                  <a:schemeClr val="bg1"/>
                </a:solidFill>
              </a:rPr>
              <a:t>&gt; figs&lt;/li&gt;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id=“two” class=“hot”&gt;pine nuts&lt;/li&gt;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id=“three” class=“hot”&gt;honey&lt;/li&gt;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id=“four”&gt;balsamic vinegar&lt;/li&gt;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&lt;/</a:t>
            </a:r>
            <a:r>
              <a:rPr lang="en-US" altLang="en-US" sz="2400" dirty="0" err="1">
                <a:solidFill>
                  <a:schemeClr val="bg1"/>
                </a:solidFill>
              </a:rPr>
              <a:t>ul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&lt;/div&gt;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&lt;script </a:t>
            </a:r>
            <a:r>
              <a:rPr lang="en-US" altLang="en-US" sz="2400" dirty="0" err="1">
                <a:solidFill>
                  <a:schemeClr val="bg1"/>
                </a:solidFill>
              </a:rPr>
              <a:t>src</a:t>
            </a:r>
            <a:r>
              <a:rPr lang="en-US" altLang="en-US" sz="2400" dirty="0">
                <a:solidFill>
                  <a:schemeClr val="bg1"/>
                </a:solidFill>
              </a:rPr>
              <a:t>=“</a:t>
            </a:r>
            <a:r>
              <a:rPr lang="en-US" altLang="en-US" sz="2400" dirty="0" err="1">
                <a:solidFill>
                  <a:schemeClr val="bg1"/>
                </a:solidFill>
              </a:rPr>
              <a:t>js</a:t>
            </a:r>
            <a:r>
              <a:rPr lang="en-US" altLang="en-US" sz="2400" dirty="0">
                <a:solidFill>
                  <a:schemeClr val="bg1"/>
                </a:solidFill>
              </a:rPr>
              <a:t>/jquery-3.6.0.min.js”&gt;&lt;/script&gt;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&lt;script </a:t>
            </a:r>
            <a:r>
              <a:rPr lang="en-US" altLang="en-US" sz="2400" dirty="0" err="1">
                <a:solidFill>
                  <a:schemeClr val="bg1"/>
                </a:solidFill>
              </a:rPr>
              <a:t>src</a:t>
            </a:r>
            <a:r>
              <a:rPr lang="en-US" altLang="en-US" sz="2400" dirty="0">
                <a:solidFill>
                  <a:schemeClr val="bg1"/>
                </a:solidFill>
              </a:rPr>
              <a:t>=“</a:t>
            </a:r>
            <a:r>
              <a:rPr lang="en-US" altLang="en-US" sz="2400" dirty="0" err="1">
                <a:solidFill>
                  <a:schemeClr val="bg1"/>
                </a:solidFill>
              </a:rPr>
              <a:t>js</a:t>
            </a:r>
            <a:r>
              <a:rPr lang="en-US" altLang="en-US" sz="2400" dirty="0">
                <a:solidFill>
                  <a:schemeClr val="bg1"/>
                </a:solidFill>
              </a:rPr>
              <a:t>/basic-example.js”&gt;&lt;/script&gt;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&lt;/body&gt;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4572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Include jQuery script in HTML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 bwMode="auto">
          <a:xfrm flipH="1">
            <a:off x="4648200" y="4756666"/>
            <a:ext cx="2209800" cy="8059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162800" y="507313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Include JavaScript file that uses JQuery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 bwMode="auto">
          <a:xfrm flipH="1">
            <a:off x="4495800" y="5257800"/>
            <a:ext cx="26670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2971800" y="5791200"/>
            <a:ext cx="3810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609600"/>
            <a:ext cx="11963400" cy="6172201"/>
          </a:xfr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&lt;body&gt;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&lt;div id=“page”&gt;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&lt;h1 id=“header”&gt;List&lt;/h1&gt;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&lt;h2&gt;Buy groceries&lt;/h2&gt;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</a:t>
            </a:r>
            <a:r>
              <a:rPr lang="en-US" altLang="en-US" sz="2400" dirty="0" err="1">
                <a:solidFill>
                  <a:schemeClr val="bg1"/>
                </a:solidFill>
              </a:rPr>
              <a:t>ul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id=“one” class=“hot”&gt;&lt;</a:t>
            </a:r>
            <a:r>
              <a:rPr lang="en-US" altLang="en-US" sz="2400" dirty="0" err="1">
                <a:solidFill>
                  <a:schemeClr val="bg1"/>
                </a:solidFill>
              </a:rPr>
              <a:t>em</a:t>
            </a:r>
            <a:r>
              <a:rPr lang="en-US" altLang="en-US" sz="2400" dirty="0">
                <a:solidFill>
                  <a:schemeClr val="bg1"/>
                </a:solidFill>
              </a:rPr>
              <a:t>&gt;fresh&lt;/</a:t>
            </a:r>
            <a:r>
              <a:rPr lang="en-US" altLang="en-US" sz="2400" dirty="0" err="1">
                <a:solidFill>
                  <a:schemeClr val="bg1"/>
                </a:solidFill>
              </a:rPr>
              <a:t>em</a:t>
            </a:r>
            <a:r>
              <a:rPr lang="en-US" altLang="en-US" sz="2400" dirty="0">
                <a:solidFill>
                  <a:schemeClr val="bg1"/>
                </a:solidFill>
              </a:rPr>
              <a:t>&gt; figs&lt;/li&gt;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id=“two” class=“hot”&gt;pine nuts&lt;/li&gt;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id=“three” class=“hot”&gt;honey&lt;/li&gt;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id=“four”&gt;balsamic vinegar&lt;/li&gt;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&lt;/</a:t>
            </a:r>
            <a:r>
              <a:rPr lang="en-US" altLang="en-US" sz="2400" dirty="0" err="1">
                <a:solidFill>
                  <a:schemeClr val="bg1"/>
                </a:solidFill>
              </a:rPr>
              <a:t>ul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&lt;/div&gt;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&lt;script type =“text/</a:t>
            </a:r>
            <a:r>
              <a:rPr lang="en-US" altLang="en-US" sz="2400" dirty="0" err="1">
                <a:solidFill>
                  <a:schemeClr val="bg1"/>
                </a:solidFill>
              </a:rPr>
              <a:t>javascript</a:t>
            </a:r>
            <a:r>
              <a:rPr lang="en-US" altLang="en-US" sz="2400" dirty="0">
                <a:solidFill>
                  <a:schemeClr val="bg1"/>
                </a:solidFill>
              </a:rPr>
              <a:t>” </a:t>
            </a:r>
            <a:r>
              <a:rPr lang="en-US" altLang="en-US" sz="2400" dirty="0" err="1">
                <a:solidFill>
                  <a:schemeClr val="bg1"/>
                </a:solidFill>
              </a:rPr>
              <a:t>src</a:t>
            </a:r>
            <a:r>
              <a:rPr lang="en-US" altLang="en-US" sz="2400" dirty="0">
                <a:solidFill>
                  <a:schemeClr val="bg1"/>
                </a:solidFill>
              </a:rPr>
              <a:t>=“http://ajax.googleapis.com./ajax/libs/</a:t>
            </a:r>
            <a:r>
              <a:rPr lang="en-US" altLang="en-US" sz="2400" dirty="0" err="1">
                <a:solidFill>
                  <a:schemeClr val="bg1"/>
                </a:solidFill>
              </a:rPr>
              <a:t>jquery</a:t>
            </a:r>
            <a:r>
              <a:rPr lang="en-US" altLang="en-US" sz="2400" dirty="0">
                <a:solidFill>
                  <a:schemeClr val="bg1"/>
                </a:solidFill>
              </a:rPr>
              <a:t>/3.6.0/jquery.min.js”&gt;&lt;/script&gt;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&lt;script </a:t>
            </a:r>
            <a:r>
              <a:rPr lang="en-US" altLang="en-US" sz="2400" dirty="0" err="1">
                <a:solidFill>
                  <a:schemeClr val="bg1"/>
                </a:solidFill>
              </a:rPr>
              <a:t>src</a:t>
            </a:r>
            <a:r>
              <a:rPr lang="en-US" altLang="en-US" sz="2400" dirty="0">
                <a:solidFill>
                  <a:schemeClr val="bg1"/>
                </a:solidFill>
              </a:rPr>
              <a:t>=“</a:t>
            </a:r>
            <a:r>
              <a:rPr lang="en-US" altLang="en-US" sz="2400" dirty="0" err="1">
                <a:solidFill>
                  <a:schemeClr val="bg1"/>
                </a:solidFill>
              </a:rPr>
              <a:t>js</a:t>
            </a:r>
            <a:r>
              <a:rPr lang="en-US" altLang="en-US" sz="2400" dirty="0">
                <a:solidFill>
                  <a:schemeClr val="bg1"/>
                </a:solidFill>
              </a:rPr>
              <a:t>/basic-example.js”&gt;&lt;/script&gt;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&lt;/body&gt;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4572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Include jQuery by Content Delivery Network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 bwMode="auto">
          <a:xfrm flipH="1">
            <a:off x="4648200" y="4756666"/>
            <a:ext cx="2209800" cy="8059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162800" y="61838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Include JavaScript file that uses JQuery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 bwMode="auto">
          <a:xfrm flipH="1" flipV="1">
            <a:off x="4495800" y="6019800"/>
            <a:ext cx="2667000" cy="348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740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7850E52-2AAC-42E5-9EA2-41D2B5430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/>
          <a:lstStyle/>
          <a:p>
            <a:pPr algn="ctr"/>
            <a:r>
              <a:rPr lang="en-US" altLang="en-US" sz="4000" dirty="0"/>
              <a:t>jQuery Selectors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10439400" cy="4572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2000" dirty="0"/>
              <a:t>jQuery () function – creates jQuery Object</a:t>
            </a:r>
            <a:endParaRPr lang="en-US" altLang="en-US" sz="3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61F5F3-83AB-4009-8728-88D3CAB01108}"/>
              </a:ext>
            </a:extLst>
          </p:cNvPr>
          <p:cNvCxnSpPr/>
          <p:nvPr/>
        </p:nvCxnSpPr>
        <p:spPr bwMode="auto">
          <a:xfrm>
            <a:off x="1676400" y="11430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10439400" cy="236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endParaRPr lang="en-US" altLang="en-US" sz="3600" kern="0" dirty="0">
              <a:solidFill>
                <a:schemeClr val="bg1"/>
              </a:solidFill>
            </a:endParaRPr>
          </a:p>
          <a:p>
            <a:pPr marL="0" indent="0" algn="ctr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en-US" sz="3600" kern="0" dirty="0">
                <a:solidFill>
                  <a:schemeClr val="bg1"/>
                </a:solidFill>
              </a:rPr>
              <a:t>jQuery(‘</a:t>
            </a:r>
            <a:r>
              <a:rPr lang="en-US" altLang="en-US" sz="36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3600" kern="0" dirty="0">
                <a:solidFill>
                  <a:schemeClr val="bg1"/>
                </a:solidFill>
              </a:rPr>
              <a:t>’) or $(‘</a:t>
            </a:r>
            <a:r>
              <a:rPr lang="en-US" altLang="en-US" sz="3600" kern="0" dirty="0" err="1">
                <a:solidFill>
                  <a:schemeClr val="bg1"/>
                </a:solidFill>
              </a:rPr>
              <a:t>li.hot</a:t>
            </a:r>
            <a:r>
              <a:rPr lang="en-US" altLang="en-US" sz="3600" kern="0" dirty="0">
                <a:solidFill>
                  <a:schemeClr val="bg1"/>
                </a:solidFill>
              </a:rPr>
              <a:t>’)</a:t>
            </a:r>
          </a:p>
        </p:txBody>
      </p:sp>
      <p:sp>
        <p:nvSpPr>
          <p:cNvPr id="2" name="Right Brace 1"/>
          <p:cNvSpPr/>
          <p:nvPr/>
        </p:nvSpPr>
        <p:spPr bwMode="auto">
          <a:xfrm rot="16200000">
            <a:off x="4362450" y="933450"/>
            <a:ext cx="457200" cy="28575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 rot="5400000">
            <a:off x="5010150" y="2758439"/>
            <a:ext cx="457200" cy="11049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5400000">
            <a:off x="7410450" y="2853689"/>
            <a:ext cx="457200" cy="9525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7239000" y="1581148"/>
            <a:ext cx="457200" cy="1676400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3900" y="3558539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SELECTOR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6100" y="355865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SELECTOR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48100" y="1787127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FUNCTION CREATES JQUERY OBJECT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1207C92-8513-4BC6-8343-7AB6F91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56472"/>
            <a:ext cx="10439400" cy="140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2000" kern="0" dirty="0"/>
              <a:t>One parameter – CSS-style selector</a:t>
            </a:r>
          </a:p>
          <a:p>
            <a:pPr>
              <a:lnSpc>
                <a:spcPts val="3000"/>
              </a:lnSpc>
            </a:pPr>
            <a:endParaRPr lang="en-US" altLang="en-US" sz="3600" kern="0" dirty="0"/>
          </a:p>
          <a:p>
            <a:pPr>
              <a:lnSpc>
                <a:spcPts val="3000"/>
              </a:lnSpc>
            </a:pPr>
            <a:r>
              <a:rPr lang="en-US" altLang="en-US" sz="2000" kern="0" dirty="0"/>
              <a:t>Can be stored as a variable</a:t>
            </a:r>
          </a:p>
          <a:p>
            <a:pPr>
              <a:lnSpc>
                <a:spcPts val="3000"/>
              </a:lnSpc>
            </a:pPr>
            <a:endParaRPr lang="en-US" altLang="en-US" sz="2000" kern="0" dirty="0"/>
          </a:p>
          <a:p>
            <a:pPr>
              <a:lnSpc>
                <a:spcPts val="3000"/>
              </a:lnSpc>
            </a:pPr>
            <a:r>
              <a:rPr lang="en-US" altLang="en-US" sz="2000" kern="0" dirty="0"/>
              <a:t>Simpler element access compared to DOM</a:t>
            </a:r>
          </a:p>
        </p:txBody>
      </p:sp>
    </p:spTree>
    <p:extLst>
      <p:ext uri="{BB962C8B-B14F-4D97-AF65-F5344CB8AC3E}">
        <p14:creationId xmlns:p14="http://schemas.microsoft.com/office/powerpoint/2010/main" val="1942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6" grpId="0" animBg="1"/>
      <p:bldP spid="2" grpId="0" animBg="1"/>
      <p:bldP spid="7" grpId="0" animBg="1"/>
      <p:bldP spid="8" grpId="0" animBg="1"/>
      <p:bldP spid="9" grpId="0" animBg="1"/>
      <p:bldP spid="3" grpId="0"/>
      <p:bldP spid="11" grpId="0"/>
      <p:bldP spid="12" grpId="0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609600"/>
            <a:ext cx="11963400" cy="6172201"/>
          </a:xfr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&lt;body&gt;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&lt;div id=“page”&gt;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&lt;h1 id=“header”&gt;List&lt;/h1&gt;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&lt;h2&gt;Buy groceries&lt;/h2&gt;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</a:t>
            </a:r>
            <a:r>
              <a:rPr lang="en-US" altLang="en-US" sz="2400" dirty="0" err="1">
                <a:solidFill>
                  <a:schemeClr val="bg1"/>
                </a:solidFill>
              </a:rPr>
              <a:t>ul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id=“one” class=“hot”&gt;&lt;</a:t>
            </a:r>
            <a:r>
              <a:rPr lang="en-US" altLang="en-US" sz="2400" dirty="0" err="1">
                <a:solidFill>
                  <a:schemeClr val="bg1"/>
                </a:solidFill>
              </a:rPr>
              <a:t>em</a:t>
            </a:r>
            <a:r>
              <a:rPr lang="en-US" altLang="en-US" sz="2400" dirty="0">
                <a:solidFill>
                  <a:schemeClr val="bg1"/>
                </a:solidFill>
              </a:rPr>
              <a:t>&gt;fresh&lt;/</a:t>
            </a:r>
            <a:r>
              <a:rPr lang="en-US" altLang="en-US" sz="2400" dirty="0" err="1">
                <a:solidFill>
                  <a:schemeClr val="bg1"/>
                </a:solidFill>
              </a:rPr>
              <a:t>em</a:t>
            </a:r>
            <a:r>
              <a:rPr lang="en-US" altLang="en-US" sz="2400" dirty="0">
                <a:solidFill>
                  <a:schemeClr val="bg1"/>
                </a:solidFill>
              </a:rPr>
              <a:t>&gt; figs&lt;/li&gt;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id=“two” class=“hot”&gt;pine nuts&lt;/li&gt;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id=“three” class=“hot”&gt;honey&lt;/li&gt;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 &lt;li id=“four”&gt;balsamic vinegar&lt;/li&gt;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&lt;/</a:t>
            </a:r>
            <a:r>
              <a:rPr lang="en-US" altLang="en-US" sz="2400" dirty="0" err="1">
                <a:solidFill>
                  <a:schemeClr val="bg1"/>
                </a:solidFill>
              </a:rPr>
              <a:t>ul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&lt;/div&gt;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&lt;script </a:t>
            </a:r>
            <a:r>
              <a:rPr lang="en-US" altLang="en-US" sz="2400" dirty="0" err="1">
                <a:solidFill>
                  <a:schemeClr val="bg1"/>
                </a:solidFill>
              </a:rPr>
              <a:t>src</a:t>
            </a:r>
            <a:r>
              <a:rPr lang="en-US" altLang="en-US" sz="2400" dirty="0">
                <a:solidFill>
                  <a:schemeClr val="bg1"/>
                </a:solidFill>
              </a:rPr>
              <a:t>=“</a:t>
            </a:r>
            <a:r>
              <a:rPr lang="en-US" altLang="en-US" sz="2400" dirty="0" err="1">
                <a:solidFill>
                  <a:schemeClr val="bg1"/>
                </a:solidFill>
              </a:rPr>
              <a:t>js</a:t>
            </a:r>
            <a:r>
              <a:rPr lang="en-US" altLang="en-US" sz="2400" dirty="0">
                <a:solidFill>
                  <a:schemeClr val="bg1"/>
                </a:solidFill>
              </a:rPr>
              <a:t>/jquery-3.6.0.js”&gt;&lt;/script&gt;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&lt;script </a:t>
            </a:r>
            <a:r>
              <a:rPr lang="en-US" altLang="en-US" sz="2400" dirty="0" err="1">
                <a:solidFill>
                  <a:schemeClr val="bg1"/>
                </a:solidFill>
              </a:rPr>
              <a:t>src</a:t>
            </a:r>
            <a:r>
              <a:rPr lang="en-US" altLang="en-US" sz="2400" dirty="0">
                <a:solidFill>
                  <a:schemeClr val="bg1"/>
                </a:solidFill>
              </a:rPr>
              <a:t>=“</a:t>
            </a:r>
            <a:r>
              <a:rPr lang="en-US" altLang="en-US" sz="2400" dirty="0" err="1">
                <a:solidFill>
                  <a:schemeClr val="bg1"/>
                </a:solidFill>
              </a:rPr>
              <a:t>js</a:t>
            </a:r>
            <a:r>
              <a:rPr lang="en-US" altLang="en-US" sz="2400" dirty="0">
                <a:solidFill>
                  <a:schemeClr val="bg1"/>
                </a:solidFill>
              </a:rPr>
              <a:t>/basic-example.js”&gt;&lt;/script&gt;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&lt;/body&gt;</a:t>
            </a: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09600" y="2857500"/>
            <a:ext cx="7162800" cy="1181100"/>
          </a:xfrm>
          <a:prstGeom prst="rect">
            <a:avLst/>
          </a:prstGeom>
          <a:solidFill>
            <a:schemeClr val="bg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C14DB2-B01E-4539-B995-C5BF39662D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pPr algn="ctr"/>
            <a:r>
              <a:rPr lang="en-US" altLang="en-US" sz="4000" dirty="0"/>
              <a:t>Finding Elements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4160C30-15B3-42D8-B8B4-A6CD447EBC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066800" y="1752600"/>
            <a:ext cx="10058400" cy="48006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Basic/Hierarchy selectors (CSS-style)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* - All elements</a:t>
            </a:r>
          </a:p>
          <a:p>
            <a:pPr lvl="1">
              <a:lnSpc>
                <a:spcPts val="3000"/>
              </a:lnSpc>
            </a:pPr>
            <a:r>
              <a:rPr lang="en-US" altLang="en-US" sz="2000" i="1" dirty="0"/>
              <a:t>element </a:t>
            </a:r>
            <a:r>
              <a:rPr lang="en-US" altLang="en-US" sz="2000" dirty="0"/>
              <a:t>– specific element reference</a:t>
            </a:r>
          </a:p>
          <a:p>
            <a:pPr lvl="1">
              <a:lnSpc>
                <a:spcPts val="3000"/>
              </a:lnSpc>
            </a:pPr>
            <a:r>
              <a:rPr lang="en-US" altLang="en-US" sz="2000" i="1" dirty="0"/>
              <a:t>parent &gt; child </a:t>
            </a:r>
            <a:r>
              <a:rPr lang="en-US" altLang="en-US" sz="2000" dirty="0"/>
              <a:t>– Direct child or another</a:t>
            </a:r>
          </a:p>
          <a:p>
            <a:pPr>
              <a:lnSpc>
                <a:spcPts val="3000"/>
              </a:lnSpc>
            </a:pPr>
            <a:endParaRPr lang="en-US" altLang="en-US" sz="24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Extra selectors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:last/:even/:odd – selection of index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:hidden/:visible</a:t>
            </a:r>
          </a:p>
          <a:p>
            <a:pPr lvl="1">
              <a:lnSpc>
                <a:spcPts val="3000"/>
              </a:lnSpc>
            </a:pPr>
            <a:r>
              <a:rPr lang="en-US" altLang="en-US" sz="2000" dirty="0"/>
              <a:t>:input/:text/:password – specific forms</a:t>
            </a:r>
          </a:p>
          <a:p>
            <a:pPr lvl="1">
              <a:lnSpc>
                <a:spcPts val="3000"/>
              </a:lnSpc>
            </a:pPr>
            <a:endParaRPr lang="en-US" altLang="en-US" sz="2000" dirty="0"/>
          </a:p>
          <a:p>
            <a:pPr>
              <a:lnSpc>
                <a:spcPts val="3000"/>
              </a:lnSpc>
            </a:pPr>
            <a:r>
              <a:rPr lang="en-US" altLang="en-US" sz="2400" dirty="0"/>
              <a:t>Full list on page 302 and 303 of </a:t>
            </a:r>
            <a:r>
              <a:rPr lang="en-US" altLang="en-US" sz="2400" dirty="0" err="1"/>
              <a:t>Duckett</a:t>
            </a:r>
            <a:r>
              <a:rPr lang="en-US" altLang="en-US" sz="2400" dirty="0"/>
              <a:t> book</a:t>
            </a:r>
          </a:p>
          <a:p>
            <a:pPr lvl="1">
              <a:lnSpc>
                <a:spcPts val="3000"/>
              </a:lnSpc>
            </a:pPr>
            <a:endParaRPr lang="en-US" altLang="en-US" sz="2000" i="1" dirty="0"/>
          </a:p>
          <a:p>
            <a:pPr>
              <a:lnSpc>
                <a:spcPts val="3000"/>
              </a:lnSpc>
            </a:pPr>
            <a:endParaRPr lang="en-US" altLang="en-US" sz="24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D27697-BF22-40BC-9993-014FCFEE648E}"/>
              </a:ext>
            </a:extLst>
          </p:cNvPr>
          <p:cNvCxnSpPr/>
          <p:nvPr/>
        </p:nvCxnSpPr>
        <p:spPr bwMode="auto">
          <a:xfrm>
            <a:off x="1524000" y="1371600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21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theme/theme1.xml><?xml version="1.0" encoding="utf-8"?>
<a:theme xmlns:a="http://schemas.openxmlformats.org/drawingml/2006/main" name="Pix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093A62"/>
      </a:lt2>
      <a:accent1>
        <a:srgbClr val="A0CFF6"/>
      </a:accent1>
      <a:accent2>
        <a:srgbClr val="A0CFF6"/>
      </a:accent2>
      <a:accent3>
        <a:srgbClr val="FFFFFF"/>
      </a:accent3>
      <a:accent4>
        <a:srgbClr val="000000"/>
      </a:accent4>
      <a:accent5>
        <a:srgbClr val="CEE6FA"/>
      </a:accent5>
      <a:accent6>
        <a:srgbClr val="CEE6FA"/>
      </a:accent6>
      <a:hlink>
        <a:srgbClr val="A0CFF6"/>
      </a:hlink>
      <a:folHlink>
        <a:srgbClr val="CEE6FA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e9c0b8d7-bdb4-4fd3-b62a-f50327aaefce" origin="userSelected">
  <element uid="936e22d5-45a7-4cb7-95ab-1aa8c7c88789" value=""/>
</sisl>
</file>

<file path=customXml/itemProps1.xml><?xml version="1.0" encoding="utf-8"?>
<ds:datastoreItem xmlns:ds="http://schemas.openxmlformats.org/officeDocument/2006/customXml" ds:itemID="{97DB2FB6-B175-4232-AA47-AF3FD60E0D6B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4955</TotalTime>
  <Words>2463</Words>
  <Application>Microsoft Office PowerPoint</Application>
  <PresentationFormat>Widescreen</PresentationFormat>
  <Paragraphs>434</Paragraphs>
  <Slides>41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Times New Roman</vt:lpstr>
      <vt:lpstr>Wingdings</vt:lpstr>
      <vt:lpstr>Pixel</vt:lpstr>
      <vt:lpstr>Introduction to JQUERY</vt:lpstr>
      <vt:lpstr>jQuery History</vt:lpstr>
      <vt:lpstr>What is jQUERY?</vt:lpstr>
      <vt:lpstr>Why Use jQuery?</vt:lpstr>
      <vt:lpstr>PowerPoint Presentation</vt:lpstr>
      <vt:lpstr>PowerPoint Presentation</vt:lpstr>
      <vt:lpstr>jQuery Selectors</vt:lpstr>
      <vt:lpstr>PowerPoint Presentation</vt:lpstr>
      <vt:lpstr>Finding Elements</vt:lpstr>
      <vt:lpstr>Matched Set</vt:lpstr>
      <vt:lpstr>jQuery Methods</vt:lpstr>
      <vt:lpstr>Built-in Methods</vt:lpstr>
      <vt:lpstr>Get Data</vt:lpstr>
      <vt:lpstr>Set Data</vt:lpstr>
      <vt:lpstr>JQuery Storing References</vt:lpstr>
      <vt:lpstr>JQuery Selection Caching</vt:lpstr>
      <vt:lpstr>Looping</vt:lpstr>
      <vt:lpstr>Chaining</vt:lpstr>
      <vt:lpstr>.ready() Method</vt:lpstr>
      <vt:lpstr>Element Content</vt:lpstr>
      <vt:lpstr>Updating Elements</vt:lpstr>
      <vt:lpstr>Inserting Elements</vt:lpstr>
      <vt:lpstr>Attributes Values</vt:lpstr>
      <vt:lpstr>Changing CSS Rules</vt:lpstr>
      <vt:lpstr>Working with Each Element</vt:lpstr>
      <vt:lpstr>Working with Each Element (cont.)</vt:lpstr>
      <vt:lpstr>jQuery Events</vt:lpstr>
      <vt:lpstr>.on() method</vt:lpstr>
      <vt:lpstr>Effects</vt:lpstr>
      <vt:lpstr>Traversing the DOM</vt:lpstr>
      <vt:lpstr>Filtering</vt:lpstr>
      <vt:lpstr>Finding Items by Order</vt:lpstr>
      <vt:lpstr>Selecting Form Elements</vt:lpstr>
      <vt:lpstr>Form Methods and Events</vt:lpstr>
      <vt:lpstr>Cutting and Copying Elements</vt:lpstr>
      <vt:lpstr>Box Dimensions</vt:lpstr>
      <vt:lpstr>Window and Page Dimensions</vt:lpstr>
      <vt:lpstr>Position of Elements</vt:lpstr>
      <vt:lpstr>PowerPoint Presentation</vt:lpstr>
      <vt:lpstr>Libraries and Conflict</vt:lpstr>
      <vt:lpstr> Additional Information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HTML5</dc:title>
  <dc:creator>highschoolwebdesign.com</dc:creator>
  <cp:keywords/>
  <cp:lastModifiedBy>David Stucki</cp:lastModifiedBy>
  <cp:revision>302</cp:revision>
  <dcterms:created xsi:type="dcterms:W3CDTF">2007-02-14T21:12:53Z</dcterms:created>
  <dcterms:modified xsi:type="dcterms:W3CDTF">2023-09-25T02:25:43Z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a3543355-d5a3-47d3-9284-d742f22e60d0</vt:lpwstr>
  </property>
  <property fmtid="{D5CDD505-2E9C-101B-9397-08002B2CF9AE}" pid="3" name="bjSaver">
    <vt:lpwstr>9GWvcIEncQ8Q4JuqAvlT20Bi5eg6aIrp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policy="e9c0b8d7-bdb4-4fd3-b62a-f50327aaefce" origin="userSelected" xmlns="http://www.boldonj</vt:lpwstr>
  </property>
  <property fmtid="{D5CDD505-2E9C-101B-9397-08002B2CF9AE}" pid="5" name="bjDocumentLabelXML-0">
    <vt:lpwstr>ames.com/2008/01/sie/internal/label"&gt;&lt;element uid="936e22d5-45a7-4cb7-95ab-1aa8c7c88789" value="" /&gt;&lt;/sisl&gt;</vt:lpwstr>
  </property>
  <property fmtid="{D5CDD505-2E9C-101B-9397-08002B2CF9AE}" pid="6" name="bjDocumentSecurityLabel">
    <vt:lpwstr>Uncategorized</vt:lpwstr>
  </property>
</Properties>
</file>