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59" r:id="rId4"/>
    <p:sldId id="260" r:id="rId5"/>
    <p:sldId id="268" r:id="rId6"/>
    <p:sldId id="267" r:id="rId7"/>
    <p:sldId id="265"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4B642-3CEF-45E1-B550-C6B510D3C65D}" v="1731" dt="2023-09-22T05:48:33.343"/>
    <p1510:client id="{166FD8AA-9678-8E3F-539C-948A6F1ED24C}" v="31" dt="2023-09-21T18:52:08.174"/>
    <p1510:client id="{29BD4426-7998-CAF8-71E8-6192EF4288B9}" v="482" dt="2023-09-22T06:32:29.332"/>
    <p1510:client id="{2B160927-CFF4-2BFF-DAAF-138E9C0E2D70}" v="124" dt="2023-09-22T11:58:28.639"/>
    <p1510:client id="{6EC400CE-B889-AF88-F677-067D7772E630}" v="1" dt="2023-09-21T23:40:53.934"/>
    <p1510:client id="{887DE0A4-2F2B-2C89-B4CB-BB59AFA4A5C7}" v="319" dt="2023-09-22T03:35:23.331"/>
    <p1510:client id="{EACF3AD0-C0E6-8CE0-47D4-9D5DFDFB8CD5}" v="1" dt="2023-09-22T00:03:22.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3D0E19-C55E-4222-90D1-F8367B0ED294}" type="datetimeFigureOut">
              <a:rPr lang="en-US" smtClean="0"/>
              <a:t>9/24/2023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BF7525-0101-4BB5-80EA-7A4628465B19}" type="slidenum">
              <a:rPr lang="en-US" smtClean="0"/>
              <a:t>‹#›</a:t>
            </a:fld>
            <a:endParaRPr lang="en-US"/>
          </a:p>
        </p:txBody>
      </p:sp>
    </p:spTree>
    <p:extLst>
      <p:ext uri="{BB962C8B-B14F-4D97-AF65-F5344CB8AC3E}">
        <p14:creationId xmlns:p14="http://schemas.microsoft.com/office/powerpoint/2010/main" val="919036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slide will contain just the basic outline of the next three slides</a:t>
            </a:r>
          </a:p>
        </p:txBody>
      </p:sp>
      <p:sp>
        <p:nvSpPr>
          <p:cNvPr id="4" name="Slide Number Placeholder 3"/>
          <p:cNvSpPr>
            <a:spLocks noGrp="1"/>
          </p:cNvSpPr>
          <p:nvPr>
            <p:ph type="sldNum" sz="quarter" idx="5"/>
          </p:nvPr>
        </p:nvSpPr>
        <p:spPr/>
        <p:txBody>
          <a:bodyPr/>
          <a:lstStyle/>
          <a:p>
            <a:fld id="{39BF7525-0101-4BB5-80EA-7A4628465B19}" type="slidenum">
              <a:rPr lang="en-US" smtClean="0"/>
              <a:t>2</a:t>
            </a:fld>
            <a:endParaRPr lang="en-US"/>
          </a:p>
        </p:txBody>
      </p:sp>
    </p:spTree>
    <p:extLst>
      <p:ext uri="{BB962C8B-B14F-4D97-AF65-F5344CB8AC3E}">
        <p14:creationId xmlns:p14="http://schemas.microsoft.com/office/powerpoint/2010/main" val="297415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Covers linking the </a:t>
            </a:r>
            <a:r>
              <a:rPr lang="en-US" err="1"/>
              <a:t>js</a:t>
            </a:r>
            <a:r>
              <a:rPr lang="en-US"/>
              <a:t> file to the HTML file</a:t>
            </a:r>
          </a:p>
        </p:txBody>
      </p:sp>
      <p:sp>
        <p:nvSpPr>
          <p:cNvPr id="4" name="Slide Number Placeholder 3"/>
          <p:cNvSpPr>
            <a:spLocks noGrp="1"/>
          </p:cNvSpPr>
          <p:nvPr>
            <p:ph type="sldNum" sz="quarter" idx="5"/>
          </p:nvPr>
        </p:nvSpPr>
        <p:spPr/>
        <p:txBody>
          <a:bodyPr/>
          <a:lstStyle/>
          <a:p>
            <a:fld id="{39BF7525-0101-4BB5-80EA-7A4628465B19}" type="slidenum">
              <a:rPr lang="en-US" smtClean="0"/>
              <a:t>3</a:t>
            </a:fld>
            <a:endParaRPr lang="en-US"/>
          </a:p>
        </p:txBody>
      </p:sp>
    </p:spTree>
    <p:extLst>
      <p:ext uri="{BB962C8B-B14F-4D97-AF65-F5344CB8AC3E}">
        <p14:creationId xmlns:p14="http://schemas.microsoft.com/office/powerpoint/2010/main" val="339326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Using </a:t>
            </a:r>
            <a:r>
              <a:rPr lang="en-US" err="1"/>
              <a:t>actionListener</a:t>
            </a:r>
            <a:r>
              <a:rPr lang="en-US"/>
              <a:t> on HTML elements. What does it do, how does it work, code snippet</a:t>
            </a:r>
          </a:p>
        </p:txBody>
      </p:sp>
      <p:sp>
        <p:nvSpPr>
          <p:cNvPr id="4" name="Slide Number Placeholder 3"/>
          <p:cNvSpPr>
            <a:spLocks noGrp="1"/>
          </p:cNvSpPr>
          <p:nvPr>
            <p:ph type="sldNum" sz="quarter" idx="5"/>
          </p:nvPr>
        </p:nvSpPr>
        <p:spPr/>
        <p:txBody>
          <a:bodyPr/>
          <a:lstStyle/>
          <a:p>
            <a:fld id="{39BF7525-0101-4BB5-80EA-7A4628465B19}" type="slidenum">
              <a:rPr lang="en-US" smtClean="0"/>
              <a:t>4</a:t>
            </a:fld>
            <a:endParaRPr lang="en-US"/>
          </a:p>
        </p:txBody>
      </p:sp>
    </p:spTree>
    <p:extLst>
      <p:ext uri="{BB962C8B-B14F-4D97-AF65-F5344CB8AC3E}">
        <p14:creationId xmlns:p14="http://schemas.microsoft.com/office/powerpoint/2010/main" val="87047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Link to websites with JS; show the events being added and working together. The goal here is not to explain the whole code that it has but to demonstrate the feeling and general practice of JS</a:t>
            </a:r>
          </a:p>
        </p:txBody>
      </p:sp>
      <p:sp>
        <p:nvSpPr>
          <p:cNvPr id="4" name="Slide Number Placeholder 3"/>
          <p:cNvSpPr>
            <a:spLocks noGrp="1"/>
          </p:cNvSpPr>
          <p:nvPr>
            <p:ph type="sldNum" sz="quarter" idx="5"/>
          </p:nvPr>
        </p:nvSpPr>
        <p:spPr/>
        <p:txBody>
          <a:bodyPr/>
          <a:lstStyle/>
          <a:p>
            <a:fld id="{39BF7525-0101-4BB5-80EA-7A4628465B19}" type="slidenum">
              <a:rPr lang="en-US" smtClean="0"/>
              <a:t>7</a:t>
            </a:fld>
            <a:endParaRPr lang="en-US"/>
          </a:p>
        </p:txBody>
      </p:sp>
    </p:spTree>
    <p:extLst>
      <p:ext uri="{BB962C8B-B14F-4D97-AF65-F5344CB8AC3E}">
        <p14:creationId xmlns:p14="http://schemas.microsoft.com/office/powerpoint/2010/main" val="2792505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Academic/Engineeringarticles</a:t>
            </a:r>
          </a:p>
        </p:txBody>
      </p:sp>
      <p:sp>
        <p:nvSpPr>
          <p:cNvPr id="4" name="Slide Number Placeholder 3"/>
          <p:cNvSpPr>
            <a:spLocks noGrp="1"/>
          </p:cNvSpPr>
          <p:nvPr>
            <p:ph type="sldNum" sz="quarter" idx="5"/>
          </p:nvPr>
        </p:nvSpPr>
        <p:spPr/>
        <p:txBody>
          <a:bodyPr/>
          <a:lstStyle/>
          <a:p>
            <a:fld id="{39BF7525-0101-4BB5-80EA-7A4628465B19}" type="slidenum">
              <a:rPr lang="en-US" smtClean="0"/>
              <a:t>8</a:t>
            </a:fld>
            <a:endParaRPr lang="en-US"/>
          </a:p>
        </p:txBody>
      </p:sp>
    </p:spTree>
    <p:extLst>
      <p:ext uri="{BB962C8B-B14F-4D97-AF65-F5344CB8AC3E}">
        <p14:creationId xmlns:p14="http://schemas.microsoft.com/office/powerpoint/2010/main" val="1129570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websites we used for our information</a:t>
            </a:r>
          </a:p>
        </p:txBody>
      </p:sp>
      <p:sp>
        <p:nvSpPr>
          <p:cNvPr id="4" name="Slide Number Placeholder 3"/>
          <p:cNvSpPr>
            <a:spLocks noGrp="1"/>
          </p:cNvSpPr>
          <p:nvPr>
            <p:ph type="sldNum" sz="quarter" idx="5"/>
          </p:nvPr>
        </p:nvSpPr>
        <p:spPr/>
        <p:txBody>
          <a:bodyPr/>
          <a:lstStyle/>
          <a:p>
            <a:fld id="{39BF7525-0101-4BB5-80EA-7A4628465B19}" type="slidenum">
              <a:rPr lang="en-US" smtClean="0"/>
              <a:t>9</a:t>
            </a:fld>
            <a:endParaRPr lang="en-US"/>
          </a:p>
        </p:txBody>
      </p:sp>
    </p:spTree>
    <p:extLst>
      <p:ext uri="{BB962C8B-B14F-4D97-AF65-F5344CB8AC3E}">
        <p14:creationId xmlns:p14="http://schemas.microsoft.com/office/powerpoint/2010/main" val="35335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9/24/2023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9/24/2023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w3schools.com/jsref/dom_obj_event.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eb.simmons.edu/~grabiner/comm244/weeknine/basic-javascript-exampl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liouh.com/jsevents/" TargetMode="External"/><Relationship Id="rId4" Type="http://schemas.openxmlformats.org/officeDocument/2006/relationships/hyperlink" Target="https://nenalukic.github.io/drum-kit-play/"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l.acm.org/doi/abs/10.1145/2568225.256826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dl.acm.org/doi/abs/10.1145/2858965.2814272"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developer.mozilla.org/en-US/docs/Learn/JavaScript/Building_blocks/Even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w3schools.com/js/js_events.asp" TargetMode="External"/><Relationship Id="rId4" Type="http://schemas.openxmlformats.org/officeDocument/2006/relationships/hyperlink" Target="https://developer.mozilla.org/en-US/docs/Web/API/Ev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cs typeface="Calibri Light"/>
              </a:rPr>
              <a:t>JavaScript Events</a:t>
            </a:r>
            <a:endParaRPr lang="en-US"/>
          </a:p>
        </p:txBody>
      </p:sp>
      <p:sp>
        <p:nvSpPr>
          <p:cNvPr id="3" name="Subtitle 2"/>
          <p:cNvSpPr>
            <a:spLocks noGrp="1"/>
          </p:cNvSpPr>
          <p:nvPr>
            <p:ph type="subTitle" idx="1"/>
          </p:nvPr>
        </p:nvSpPr>
        <p:spPr/>
        <p:txBody>
          <a:bodyPr vert="horz" lIns="91440" tIns="45720" rIns="91440" bIns="45720" rtlCol="0" anchor="t">
            <a:normAutofit/>
          </a:bodyPr>
          <a:lstStyle/>
          <a:p>
            <a:r>
              <a:rPr lang="en-US">
                <a:cs typeface="Calibri"/>
              </a:rPr>
              <a:t>David Carr &amp; Travis Clodfelter Jr.</a:t>
            </a:r>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DDF1F-A472-F08C-A3B4-BBCE10028734}"/>
              </a:ext>
            </a:extLst>
          </p:cNvPr>
          <p:cNvSpPr>
            <a:spLocks noGrp="1"/>
          </p:cNvSpPr>
          <p:nvPr>
            <p:ph type="title"/>
          </p:nvPr>
        </p:nvSpPr>
        <p:spPr/>
        <p:txBody>
          <a:bodyPr/>
          <a:lstStyle/>
          <a:p>
            <a:r>
              <a:rPr lang="en-US"/>
              <a:t>Linking JavaScript functions to elements</a:t>
            </a:r>
          </a:p>
        </p:txBody>
      </p:sp>
      <p:sp>
        <p:nvSpPr>
          <p:cNvPr id="3" name="Content Placeholder 2">
            <a:extLst>
              <a:ext uri="{FF2B5EF4-FFF2-40B4-BE49-F238E27FC236}">
                <a16:creationId xmlns:a16="http://schemas.microsoft.com/office/drawing/2014/main" id="{204085EC-9095-6A1B-9591-0B33FE136A7D}"/>
              </a:ext>
            </a:extLst>
          </p:cNvPr>
          <p:cNvSpPr>
            <a:spLocks noGrp="1"/>
          </p:cNvSpPr>
          <p:nvPr>
            <p:ph idx="1"/>
          </p:nvPr>
        </p:nvSpPr>
        <p:spPr/>
        <p:txBody>
          <a:bodyPr/>
          <a:lstStyle/>
          <a:p>
            <a:r>
              <a:rPr lang="en-US"/>
              <a:t>Linking JS files</a:t>
            </a:r>
          </a:p>
          <a:p>
            <a:r>
              <a:rPr lang="en-US"/>
              <a:t>adding action listeners</a:t>
            </a:r>
          </a:p>
        </p:txBody>
      </p:sp>
    </p:spTree>
    <p:extLst>
      <p:ext uri="{BB962C8B-B14F-4D97-AF65-F5344CB8AC3E}">
        <p14:creationId xmlns:p14="http://schemas.microsoft.com/office/powerpoint/2010/main" val="885630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1387-6B60-5190-FD01-DD425C44A894}"/>
              </a:ext>
            </a:extLst>
          </p:cNvPr>
          <p:cNvSpPr>
            <a:spLocks noGrp="1"/>
          </p:cNvSpPr>
          <p:nvPr>
            <p:ph type="title"/>
          </p:nvPr>
        </p:nvSpPr>
        <p:spPr/>
        <p:txBody>
          <a:bodyPr/>
          <a:lstStyle/>
          <a:p>
            <a:r>
              <a:rPr lang="en-US"/>
              <a:t>Linking JS functions to elements: files</a:t>
            </a:r>
            <a:br>
              <a:rPr lang="en-US"/>
            </a:br>
            <a:endParaRPr lang="en-US"/>
          </a:p>
        </p:txBody>
      </p:sp>
      <p:sp>
        <p:nvSpPr>
          <p:cNvPr id="3" name="Content Placeholder 2">
            <a:extLst>
              <a:ext uri="{FF2B5EF4-FFF2-40B4-BE49-F238E27FC236}">
                <a16:creationId xmlns:a16="http://schemas.microsoft.com/office/drawing/2014/main" id="{EBD56D6F-7185-6EF1-982A-4AFBC02A29C8}"/>
              </a:ext>
            </a:extLst>
          </p:cNvPr>
          <p:cNvSpPr>
            <a:spLocks noGrp="1"/>
          </p:cNvSpPr>
          <p:nvPr>
            <p:ph idx="1"/>
          </p:nvPr>
        </p:nvSpPr>
        <p:spPr/>
        <p:txBody>
          <a:bodyPr vert="horz" lIns="91440" tIns="45720" rIns="91440" bIns="45720" rtlCol="0" anchor="t">
            <a:normAutofit/>
          </a:bodyPr>
          <a:lstStyle/>
          <a:p>
            <a:endParaRPr lang="en-US">
              <a:cs typeface="Calibri"/>
            </a:endParaRPr>
          </a:p>
          <a:p>
            <a:r>
              <a:rPr lang="en-US">
                <a:cs typeface="Calibri"/>
              </a:rPr>
              <a:t>Similar to &lt;link&gt; tag In CSS</a:t>
            </a:r>
          </a:p>
          <a:p>
            <a:r>
              <a:rPr lang="en-US">
                <a:cs typeface="Calibri"/>
              </a:rPr>
              <a:t>Opening and closing tag required :&lt;script type="text JavaScript"&gt; &amp; &lt;/script&gt;</a:t>
            </a:r>
          </a:p>
          <a:p>
            <a:r>
              <a:rPr lang="en-US">
                <a:cs typeface="Calibri"/>
              </a:rPr>
              <a:t>To include external file add a </a:t>
            </a:r>
            <a:r>
              <a:rPr lang="en-US" err="1">
                <a:cs typeface="Calibri"/>
              </a:rPr>
              <a:t>src</a:t>
            </a:r>
            <a:r>
              <a:rPr lang="en-US">
                <a:cs typeface="Calibri"/>
              </a:rPr>
              <a:t> attribute: src="path-to-javascript-file.js"</a:t>
            </a:r>
            <a:endParaRPr lang="en-US">
              <a:latin typeface="Calibri"/>
              <a:cs typeface="Calibri"/>
            </a:endParaRPr>
          </a:p>
          <a:p>
            <a:r>
              <a:rPr lang="en-US">
                <a:latin typeface="Consolas"/>
                <a:cs typeface="Calibri"/>
              </a:rPr>
              <a:t>&lt;</a:t>
            </a:r>
            <a:r>
              <a:rPr lang="en-US">
                <a:latin typeface="Calibri"/>
                <a:cs typeface="Calibri"/>
              </a:rPr>
              <a:t>script type="text/JavaScript" </a:t>
            </a:r>
            <a:r>
              <a:rPr lang="en-US" err="1">
                <a:latin typeface="Calibri"/>
                <a:cs typeface="Calibri"/>
              </a:rPr>
              <a:t>src</a:t>
            </a:r>
            <a:r>
              <a:rPr lang="en-US">
                <a:latin typeface="Calibri"/>
                <a:cs typeface="Calibri"/>
              </a:rPr>
              <a:t>="path-to-javascript-file.js"&gt;&lt;/script&gt;</a:t>
            </a:r>
          </a:p>
          <a:p>
            <a:r>
              <a:rPr lang="en-US">
                <a:cs typeface="Calibri"/>
              </a:rPr>
              <a:t>Some devs place the link at the end for better performance</a:t>
            </a:r>
          </a:p>
          <a:p>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24494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DC654-F857-E794-48B0-2791720E5EFD}"/>
              </a:ext>
            </a:extLst>
          </p:cNvPr>
          <p:cNvSpPr>
            <a:spLocks noGrp="1"/>
          </p:cNvSpPr>
          <p:nvPr>
            <p:ph type="title"/>
          </p:nvPr>
        </p:nvSpPr>
        <p:spPr/>
        <p:txBody>
          <a:bodyPr/>
          <a:lstStyle/>
          <a:p>
            <a:r>
              <a:rPr lang="en-US"/>
              <a:t>Linking JS functions to elements: actionListener</a:t>
            </a:r>
          </a:p>
        </p:txBody>
      </p:sp>
      <p:sp>
        <p:nvSpPr>
          <p:cNvPr id="3" name="Content Placeholder 2">
            <a:extLst>
              <a:ext uri="{FF2B5EF4-FFF2-40B4-BE49-F238E27FC236}">
                <a16:creationId xmlns:a16="http://schemas.microsoft.com/office/drawing/2014/main" id="{E6FE8A17-4024-0BB0-8CB3-18BAB96310B1}"/>
              </a:ext>
            </a:extLst>
          </p:cNvPr>
          <p:cNvSpPr>
            <a:spLocks noGrp="1"/>
          </p:cNvSpPr>
          <p:nvPr>
            <p:ph sz="half" idx="1"/>
          </p:nvPr>
        </p:nvSpPr>
        <p:spPr/>
        <p:txBody>
          <a:bodyPr vert="horz" lIns="91440" tIns="45720" rIns="91440" bIns="45720" rtlCol="0" anchor="t">
            <a:normAutofit/>
          </a:bodyPr>
          <a:lstStyle/>
          <a:p>
            <a:pPr marL="457200" indent="-457200"/>
            <a:r>
              <a:rPr lang="en-US" err="1">
                <a:cs typeface="Calibri"/>
              </a:rPr>
              <a:t>addEventlistener</a:t>
            </a:r>
            <a:r>
              <a:rPr lang="en-US">
                <a:cs typeface="Calibri"/>
              </a:rPr>
              <a:t>() method attaches an event handler to an element</a:t>
            </a:r>
          </a:p>
          <a:p>
            <a:pPr marL="457200" indent="-457200"/>
            <a:r>
              <a:rPr lang="en-US">
                <a:cs typeface="Calibri"/>
              </a:rPr>
              <a:t>getElementByID(), </a:t>
            </a:r>
            <a:r>
              <a:rPr lang="en-US" err="1">
                <a:cs typeface="Calibri"/>
              </a:rPr>
              <a:t>getElementByClassName</a:t>
            </a:r>
            <a:r>
              <a:rPr lang="en-US">
                <a:cs typeface="Calibri"/>
              </a:rPr>
              <a:t>(), </a:t>
            </a:r>
            <a:r>
              <a:rPr lang="en-US" err="1">
                <a:cs typeface="Calibri"/>
              </a:rPr>
              <a:t>getElementByTagName</a:t>
            </a:r>
            <a:r>
              <a:rPr lang="en-US">
                <a:cs typeface="Calibri"/>
              </a:rPr>
              <a:t>()</a:t>
            </a:r>
          </a:p>
          <a:p>
            <a:pPr marL="457200" indent="-457200"/>
            <a:r>
              <a:rPr lang="en-US" i="1" err="1">
                <a:cs typeface="Calibri"/>
              </a:rPr>
              <a:t>Element.addEventListener</a:t>
            </a:r>
            <a:r>
              <a:rPr lang="en-US" i="1">
                <a:cs typeface="Calibri"/>
              </a:rPr>
              <a:t>(event, function)</a:t>
            </a:r>
            <a:endParaRPr lang="en-US">
              <a:cs typeface="Calibri"/>
            </a:endParaRPr>
          </a:p>
          <a:p>
            <a:r>
              <a:rPr lang="en-US">
                <a:cs typeface="Calibri"/>
              </a:rPr>
              <a:t>Third parameter(optional)= event bubbling or capturing</a:t>
            </a:r>
          </a:p>
          <a:p>
            <a:endParaRPr lang="en-US">
              <a:cs typeface="Calibri"/>
            </a:endParaRPr>
          </a:p>
        </p:txBody>
      </p:sp>
      <p:sp>
        <p:nvSpPr>
          <p:cNvPr id="4" name="Content Placeholder 3">
            <a:extLst>
              <a:ext uri="{FF2B5EF4-FFF2-40B4-BE49-F238E27FC236}">
                <a16:creationId xmlns:a16="http://schemas.microsoft.com/office/drawing/2014/main" id="{4F9CD578-06B2-E680-6B19-C65BAE3864C8}"/>
              </a:ext>
            </a:extLst>
          </p:cNvPr>
          <p:cNvSpPr>
            <a:spLocks noGrp="1"/>
          </p:cNvSpPr>
          <p:nvPr>
            <p:ph sz="half" idx="2"/>
          </p:nvPr>
        </p:nvSpPr>
        <p:spPr/>
        <p:txBody>
          <a:bodyPr vert="horz" lIns="91440" tIns="45720" rIns="91440" bIns="45720" rtlCol="0" anchor="t">
            <a:normAutofit/>
          </a:bodyPr>
          <a:lstStyle/>
          <a:p>
            <a:r>
              <a:rPr lang="en-US" sz="2600">
                <a:cs typeface="Calibri"/>
              </a:rPr>
              <a:t>Bubbling: inner most elements event</a:t>
            </a:r>
          </a:p>
          <a:p>
            <a:r>
              <a:rPr lang="en-US" sz="2600">
                <a:cs typeface="Calibri"/>
              </a:rPr>
              <a:t>Capturing: outer most elements event</a:t>
            </a:r>
          </a:p>
          <a:p>
            <a:r>
              <a:rPr lang="en-US" sz="2600">
                <a:cs typeface="Calibri"/>
              </a:rPr>
              <a:t>You can add more than one listener to a single element</a:t>
            </a:r>
            <a:endParaRPr lang="en-US"/>
          </a:p>
          <a:p>
            <a:r>
              <a:rPr lang="en-US">
                <a:cs typeface="Calibri"/>
              </a:rPr>
              <a:t>removeEventListener()</a:t>
            </a:r>
          </a:p>
          <a:p>
            <a:endParaRPr lang="en-US">
              <a:cs typeface="Calibri"/>
            </a:endParaRPr>
          </a:p>
        </p:txBody>
      </p:sp>
    </p:spTree>
    <p:extLst>
      <p:ext uri="{BB962C8B-B14F-4D97-AF65-F5344CB8AC3E}">
        <p14:creationId xmlns:p14="http://schemas.microsoft.com/office/powerpoint/2010/main" val="3840250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83A83-3E16-D1F4-CE97-FB2F8D0CC53B}"/>
              </a:ext>
            </a:extLst>
          </p:cNvPr>
          <p:cNvSpPr>
            <a:spLocks noGrp="1"/>
          </p:cNvSpPr>
          <p:nvPr>
            <p:ph type="title"/>
          </p:nvPr>
        </p:nvSpPr>
        <p:spPr/>
        <p:txBody>
          <a:bodyPr/>
          <a:lstStyle/>
          <a:p>
            <a:r>
              <a:rPr lang="en-US"/>
              <a:t>Synthetic Events</a:t>
            </a:r>
          </a:p>
        </p:txBody>
      </p:sp>
      <p:sp>
        <p:nvSpPr>
          <p:cNvPr id="3" name="Content Placeholder 2">
            <a:extLst>
              <a:ext uri="{FF2B5EF4-FFF2-40B4-BE49-F238E27FC236}">
                <a16:creationId xmlns:a16="http://schemas.microsoft.com/office/drawing/2014/main" id="{20100BE1-3E84-65A2-C195-2A743D97572A}"/>
              </a:ext>
            </a:extLst>
          </p:cNvPr>
          <p:cNvSpPr>
            <a:spLocks noGrp="1"/>
          </p:cNvSpPr>
          <p:nvPr>
            <p:ph sz="half" idx="1"/>
          </p:nvPr>
        </p:nvSpPr>
        <p:spPr>
          <a:xfrm>
            <a:off x="838199" y="1825625"/>
            <a:ext cx="10080171" cy="4351338"/>
          </a:xfrm>
        </p:spPr>
        <p:txBody>
          <a:bodyPr/>
          <a:lstStyle/>
          <a:p>
            <a:r>
              <a:rPr lang="en-US"/>
              <a:t>In JavaScript, there is the option to create new events</a:t>
            </a:r>
          </a:p>
          <a:p>
            <a:r>
              <a:rPr lang="en-US"/>
              <a:t>These custom Events are objects which respond to occurrences in the browser or server tasks</a:t>
            </a:r>
          </a:p>
          <a:p>
            <a:r>
              <a:rPr lang="en-US"/>
              <a:t>Interfaces are built on the parent Event, and there are many types already defined</a:t>
            </a:r>
          </a:p>
          <a:p>
            <a:pPr lvl="1"/>
            <a:r>
              <a:rPr lang="en-US"/>
              <a:t>Fullscreen</a:t>
            </a:r>
          </a:p>
          <a:p>
            <a:pPr lvl="1"/>
            <a:r>
              <a:rPr lang="en-US"/>
              <a:t>Animation</a:t>
            </a:r>
          </a:p>
          <a:p>
            <a:pPr lvl="1"/>
            <a:r>
              <a:rPr lang="en-US"/>
              <a:t>Server-sent</a:t>
            </a:r>
          </a:p>
          <a:p>
            <a:pPr marL="457200" lvl="1" indent="0">
              <a:buNone/>
            </a:pPr>
            <a:r>
              <a:rPr lang="en-US"/>
              <a:t>Events can be made with the constructor as follows: </a:t>
            </a:r>
          </a:p>
          <a:p>
            <a:pPr marL="457200" lvl="1" indent="0">
              <a:buNone/>
            </a:pPr>
            <a:r>
              <a:rPr lang="en-US"/>
              <a:t>	const event = new Event(“build”);</a:t>
            </a:r>
          </a:p>
        </p:txBody>
      </p:sp>
      <p:sp>
        <p:nvSpPr>
          <p:cNvPr id="5" name="Rectangle 2">
            <a:extLst>
              <a:ext uri="{FF2B5EF4-FFF2-40B4-BE49-F238E27FC236}">
                <a16:creationId xmlns:a16="http://schemas.microsoft.com/office/drawing/2014/main" id="{1E1E6C72-1162-5EF7-6B3B-88D08CB3080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var(--font-code)"/>
              </a:rPr>
              <a:t>const event = new Event("build");</a:t>
            </a: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id="{B81CC0AA-CF81-10AA-C0C3-35B9288507BE}"/>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var(--font-code)"/>
              </a:rPr>
              <a:t>const event = new Event("build");</a:t>
            </a: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630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8513C-AA47-4FAF-258E-C2389C8DACE1}"/>
              </a:ext>
            </a:extLst>
          </p:cNvPr>
          <p:cNvSpPr>
            <a:spLocks noGrp="1"/>
          </p:cNvSpPr>
          <p:nvPr>
            <p:ph type="title"/>
          </p:nvPr>
        </p:nvSpPr>
        <p:spPr/>
        <p:txBody>
          <a:bodyPr/>
          <a:lstStyle/>
          <a:p>
            <a:r>
              <a:rPr lang="en-US"/>
              <a:t>Types of Events</a:t>
            </a:r>
          </a:p>
        </p:txBody>
      </p:sp>
      <p:sp>
        <p:nvSpPr>
          <p:cNvPr id="3" name="Content Placeholder 2">
            <a:extLst>
              <a:ext uri="{FF2B5EF4-FFF2-40B4-BE49-F238E27FC236}">
                <a16:creationId xmlns:a16="http://schemas.microsoft.com/office/drawing/2014/main" id="{711FBE61-B56D-3DA7-265C-128E1023C0DE}"/>
              </a:ext>
            </a:extLst>
          </p:cNvPr>
          <p:cNvSpPr>
            <a:spLocks noGrp="1"/>
          </p:cNvSpPr>
          <p:nvPr>
            <p:ph idx="1"/>
          </p:nvPr>
        </p:nvSpPr>
        <p:spPr>
          <a:xfrm>
            <a:off x="838200" y="1825625"/>
            <a:ext cx="5007429" cy="4351338"/>
          </a:xfrm>
        </p:spPr>
        <p:txBody>
          <a:bodyPr>
            <a:normAutofit lnSpcReduction="10000"/>
          </a:bodyPr>
          <a:lstStyle/>
          <a:p>
            <a:r>
              <a:rPr lang="en-US" err="1"/>
              <a:t>onClick</a:t>
            </a:r>
            <a:endParaRPr lang="en-US"/>
          </a:p>
          <a:p>
            <a:r>
              <a:rPr lang="en-US" err="1"/>
              <a:t>onDblClick</a:t>
            </a:r>
            <a:endParaRPr lang="en-US"/>
          </a:p>
          <a:p>
            <a:r>
              <a:rPr lang="en-US" err="1"/>
              <a:t>onMouseOver</a:t>
            </a:r>
            <a:endParaRPr lang="en-US"/>
          </a:p>
          <a:p>
            <a:r>
              <a:rPr lang="en-US" err="1"/>
              <a:t>onFocus</a:t>
            </a:r>
            <a:endParaRPr lang="en-US"/>
          </a:p>
          <a:p>
            <a:r>
              <a:rPr lang="en-US" err="1"/>
              <a:t>onBlur</a:t>
            </a:r>
            <a:endParaRPr lang="en-US"/>
          </a:p>
          <a:p>
            <a:r>
              <a:rPr lang="en-US" err="1"/>
              <a:t>onLoad</a:t>
            </a:r>
            <a:endParaRPr lang="en-US"/>
          </a:p>
          <a:p>
            <a:endParaRPr lang="en-US"/>
          </a:p>
          <a:p>
            <a:r>
              <a:rPr lang="nl-NL">
                <a:hlinkClick r:id="rId2"/>
              </a:rPr>
              <a:t>HTML DOM Event Object (w3schools.com)</a:t>
            </a:r>
            <a:endParaRPr lang="en-US"/>
          </a:p>
        </p:txBody>
      </p:sp>
      <p:sp>
        <p:nvSpPr>
          <p:cNvPr id="4" name="TextBox 3">
            <a:extLst>
              <a:ext uri="{FF2B5EF4-FFF2-40B4-BE49-F238E27FC236}">
                <a16:creationId xmlns:a16="http://schemas.microsoft.com/office/drawing/2014/main" id="{E94D6313-C7F4-7CEE-8225-BE85659ED5F3}"/>
              </a:ext>
            </a:extLst>
          </p:cNvPr>
          <p:cNvSpPr txBox="1"/>
          <p:nvPr/>
        </p:nvSpPr>
        <p:spPr>
          <a:xfrm>
            <a:off x="6215743" y="1825625"/>
            <a:ext cx="4397828" cy="3046988"/>
          </a:xfrm>
          <a:prstGeom prst="rect">
            <a:avLst/>
          </a:prstGeom>
          <a:noFill/>
        </p:spPr>
        <p:txBody>
          <a:bodyPr wrap="square" rtlCol="0">
            <a:spAutoFit/>
          </a:bodyPr>
          <a:lstStyle/>
          <a:p>
            <a:pPr marL="457200" indent="-457200">
              <a:buFont typeface="Arial" panose="020B0604020202020204" pitchFamily="34" charset="0"/>
              <a:buChar char="•"/>
            </a:pPr>
            <a:r>
              <a:rPr lang="en-US" sz="2800" err="1"/>
              <a:t>onMouseOver</a:t>
            </a:r>
            <a:endParaRPr lang="en-US" sz="2800"/>
          </a:p>
          <a:p>
            <a:pPr marL="457200" indent="-457200">
              <a:buFont typeface="Arial" panose="020B0604020202020204" pitchFamily="34" charset="0"/>
              <a:buChar char="•"/>
            </a:pPr>
            <a:r>
              <a:rPr lang="en-US" sz="2800" err="1"/>
              <a:t>onMouseOut</a:t>
            </a:r>
            <a:endParaRPr lang="en-US" sz="2800"/>
          </a:p>
          <a:p>
            <a:pPr marL="457200" indent="-457200">
              <a:buFont typeface="Arial" panose="020B0604020202020204" pitchFamily="34" charset="0"/>
              <a:buChar char="•"/>
            </a:pPr>
            <a:r>
              <a:rPr lang="en-US" sz="2800" err="1"/>
              <a:t>onKeyDown</a:t>
            </a:r>
            <a:endParaRPr lang="en-US" sz="2800"/>
          </a:p>
          <a:p>
            <a:pPr marL="457200" indent="-457200">
              <a:buFont typeface="Arial" panose="020B0604020202020204" pitchFamily="34" charset="0"/>
              <a:buChar char="•"/>
            </a:pPr>
            <a:r>
              <a:rPr lang="en-US" sz="2800" err="1"/>
              <a:t>onUnload</a:t>
            </a:r>
            <a:endParaRPr lang="en-US" sz="2800"/>
          </a:p>
          <a:p>
            <a:pPr marL="457200" indent="-457200">
              <a:buFont typeface="Arial" panose="020B0604020202020204" pitchFamily="34" charset="0"/>
              <a:buChar char="•"/>
            </a:pPr>
            <a:r>
              <a:rPr lang="en-US" sz="2800" err="1"/>
              <a:t>onChange</a:t>
            </a:r>
            <a:endParaRPr lang="en-US" sz="2800"/>
          </a:p>
          <a:p>
            <a:pPr marL="457200" indent="-457200">
              <a:buFont typeface="Arial" panose="020B0604020202020204" pitchFamily="34" charset="0"/>
              <a:buChar char="•"/>
            </a:pPr>
            <a:endParaRPr lang="en-US" sz="2800"/>
          </a:p>
          <a:p>
            <a:endParaRPr lang="en-US" sz="2400"/>
          </a:p>
        </p:txBody>
      </p:sp>
    </p:spTree>
    <p:extLst>
      <p:ext uri="{BB962C8B-B14F-4D97-AF65-F5344CB8AC3E}">
        <p14:creationId xmlns:p14="http://schemas.microsoft.com/office/powerpoint/2010/main" val="3661039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80485-2DB6-9C5D-BC25-A8DEF6F139C9}"/>
              </a:ext>
            </a:extLst>
          </p:cNvPr>
          <p:cNvSpPr>
            <a:spLocks noGrp="1"/>
          </p:cNvSpPr>
          <p:nvPr>
            <p:ph type="title"/>
          </p:nvPr>
        </p:nvSpPr>
        <p:spPr/>
        <p:txBody>
          <a:bodyPr/>
          <a:lstStyle/>
          <a:p>
            <a:r>
              <a:rPr lang="en-US"/>
              <a:t>Demonstration from Websites</a:t>
            </a:r>
          </a:p>
        </p:txBody>
      </p:sp>
      <p:sp>
        <p:nvSpPr>
          <p:cNvPr id="3" name="Content Placeholder 2">
            <a:extLst>
              <a:ext uri="{FF2B5EF4-FFF2-40B4-BE49-F238E27FC236}">
                <a16:creationId xmlns:a16="http://schemas.microsoft.com/office/drawing/2014/main" id="{4E364024-7687-A638-C5D9-F1EB36B31551}"/>
              </a:ext>
            </a:extLst>
          </p:cNvPr>
          <p:cNvSpPr>
            <a:spLocks noGrp="1"/>
          </p:cNvSpPr>
          <p:nvPr>
            <p:ph idx="1"/>
          </p:nvPr>
        </p:nvSpPr>
        <p:spPr/>
        <p:txBody>
          <a:bodyPr vert="horz" lIns="91440" tIns="45720" rIns="91440" bIns="45720" rtlCol="0" anchor="t">
            <a:normAutofit/>
          </a:bodyPr>
          <a:lstStyle/>
          <a:p>
            <a:pPr marL="457200" indent="-457200"/>
            <a:r>
              <a:rPr lang="en-US">
                <a:solidFill>
                  <a:srgbClr val="0563C1"/>
                </a:solidFill>
                <a:cs typeface="Calibri"/>
                <a:hlinkClick r:id="rId3">
                  <a:extLst>
                    <a:ext uri="{A12FA001-AC4F-418D-AE19-62706E023703}">
                      <ahyp:hlinkClr xmlns:ahyp="http://schemas.microsoft.com/office/drawing/2018/hyperlinkcolor" val="tx"/>
                    </a:ext>
                  </a:extLst>
                </a:hlinkClick>
              </a:rPr>
              <a:t>http://web.simmons.edu/~grabiner/comm244/weeknine/basic-javascript-example.html</a:t>
            </a:r>
            <a:endParaRPr lang="en-US">
              <a:cs typeface="Calibri"/>
            </a:endParaRPr>
          </a:p>
          <a:p>
            <a:r>
              <a:rPr lang="en-US">
                <a:hlinkClick r:id="rId4"/>
              </a:rPr>
              <a:t>Drum Kit (nenalukic.github.io)</a:t>
            </a:r>
          </a:p>
          <a:p>
            <a:r>
              <a:rPr lang="en-US">
                <a:ea typeface="+mn-lt"/>
                <a:cs typeface="+mn-lt"/>
                <a:hlinkClick r:id="rId5"/>
              </a:rPr>
              <a:t>http://liouh.com/jsevents/</a:t>
            </a:r>
            <a:endParaRPr lang="en-US">
              <a:cs typeface="Calibri"/>
            </a:endParaRPr>
          </a:p>
        </p:txBody>
      </p:sp>
    </p:spTree>
    <p:extLst>
      <p:ext uri="{BB962C8B-B14F-4D97-AF65-F5344CB8AC3E}">
        <p14:creationId xmlns:p14="http://schemas.microsoft.com/office/powerpoint/2010/main" val="243877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4A3B1-CF53-C928-F9A5-F38A9E44B148}"/>
              </a:ext>
            </a:extLst>
          </p:cNvPr>
          <p:cNvSpPr>
            <a:spLocks noGrp="1"/>
          </p:cNvSpPr>
          <p:nvPr>
            <p:ph type="title"/>
          </p:nvPr>
        </p:nvSpPr>
        <p:spPr/>
        <p:txBody>
          <a:bodyPr/>
          <a:lstStyle/>
          <a:p>
            <a:r>
              <a:rPr lang="en-US"/>
              <a:t>Further Readings</a:t>
            </a:r>
          </a:p>
        </p:txBody>
      </p:sp>
      <p:sp>
        <p:nvSpPr>
          <p:cNvPr id="3" name="Content Placeholder 2">
            <a:extLst>
              <a:ext uri="{FF2B5EF4-FFF2-40B4-BE49-F238E27FC236}">
                <a16:creationId xmlns:a16="http://schemas.microsoft.com/office/drawing/2014/main" id="{BD1255C2-9CC7-D4F8-662E-F9161F94FCC4}"/>
              </a:ext>
            </a:extLst>
          </p:cNvPr>
          <p:cNvSpPr>
            <a:spLocks noGrp="1"/>
          </p:cNvSpPr>
          <p:nvPr>
            <p:ph idx="1"/>
          </p:nvPr>
        </p:nvSpPr>
        <p:spPr/>
        <p:txBody>
          <a:bodyPr/>
          <a:lstStyle/>
          <a:p>
            <a:r>
              <a:rPr lang="en-US" b="1" i="0">
                <a:solidFill>
                  <a:srgbClr val="333333"/>
                </a:solidFill>
                <a:effectLst/>
                <a:latin typeface="Open Sans" panose="020B0606030504020204" pitchFamily="34" charset="0"/>
                <a:hlinkClick r:id="rId3"/>
              </a:rPr>
              <a:t>Understanding JavaScript event-based interactions</a:t>
            </a:r>
            <a:endParaRPr lang="en-US" b="1" i="0">
              <a:solidFill>
                <a:srgbClr val="333333"/>
              </a:solidFill>
              <a:effectLst/>
              <a:latin typeface="Open Sans" panose="020B0606030504020204" pitchFamily="34" charset="0"/>
            </a:endParaRPr>
          </a:p>
          <a:p>
            <a:r>
              <a:rPr lang="en-US">
                <a:hlinkClick r:id="rId4"/>
              </a:rPr>
              <a:t>Static analysis of event-driven Node.js JavaScript applications</a:t>
            </a:r>
            <a:endParaRPr lang="en-US"/>
          </a:p>
        </p:txBody>
      </p:sp>
    </p:spTree>
    <p:extLst>
      <p:ext uri="{BB962C8B-B14F-4D97-AF65-F5344CB8AC3E}">
        <p14:creationId xmlns:p14="http://schemas.microsoft.com/office/powerpoint/2010/main" val="3739223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84E2F-428C-3CAE-345B-D274521AFB19}"/>
              </a:ext>
            </a:extLst>
          </p:cNvPr>
          <p:cNvSpPr>
            <a:spLocks noGrp="1"/>
          </p:cNvSpPr>
          <p:nvPr>
            <p:ph type="title"/>
          </p:nvPr>
        </p:nvSpPr>
        <p:spPr/>
        <p:txBody>
          <a:bodyPr/>
          <a:lstStyle/>
          <a:p>
            <a:r>
              <a:rPr lang="en-US"/>
              <a:t>Sources</a:t>
            </a:r>
          </a:p>
        </p:txBody>
      </p:sp>
      <p:sp>
        <p:nvSpPr>
          <p:cNvPr id="3" name="Content Placeholder 2">
            <a:extLst>
              <a:ext uri="{FF2B5EF4-FFF2-40B4-BE49-F238E27FC236}">
                <a16:creationId xmlns:a16="http://schemas.microsoft.com/office/drawing/2014/main" id="{8B8982D6-F2BF-4490-5D08-D991FCCD6101}"/>
              </a:ext>
            </a:extLst>
          </p:cNvPr>
          <p:cNvSpPr>
            <a:spLocks noGrp="1"/>
          </p:cNvSpPr>
          <p:nvPr>
            <p:ph idx="1"/>
          </p:nvPr>
        </p:nvSpPr>
        <p:spPr/>
        <p:txBody>
          <a:bodyPr/>
          <a:lstStyle/>
          <a:p>
            <a:r>
              <a:rPr lang="en-US">
                <a:hlinkClick r:id="rId3"/>
              </a:rPr>
              <a:t>Introduction to events - Learn web development | MDN (mozilla.org)</a:t>
            </a:r>
            <a:endParaRPr lang="en-US"/>
          </a:p>
          <a:p>
            <a:r>
              <a:rPr lang="en-US">
                <a:hlinkClick r:id="rId4"/>
              </a:rPr>
              <a:t>Event - Web APIs | MDN (mozilla.org)</a:t>
            </a:r>
            <a:endParaRPr lang="en-US"/>
          </a:p>
          <a:p>
            <a:r>
              <a:rPr lang="en-US">
                <a:hlinkClick r:id="rId5"/>
              </a:rPr>
              <a:t>JavaScript Events (w3schools.com)</a:t>
            </a:r>
            <a:endParaRPr lang="en-US"/>
          </a:p>
        </p:txBody>
      </p:sp>
    </p:spTree>
    <p:extLst>
      <p:ext uri="{BB962C8B-B14F-4D97-AF65-F5344CB8AC3E}">
        <p14:creationId xmlns:p14="http://schemas.microsoft.com/office/powerpoint/2010/main" val="5897893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9</Slides>
  <Notes>6</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JavaScript Events</vt:lpstr>
      <vt:lpstr>Linking JavaScript functions to elements</vt:lpstr>
      <vt:lpstr>Linking JS functions to elements: files </vt:lpstr>
      <vt:lpstr>Linking JS functions to elements: actionListener</vt:lpstr>
      <vt:lpstr>Synthetic Events</vt:lpstr>
      <vt:lpstr>Types of Events</vt:lpstr>
      <vt:lpstr>Demonstration from Websites</vt:lpstr>
      <vt:lpstr>Further Readings</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2</cp:revision>
  <dcterms:created xsi:type="dcterms:W3CDTF">2023-09-18T18:58:43Z</dcterms:created>
  <dcterms:modified xsi:type="dcterms:W3CDTF">2023-09-24T20:49:45Z</dcterms:modified>
</cp:coreProperties>
</file>