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2" r:id="rId6"/>
    <p:sldId id="263" r:id="rId7"/>
    <p:sldId id="264" r:id="rId8"/>
    <p:sldId id="268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9" r:id="rId17"/>
    <p:sldId id="273" r:id="rId18"/>
    <p:sldId id="280" r:id="rId19"/>
    <p:sldId id="274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7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Document Object Model (DOM)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By: Ryan Whitten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757DB-1175-42FB-80C4-187297E4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01620"/>
            <a:ext cx="10058400" cy="1285597"/>
          </a:xfrm>
        </p:spPr>
        <p:txBody>
          <a:bodyPr/>
          <a:lstStyle/>
          <a:p>
            <a:r>
              <a:rPr lang="en-US" dirty="0"/>
              <a:t>Accessing / Updating Text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CEE2-B3D2-4FB2-8094-2F21196A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4" y="2190853"/>
            <a:ext cx="7441809" cy="4024553"/>
          </a:xfrm>
        </p:spPr>
        <p:txBody>
          <a:bodyPr>
            <a:normAutofit/>
          </a:bodyPr>
          <a:lstStyle/>
          <a:p>
            <a:r>
              <a:rPr lang="en-US" sz="1800" dirty="0"/>
              <a:t>Given the code:</a:t>
            </a:r>
          </a:p>
          <a:p>
            <a:pPr lvl="1"/>
            <a:r>
              <a:rPr lang="en-US" sz="1600" dirty="0"/>
              <a:t>&lt;li id = “one”&gt;&lt;</a:t>
            </a:r>
            <a:r>
              <a:rPr lang="en-US" sz="1600" dirty="0" err="1"/>
              <a:t>em</a:t>
            </a:r>
            <a:r>
              <a:rPr lang="en-US" sz="1600" dirty="0"/>
              <a:t>&gt;fresh&lt;/</a:t>
            </a:r>
            <a:r>
              <a:rPr lang="en-US" sz="1600" dirty="0" err="1"/>
              <a:t>em</a:t>
            </a:r>
            <a:r>
              <a:rPr lang="en-US" sz="1600" dirty="0"/>
              <a:t>&gt; figs&lt;/li&gt;</a:t>
            </a:r>
          </a:p>
          <a:p>
            <a:r>
              <a:rPr lang="en-US" sz="1800" dirty="0"/>
              <a:t>Lets say you want to access the second text node “figs”</a:t>
            </a:r>
          </a:p>
          <a:p>
            <a:pPr lvl="1"/>
            <a:r>
              <a:rPr lang="en-US" sz="1600" dirty="0"/>
              <a:t>To do this you need the following code:</a:t>
            </a:r>
          </a:p>
          <a:p>
            <a:pPr lvl="2"/>
            <a:r>
              <a:rPr lang="en-US" sz="1600" dirty="0" err="1"/>
              <a:t>document.getElementById</a:t>
            </a:r>
            <a:r>
              <a:rPr lang="en-US" sz="1600" dirty="0"/>
              <a:t>(‘one’).</a:t>
            </a:r>
            <a:r>
              <a:rPr lang="en-US" sz="1600" dirty="0" err="1"/>
              <a:t>firstChild.nextSibling.nodeValue</a:t>
            </a:r>
            <a:r>
              <a:rPr lang="en-US" sz="1600" dirty="0"/>
              <a:t>;</a:t>
            </a:r>
          </a:p>
          <a:p>
            <a:pPr lvl="3"/>
            <a:r>
              <a:rPr lang="en-US" sz="1600" dirty="0"/>
              <a:t>&lt;li&gt; is selected by </a:t>
            </a:r>
            <a:r>
              <a:rPr lang="en-US" sz="1600" dirty="0" err="1"/>
              <a:t>getElementByID</a:t>
            </a:r>
            <a:endParaRPr lang="en-US" sz="1600" dirty="0"/>
          </a:p>
          <a:p>
            <a:pPr lvl="3"/>
            <a:r>
              <a:rPr lang="en-US" sz="1600" dirty="0" err="1"/>
              <a:t>firstChild</a:t>
            </a:r>
            <a:r>
              <a:rPr lang="en-US" sz="1600" dirty="0"/>
              <a:t> = &lt;</a:t>
            </a:r>
            <a:r>
              <a:rPr lang="en-US" sz="1600" dirty="0" err="1"/>
              <a:t>em</a:t>
            </a:r>
            <a:r>
              <a:rPr lang="en-US" sz="1600" dirty="0"/>
              <a:t>&gt; element</a:t>
            </a:r>
          </a:p>
          <a:p>
            <a:pPr lvl="3"/>
            <a:r>
              <a:rPr lang="en-US" sz="1600" dirty="0" err="1"/>
              <a:t>nextSibling</a:t>
            </a:r>
            <a:r>
              <a:rPr lang="en-US" sz="1600" dirty="0"/>
              <a:t> = text node containing “figs”</a:t>
            </a:r>
          </a:p>
          <a:p>
            <a:pPr lvl="3"/>
            <a:r>
              <a:rPr lang="en-US" sz="1600" dirty="0" err="1"/>
              <a:t>nodeValue</a:t>
            </a:r>
            <a:r>
              <a:rPr lang="en-US" sz="1600" dirty="0"/>
              <a:t> = accesses the text nodes contents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B9CC9-B39A-4E35-A084-EA0137BF8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042" y="2574235"/>
            <a:ext cx="3642724" cy="219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28C8-FC07-424E-9215-5FBC5374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Changing a Text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B2735-85AC-4E36-AB89-F172BBA7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608" y="1812442"/>
            <a:ext cx="3435626" cy="1007828"/>
          </a:xfrm>
        </p:spPr>
        <p:txBody>
          <a:bodyPr/>
          <a:lstStyle/>
          <a:p>
            <a:r>
              <a:rPr lang="en-US" dirty="0"/>
              <a:t>Before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7B9BC-B107-4E95-B237-3211D4CE3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94" y="3499774"/>
            <a:ext cx="5705475" cy="1571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0B8D08-9893-43A4-8E6B-2C759AEF9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165" y="2258460"/>
            <a:ext cx="2286000" cy="1704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B93C2B-EF02-46C4-9945-843FC7752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640" y="4409453"/>
            <a:ext cx="2305050" cy="14382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16552E-4338-4D04-933D-A1C35F4C2753}"/>
              </a:ext>
            </a:extLst>
          </p:cNvPr>
          <p:cNvSpPr txBox="1">
            <a:spLocks/>
          </p:cNvSpPr>
          <p:nvPr/>
        </p:nvSpPr>
        <p:spPr>
          <a:xfrm>
            <a:off x="8196469" y="4037731"/>
            <a:ext cx="3435626" cy="100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After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D7ED07-D92A-4066-A3E6-7F1D23581921}"/>
              </a:ext>
            </a:extLst>
          </p:cNvPr>
          <p:cNvSpPr txBox="1">
            <a:spLocks/>
          </p:cNvSpPr>
          <p:nvPr/>
        </p:nvSpPr>
        <p:spPr>
          <a:xfrm>
            <a:off x="966994" y="2014194"/>
            <a:ext cx="5705475" cy="1235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Ex)</a:t>
            </a:r>
          </a:p>
          <a:p>
            <a:pPr lvl="1"/>
            <a:r>
              <a:rPr lang="en-US" sz="1600" dirty="0"/>
              <a:t>The JavaScript below shows how to access the text content of the second thing in the list and change it from “pine nuts” to kale”</a:t>
            </a:r>
          </a:p>
        </p:txBody>
      </p:sp>
    </p:spTree>
    <p:extLst>
      <p:ext uri="{BB962C8B-B14F-4D97-AF65-F5344CB8AC3E}">
        <p14:creationId xmlns:p14="http://schemas.microsoft.com/office/powerpoint/2010/main" val="19834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0B0A-1ADD-4A94-AAC8-078D0359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HTML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FD799-A041-4A79-897B-1833C17A7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315" y="1725188"/>
            <a:ext cx="10058400" cy="3849624"/>
          </a:xfrm>
        </p:spPr>
        <p:txBody>
          <a:bodyPr/>
          <a:lstStyle/>
          <a:p>
            <a:r>
              <a:rPr lang="en-US" b="1" dirty="0" err="1"/>
              <a:t>innerHTML</a:t>
            </a:r>
            <a:endParaRPr lang="en-US" b="1" dirty="0"/>
          </a:p>
          <a:p>
            <a:pPr lvl="1"/>
            <a:r>
              <a:rPr lang="en-US" dirty="0"/>
              <a:t>Allows access to child elements and text content</a:t>
            </a:r>
          </a:p>
          <a:p>
            <a:pPr lvl="1"/>
            <a:r>
              <a:rPr lang="en-US" dirty="0"/>
              <a:t>Gets the content of an element and return it as a single string</a:t>
            </a:r>
          </a:p>
          <a:p>
            <a:pPr lvl="2"/>
            <a:r>
              <a:rPr lang="en-US" dirty="0"/>
              <a:t>Collecting content of a list and adding it to a variable:</a:t>
            </a:r>
          </a:p>
          <a:p>
            <a:pPr lvl="2"/>
            <a:endParaRPr lang="en-US" dirty="0"/>
          </a:p>
          <a:p>
            <a:pPr lvl="3"/>
            <a:r>
              <a:rPr lang="en-US" dirty="0" err="1"/>
              <a:t>elContent</a:t>
            </a:r>
            <a:r>
              <a:rPr lang="en-US" dirty="0"/>
              <a:t> now holds the string ‘&lt;</a:t>
            </a:r>
            <a:r>
              <a:rPr lang="en-US" dirty="0" err="1"/>
              <a:t>em</a:t>
            </a:r>
            <a:r>
              <a:rPr lang="en-US" dirty="0"/>
              <a:t>&gt;fresh&lt;/</a:t>
            </a:r>
            <a:r>
              <a:rPr lang="en-US" dirty="0" err="1"/>
              <a:t>em</a:t>
            </a:r>
            <a:r>
              <a:rPr lang="en-US" dirty="0"/>
              <a:t>&gt; figs’</a:t>
            </a:r>
          </a:p>
          <a:p>
            <a:pPr lvl="1"/>
            <a:r>
              <a:rPr lang="en-US" dirty="0"/>
              <a:t>Ex)							Before:			After:</a:t>
            </a:r>
          </a:p>
          <a:p>
            <a:pPr lvl="2"/>
            <a:r>
              <a:rPr lang="en-US" dirty="0"/>
              <a:t>This example shows changing the text into a link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BD5B0-1916-4BE8-AD6F-75030177F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079" y="2860691"/>
            <a:ext cx="3476625" cy="19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6F2844-3432-4721-BFC6-7F04C73D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895" y="1143834"/>
            <a:ext cx="2647950" cy="1647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ED9D04-37C5-4CA5-BB04-073E785CE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15" y="4377193"/>
            <a:ext cx="5267325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F9861D-BFC0-4C87-B06F-AA0183500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948" y="4066341"/>
            <a:ext cx="2022531" cy="1508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0BCEBD-9714-4A3C-9EDC-6BD19D865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243" y="4066341"/>
            <a:ext cx="2361288" cy="147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8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EB4A1-C274-4525-9C95-21CA7B52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Using </a:t>
            </a:r>
            <a:r>
              <a:rPr lang="en-US" dirty="0" err="1"/>
              <a:t>getElementByID</a:t>
            </a:r>
            <a:r>
              <a:rPr lang="en-US" dirty="0"/>
              <a:t>() and using </a:t>
            </a:r>
            <a:r>
              <a:rPr lang="en-US" dirty="0" err="1"/>
              <a:t>innerHTML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E7C3A8-C531-425D-9304-F9EE0A7343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9898" y="2014194"/>
            <a:ext cx="5436102" cy="428048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33B36C-701F-4723-8725-3E633DF9F3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1125" y="2911434"/>
            <a:ext cx="5206140" cy="19310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7C528F5-D25E-48F1-9130-F0E3388D2069}"/>
              </a:ext>
            </a:extLst>
          </p:cNvPr>
          <p:cNvSpPr txBox="1">
            <a:spLocks/>
          </p:cNvSpPr>
          <p:nvPr/>
        </p:nvSpPr>
        <p:spPr>
          <a:xfrm>
            <a:off x="7433285" y="2215253"/>
            <a:ext cx="2719754" cy="69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200" dirty="0"/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36549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F34D-2CBE-4FCE-A3B7-FC92C78F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455676"/>
            <a:ext cx="10058400" cy="1371600"/>
          </a:xfrm>
        </p:spPr>
        <p:txBody>
          <a:bodyPr/>
          <a:lstStyle/>
          <a:p>
            <a:r>
              <a:rPr lang="en-US" dirty="0"/>
              <a:t>Working with HTML Content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4E99D-1412-4879-92BF-C4CEBF87A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1504188"/>
            <a:ext cx="6298096" cy="30081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want to access text only use:</a:t>
            </a:r>
          </a:p>
          <a:p>
            <a:pPr lvl="1"/>
            <a:r>
              <a:rPr lang="en-US" b="1" dirty="0" err="1"/>
              <a:t>textContent</a:t>
            </a:r>
            <a:endParaRPr lang="en-US" b="1" dirty="0"/>
          </a:p>
          <a:p>
            <a:pPr lvl="2"/>
            <a:r>
              <a:rPr lang="en-US" dirty="0"/>
              <a:t>By doing this code:</a:t>
            </a:r>
          </a:p>
          <a:p>
            <a:pPr lvl="3"/>
            <a:r>
              <a:rPr lang="en-US" dirty="0" err="1"/>
              <a:t>Document.getElementById</a:t>
            </a:r>
            <a:r>
              <a:rPr lang="en-US" dirty="0"/>
              <a:t>(‘one’).</a:t>
            </a:r>
            <a:r>
              <a:rPr lang="en-US" dirty="0" err="1"/>
              <a:t>textContent</a:t>
            </a:r>
            <a:r>
              <a:rPr lang="en-US" dirty="0"/>
              <a:t>;</a:t>
            </a:r>
          </a:p>
          <a:p>
            <a:pPr lvl="2"/>
            <a:r>
              <a:rPr lang="en-US" dirty="0"/>
              <a:t>It would return the value: ‘fresh figs’</a:t>
            </a:r>
          </a:p>
          <a:p>
            <a:pPr lvl="1"/>
            <a:r>
              <a:rPr lang="en-US" b="1" dirty="0" err="1"/>
              <a:t>innerText</a:t>
            </a:r>
            <a:endParaRPr lang="en-US" b="1" dirty="0"/>
          </a:p>
          <a:p>
            <a:pPr lvl="2"/>
            <a:r>
              <a:rPr lang="en-US" dirty="0"/>
              <a:t>Generally not used as a result of:</a:t>
            </a:r>
          </a:p>
          <a:p>
            <a:pPr lvl="3"/>
            <a:r>
              <a:rPr lang="en-US" dirty="0"/>
              <a:t>Firefox does not adopt the property</a:t>
            </a:r>
          </a:p>
          <a:p>
            <a:pPr lvl="3"/>
            <a:r>
              <a:rPr lang="en-US" dirty="0"/>
              <a:t>Obeys CSS ( if CSS hid the &lt;</a:t>
            </a:r>
            <a:r>
              <a:rPr lang="en-US" dirty="0" err="1"/>
              <a:t>em</a:t>
            </a:r>
            <a:r>
              <a:rPr lang="en-US" dirty="0"/>
              <a:t>&gt; elements, only figs would be shown)</a:t>
            </a:r>
          </a:p>
          <a:p>
            <a:pPr lvl="3"/>
            <a:r>
              <a:rPr lang="en-US" dirty="0"/>
              <a:t>Slower than using </a:t>
            </a:r>
            <a:r>
              <a:rPr lang="en-US" dirty="0" err="1"/>
              <a:t>textContent</a:t>
            </a:r>
            <a:endParaRPr lang="en-US" dirty="0"/>
          </a:p>
          <a:p>
            <a:pPr lvl="1"/>
            <a:r>
              <a:rPr lang="en-US" dirty="0"/>
              <a:t>Ex) The following code shows the difference between </a:t>
            </a:r>
            <a:r>
              <a:rPr lang="en-US" dirty="0" err="1"/>
              <a:t>textContent</a:t>
            </a:r>
            <a:r>
              <a:rPr lang="en-US" dirty="0"/>
              <a:t> &amp; </a:t>
            </a:r>
            <a:r>
              <a:rPr lang="en-US" dirty="0" err="1"/>
              <a:t>innerText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66014-D2E4-455B-8E76-0DF2A0E3D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249" y="1608483"/>
            <a:ext cx="2447925" cy="156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A1769-D7D2-4711-A58A-4F96CD6BB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4512365"/>
            <a:ext cx="52959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64208E-0BA0-494B-986A-0FB55745E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010" y="3956188"/>
            <a:ext cx="32385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BDBF-102F-4BAE-A513-6A1D21441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9" y="532261"/>
            <a:ext cx="5617698" cy="1371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Example using </a:t>
            </a:r>
            <a:r>
              <a:rPr lang="en-US" sz="2800" dirty="0" err="1"/>
              <a:t>createElement</a:t>
            </a:r>
            <a:r>
              <a:rPr lang="en-US" sz="2800" dirty="0"/>
              <a:t>(), </a:t>
            </a:r>
            <a:r>
              <a:rPr lang="en-US" sz="2800" dirty="0" err="1"/>
              <a:t>querySelector</a:t>
            </a:r>
            <a:r>
              <a:rPr lang="en-US" sz="2800" dirty="0"/>
              <a:t>(), </a:t>
            </a:r>
            <a:r>
              <a:rPr lang="en-US" sz="2800" dirty="0" err="1"/>
              <a:t>textContent</a:t>
            </a:r>
            <a:r>
              <a:rPr lang="en-US" sz="2800" dirty="0"/>
              <a:t>, and </a:t>
            </a:r>
            <a:r>
              <a:rPr lang="en-US" sz="2800" dirty="0" err="1"/>
              <a:t>replaceChild</a:t>
            </a:r>
            <a:r>
              <a:rPr lang="en-US" sz="2800" dirty="0"/>
              <a:t>().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DC4E87-0D93-46F8-BA28-9CCD0EE52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2837" y="405652"/>
            <a:ext cx="5824024" cy="6046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29026-B193-436F-9DA9-835A7E028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5" y="3292279"/>
            <a:ext cx="515991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3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B709-D611-4B68-88FE-59814AE3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2" y="413468"/>
            <a:ext cx="10058400" cy="1371600"/>
          </a:xfrm>
        </p:spPr>
        <p:txBody>
          <a:bodyPr/>
          <a:lstStyle/>
          <a:p>
            <a:r>
              <a:rPr lang="en-US" dirty="0"/>
              <a:t>Accessing or Updating Attribute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69B6-C186-4317-882C-1C1D1E0F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893" y="1785068"/>
            <a:ext cx="10058400" cy="3849624"/>
          </a:xfrm>
        </p:spPr>
        <p:txBody>
          <a:bodyPr/>
          <a:lstStyle/>
          <a:p>
            <a:r>
              <a:rPr lang="en-US" dirty="0" err="1"/>
              <a:t>className</a:t>
            </a:r>
            <a:r>
              <a:rPr lang="en-US" dirty="0"/>
              <a:t> / id – lets you get/update the value of class and id attributes</a:t>
            </a:r>
          </a:p>
          <a:p>
            <a:r>
              <a:rPr lang="en-US" b="1" dirty="0" err="1"/>
              <a:t>hasAttribute</a:t>
            </a:r>
            <a:r>
              <a:rPr lang="en-US" b="1" dirty="0"/>
              <a:t>() </a:t>
            </a:r>
            <a:r>
              <a:rPr lang="en-US" dirty="0"/>
              <a:t>– checks to see if the attribute exists</a:t>
            </a:r>
          </a:p>
          <a:p>
            <a:r>
              <a:rPr lang="en-US" b="1" dirty="0" err="1"/>
              <a:t>getAttribute</a:t>
            </a:r>
            <a:r>
              <a:rPr lang="en-US" b="1" dirty="0"/>
              <a:t>() </a:t>
            </a:r>
            <a:r>
              <a:rPr lang="en-US" dirty="0"/>
              <a:t>– gets the value of the attribute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setAttribute</a:t>
            </a:r>
            <a:r>
              <a:rPr lang="en-US" b="1" dirty="0"/>
              <a:t>() </a:t>
            </a:r>
            <a:r>
              <a:rPr lang="en-US" dirty="0"/>
              <a:t>– updates the value of an attribute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removeAttribute</a:t>
            </a:r>
            <a:r>
              <a:rPr lang="en-US" b="1" dirty="0"/>
              <a:t>() </a:t>
            </a:r>
            <a:r>
              <a:rPr lang="en-US" dirty="0"/>
              <a:t>– removes an attribute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5B5FD-D124-45AB-BE3B-2BD420707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519" y="2908951"/>
            <a:ext cx="5295900" cy="733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208CA8-5AE1-4FAA-BA40-9D2F8A8A3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39" y="4047022"/>
            <a:ext cx="4914070" cy="878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4BC00D-5AF6-4949-9CDE-3A42C984D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194" y="5499686"/>
            <a:ext cx="51625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91736-9DD6-407F-B748-70E5E851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65655" cy="1371600"/>
          </a:xfrm>
        </p:spPr>
        <p:txBody>
          <a:bodyPr/>
          <a:lstStyle/>
          <a:p>
            <a:r>
              <a:rPr lang="en-US" dirty="0"/>
              <a:t>Adding Elements using DOM Manipulation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DA427-2E51-4B03-A7FA-A20797FD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6" y="2103120"/>
            <a:ext cx="6489892" cy="4536831"/>
          </a:xfrm>
        </p:spPr>
        <p:txBody>
          <a:bodyPr>
            <a:normAutofit/>
          </a:bodyPr>
          <a:lstStyle/>
          <a:p>
            <a:r>
              <a:rPr lang="en-US" sz="1400" b="1" dirty="0" err="1"/>
              <a:t>createElement</a:t>
            </a:r>
            <a:r>
              <a:rPr lang="en-US" sz="1400" b="1" dirty="0"/>
              <a:t>() </a:t>
            </a:r>
            <a:r>
              <a:rPr lang="en-US" sz="1400" dirty="0"/>
              <a:t>– creates new element inside a variable</a:t>
            </a:r>
          </a:p>
          <a:p>
            <a:pPr lvl="1"/>
            <a:r>
              <a:rPr lang="en-US" sz="1200" dirty="0"/>
              <a:t>Ex)</a:t>
            </a:r>
          </a:p>
          <a:p>
            <a:pPr lvl="2"/>
            <a:r>
              <a:rPr lang="en-US" dirty="0"/>
              <a:t>Var newel = </a:t>
            </a:r>
            <a:r>
              <a:rPr lang="en-US" dirty="0" err="1"/>
              <a:t>document.createElement</a:t>
            </a:r>
            <a:r>
              <a:rPr lang="en-US" dirty="0"/>
              <a:t>(‘li’);</a:t>
            </a:r>
          </a:p>
          <a:p>
            <a:r>
              <a:rPr lang="en-US" sz="1400" b="1" dirty="0" err="1"/>
              <a:t>createTextNode</a:t>
            </a:r>
            <a:r>
              <a:rPr lang="en-US" sz="1400" b="1" dirty="0"/>
              <a:t>() </a:t>
            </a:r>
            <a:r>
              <a:rPr lang="en-US" sz="1400" dirty="0"/>
              <a:t>– creates a text node inside a variable</a:t>
            </a:r>
          </a:p>
          <a:p>
            <a:pPr lvl="1"/>
            <a:r>
              <a:rPr lang="en-US" sz="1200" dirty="0"/>
              <a:t>Ex) </a:t>
            </a:r>
          </a:p>
          <a:p>
            <a:pPr lvl="2"/>
            <a:r>
              <a:rPr lang="en-US" dirty="0"/>
              <a:t>Var </a:t>
            </a:r>
            <a:r>
              <a:rPr lang="en-US" dirty="0" err="1"/>
              <a:t>newText</a:t>
            </a:r>
            <a:r>
              <a:rPr lang="en-US" dirty="0"/>
              <a:t> = </a:t>
            </a:r>
            <a:r>
              <a:rPr lang="en-US" dirty="0" err="1"/>
              <a:t>document.createTextNode</a:t>
            </a:r>
            <a:r>
              <a:rPr lang="en-US" dirty="0"/>
              <a:t>(‘quinoa’);</a:t>
            </a:r>
          </a:p>
          <a:p>
            <a:r>
              <a:rPr lang="en-US" sz="1400" b="1" dirty="0" err="1"/>
              <a:t>appendChild</a:t>
            </a:r>
            <a:r>
              <a:rPr lang="en-US" sz="1400" b="1" dirty="0"/>
              <a:t>() </a:t>
            </a:r>
            <a:r>
              <a:rPr lang="en-US" sz="1400" dirty="0"/>
              <a:t>– attaches the new </a:t>
            </a:r>
            <a:r>
              <a:rPr lang="en-US" sz="1400" dirty="0" err="1"/>
              <a:t>textnode</a:t>
            </a:r>
            <a:r>
              <a:rPr lang="en-US" sz="1400" dirty="0"/>
              <a:t> to new element</a:t>
            </a:r>
          </a:p>
          <a:p>
            <a:r>
              <a:rPr lang="en-US" sz="1400" dirty="0"/>
              <a:t>Ex)</a:t>
            </a:r>
          </a:p>
          <a:p>
            <a:pPr lvl="1"/>
            <a:r>
              <a:rPr lang="en-US" sz="1200" dirty="0" err="1"/>
              <a:t>newel.appendChild</a:t>
            </a:r>
            <a:r>
              <a:rPr lang="en-US" sz="1200" dirty="0"/>
              <a:t>(</a:t>
            </a:r>
            <a:r>
              <a:rPr lang="en-US" sz="1200" dirty="0" err="1"/>
              <a:t>newText</a:t>
            </a:r>
            <a:r>
              <a:rPr lang="en-US" sz="1200" dirty="0"/>
              <a:t>);</a:t>
            </a:r>
          </a:p>
          <a:p>
            <a:endParaRPr lang="en-US" dirty="0"/>
          </a:p>
          <a:p>
            <a:endParaRPr lang="en-US" dirty="0"/>
          </a:p>
          <a:p>
            <a:pPr lvl="6"/>
            <a:endParaRPr lang="en-US" dirty="0"/>
          </a:p>
          <a:p>
            <a:pPr lvl="8"/>
            <a:endParaRPr lang="en-US" dirty="0"/>
          </a:p>
          <a:p>
            <a:pPr marL="2271400" lvl="8" indent="0">
              <a:buNone/>
            </a:pPr>
            <a:r>
              <a:rPr lang="en-US" dirty="0"/>
              <a:t>Result -----------&gt;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C98650-9CD9-4807-A4F5-FCFC6BB7165A}"/>
              </a:ext>
            </a:extLst>
          </p:cNvPr>
          <p:cNvSpPr txBox="1">
            <a:spLocks/>
          </p:cNvSpPr>
          <p:nvPr/>
        </p:nvSpPr>
        <p:spPr>
          <a:xfrm>
            <a:off x="7076048" y="2103120"/>
            <a:ext cx="4529797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Using the code to the left, we are going to add to a DOM tree:</a:t>
            </a:r>
          </a:p>
          <a:p>
            <a:pPr marL="0" indent="0">
              <a:buNone/>
            </a:pPr>
            <a:r>
              <a:rPr lang="en-US" dirty="0"/>
              <a:t>//This finds what position the element should be added</a:t>
            </a:r>
          </a:p>
          <a:p>
            <a:pPr lvl="1"/>
            <a:r>
              <a:rPr lang="en-US" dirty="0"/>
              <a:t>Var position = </a:t>
            </a:r>
            <a:r>
              <a:rPr lang="en-US" dirty="0" err="1"/>
              <a:t>document.getElementsByTagName</a:t>
            </a:r>
            <a:r>
              <a:rPr lang="en-US" dirty="0"/>
              <a:t>(‘ul’)[0]’</a:t>
            </a:r>
          </a:p>
          <a:p>
            <a:pPr marL="0" indent="0">
              <a:buNone/>
            </a:pPr>
            <a:r>
              <a:rPr lang="en-US" dirty="0"/>
              <a:t>//Inserts the new element into the position</a:t>
            </a:r>
          </a:p>
          <a:p>
            <a:pPr lvl="1"/>
            <a:r>
              <a:rPr lang="en-US" dirty="0" err="1"/>
              <a:t>Position.appendChild</a:t>
            </a:r>
            <a:r>
              <a:rPr lang="en-US" dirty="0"/>
              <a:t>(</a:t>
            </a:r>
            <a:r>
              <a:rPr lang="en-US" dirty="0" err="1"/>
              <a:t>newEl</a:t>
            </a:r>
            <a:r>
              <a:rPr lang="en-US" dirty="0"/>
              <a:t>);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FEE25-8EF8-408D-AE98-D37F72993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4" y="4623905"/>
            <a:ext cx="2096233" cy="164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06084-A93F-448A-9E5A-E3C6CB73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88" y="642594"/>
            <a:ext cx="10663310" cy="1371600"/>
          </a:xfrm>
        </p:spPr>
        <p:txBody>
          <a:bodyPr/>
          <a:lstStyle/>
          <a:p>
            <a:r>
              <a:rPr lang="en-US" dirty="0"/>
              <a:t>Removing an Element from the DOM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18084-2DFA-4DA2-BFA7-9E17B4AF8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16" y="2014194"/>
            <a:ext cx="10337410" cy="3849624"/>
          </a:xfrm>
        </p:spPr>
        <p:txBody>
          <a:bodyPr>
            <a:normAutofit/>
          </a:bodyPr>
          <a:lstStyle/>
          <a:p>
            <a:r>
              <a:rPr lang="en-US" sz="1800" dirty="0"/>
              <a:t>The following example uses the </a:t>
            </a:r>
            <a:r>
              <a:rPr lang="en-US" sz="1800" b="1" dirty="0" err="1"/>
              <a:t>removeChild</a:t>
            </a:r>
            <a:r>
              <a:rPr lang="en-US" sz="1800" b="1" dirty="0"/>
              <a:t>() </a:t>
            </a:r>
            <a:r>
              <a:rPr lang="en-US" sz="1800" dirty="0"/>
              <a:t>method to remove the fourth item:</a:t>
            </a:r>
          </a:p>
          <a:p>
            <a:pPr lvl="1"/>
            <a:r>
              <a:rPr lang="en-US" sz="2000" dirty="0"/>
              <a:t>Below code picks element to remove</a:t>
            </a:r>
          </a:p>
          <a:p>
            <a:pPr lvl="2"/>
            <a:r>
              <a:rPr lang="en-US" sz="1800" dirty="0"/>
              <a:t>Var </a:t>
            </a:r>
            <a:r>
              <a:rPr lang="en-US" sz="1800" dirty="0" err="1"/>
              <a:t>removeEl</a:t>
            </a:r>
            <a:r>
              <a:rPr lang="en-US" sz="1800" dirty="0"/>
              <a:t> = </a:t>
            </a:r>
            <a:r>
              <a:rPr lang="en-US" sz="1800" dirty="0" err="1"/>
              <a:t>document.getElementsByTagName</a:t>
            </a:r>
            <a:r>
              <a:rPr lang="en-US" sz="1800" dirty="0"/>
              <a:t>(‘li’)[3];</a:t>
            </a:r>
          </a:p>
          <a:p>
            <a:pPr lvl="1"/>
            <a:r>
              <a:rPr lang="en-US" sz="2000" dirty="0"/>
              <a:t>Then references its containing element</a:t>
            </a:r>
          </a:p>
          <a:p>
            <a:pPr lvl="2"/>
            <a:r>
              <a:rPr lang="en-US" sz="1800" dirty="0"/>
              <a:t>Var </a:t>
            </a:r>
            <a:r>
              <a:rPr lang="en-US" sz="1800" dirty="0" err="1"/>
              <a:t>containerEl</a:t>
            </a:r>
            <a:r>
              <a:rPr lang="en-US" sz="1800" dirty="0"/>
              <a:t> = </a:t>
            </a:r>
            <a:r>
              <a:rPr lang="en-US" sz="1800" dirty="0" err="1"/>
              <a:t>removeEl.parentNode</a:t>
            </a:r>
            <a:r>
              <a:rPr lang="en-US" sz="1800" dirty="0"/>
              <a:t>;</a:t>
            </a:r>
          </a:p>
          <a:p>
            <a:pPr lvl="1"/>
            <a:r>
              <a:rPr lang="en-US" sz="2000" dirty="0"/>
              <a:t>Then finally removes the element</a:t>
            </a:r>
          </a:p>
          <a:p>
            <a:pPr lvl="2"/>
            <a:r>
              <a:rPr lang="en-US" sz="1800" dirty="0" err="1"/>
              <a:t>ContainerEl.removeChild</a:t>
            </a:r>
            <a:r>
              <a:rPr lang="en-US" sz="1800" dirty="0"/>
              <a:t>(</a:t>
            </a:r>
            <a:r>
              <a:rPr lang="en-US" sz="1800" dirty="0" err="1"/>
              <a:t>removeEl</a:t>
            </a:r>
            <a:r>
              <a:rPr lang="en-US" sz="1800" dirty="0"/>
              <a:t>);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37527-725D-4E76-AFDC-0025A9321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69" y="4843807"/>
            <a:ext cx="2495550" cy="1190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F03A0-D234-4807-9241-EB7A690A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969" y="2954202"/>
            <a:ext cx="22860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AE521-B458-4750-9F09-BFC52995B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9156" y="2152357"/>
            <a:ext cx="8939784" cy="2986905"/>
          </a:xfrm>
        </p:spPr>
        <p:txBody>
          <a:bodyPr/>
          <a:lstStyle/>
          <a:p>
            <a:r>
              <a:rPr lang="en-US" sz="2800" b="1" dirty="0"/>
              <a:t>Resources:</a:t>
            </a:r>
          </a:p>
          <a:p>
            <a:pPr algn="l"/>
            <a:r>
              <a:rPr lang="en-US" dirty="0"/>
              <a:t>JavaScript &amp; </a:t>
            </a:r>
            <a:r>
              <a:rPr lang="en-US" dirty="0" err="1"/>
              <a:t>JQuery</a:t>
            </a:r>
            <a:r>
              <a:rPr lang="en-US" dirty="0"/>
              <a:t>, interactive front-end web development by Jon Duckett</a:t>
            </a:r>
          </a:p>
          <a:p>
            <a:pPr algn="l"/>
            <a:r>
              <a:rPr lang="en-US" dirty="0" err="1"/>
              <a:t>GeeksforGeeks</a:t>
            </a:r>
            <a:r>
              <a:rPr lang="en-US" dirty="0"/>
              <a:t>, DOM (Document Object Model)</a:t>
            </a:r>
          </a:p>
          <a:p>
            <a:pPr algn="l"/>
            <a:r>
              <a:rPr lang="en-US" dirty="0" err="1"/>
              <a:t>Educaba</a:t>
            </a:r>
            <a:r>
              <a:rPr lang="en-US" dirty="0"/>
              <a:t>, JavaScript DOM by Priya </a:t>
            </a:r>
            <a:r>
              <a:rPr lang="en-US" dirty="0" err="1"/>
              <a:t>Pedamkar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AAF5-2B0D-4DDB-8842-5BA651D7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Document Object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9A797-4942-4E1F-8C15-1CD22738D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88" y="1765496"/>
            <a:ext cx="10398369" cy="4449910"/>
          </a:xfrm>
        </p:spPr>
        <p:txBody>
          <a:bodyPr>
            <a:normAutofit/>
          </a:bodyPr>
          <a:lstStyle/>
          <a:p>
            <a:r>
              <a:rPr lang="en-US" sz="2000" dirty="0"/>
              <a:t>DOM specifies how browsers should create a model of a HTML page and how JavaScript can be used to access and update the contents of a webpage</a:t>
            </a:r>
          </a:p>
          <a:p>
            <a:r>
              <a:rPr lang="en-US" sz="1800" dirty="0"/>
              <a:t>DOM is not a part of HTML neither is it a part of JavaScript</a:t>
            </a:r>
          </a:p>
          <a:p>
            <a:pPr lvl="1"/>
            <a:r>
              <a:rPr lang="en-US" sz="1800" dirty="0"/>
              <a:t>DOM is its own set of rules</a:t>
            </a:r>
          </a:p>
          <a:p>
            <a:pPr marL="548640" lvl="2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000" dirty="0"/>
              <a:t>The Document Object Model covers two primary areas:</a:t>
            </a:r>
          </a:p>
          <a:p>
            <a:pPr marL="457200" indent="-457200">
              <a:buAutoNum type="arabicParenR"/>
            </a:pPr>
            <a:r>
              <a:rPr lang="en-US" sz="2000" dirty="0"/>
              <a:t>Making a Model of the HTML page</a:t>
            </a:r>
          </a:p>
          <a:p>
            <a:pPr marL="274320" lvl="1" indent="0">
              <a:buNone/>
            </a:pPr>
            <a:r>
              <a:rPr lang="en-US" sz="1800" dirty="0"/>
              <a:t>		    and</a:t>
            </a:r>
          </a:p>
          <a:p>
            <a:pPr marL="0" indent="0">
              <a:buNone/>
            </a:pPr>
            <a:r>
              <a:rPr lang="en-US" sz="2000" dirty="0"/>
              <a:t>2) Accessing and Changing the HTML page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2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3D22E-DA6F-42EE-B1EB-28F97A3C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7" y="594321"/>
            <a:ext cx="11515725" cy="1371600"/>
          </a:xfrm>
        </p:spPr>
        <p:txBody>
          <a:bodyPr/>
          <a:lstStyle/>
          <a:p>
            <a:r>
              <a:rPr lang="en-US" dirty="0"/>
              <a:t>DOM is structured in a tree-like representation.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9791A8-A8A4-40F4-B51C-56DCCB0946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Below is an example of source code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78AC4-A2C2-4627-A7F0-69ED938E5F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Below is what it looks like in a tree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3E6049A-2EBA-4194-9DBC-9E51B0E05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214" y="2577390"/>
            <a:ext cx="3673706" cy="35645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231F77-9EC7-4198-88CF-C30C3CEF5D3B}"/>
              </a:ext>
            </a:extLst>
          </p:cNvPr>
          <p:cNvSpPr/>
          <p:nvPr/>
        </p:nvSpPr>
        <p:spPr>
          <a:xfrm>
            <a:off x="8239760" y="3095949"/>
            <a:ext cx="1056640" cy="342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53A6F-C63C-4074-971A-1C21AE4FFA3A}"/>
              </a:ext>
            </a:extLst>
          </p:cNvPr>
          <p:cNvSpPr/>
          <p:nvPr/>
        </p:nvSpPr>
        <p:spPr>
          <a:xfrm>
            <a:off x="8239760" y="3593134"/>
            <a:ext cx="1056640" cy="342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ROWS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89E4CC-67FA-4668-AFA5-A7068211E15E}"/>
              </a:ext>
            </a:extLst>
          </p:cNvPr>
          <p:cNvSpPr/>
          <p:nvPr/>
        </p:nvSpPr>
        <p:spPr>
          <a:xfrm>
            <a:off x="6955473" y="4168464"/>
            <a:ext cx="1056640" cy="342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1B848B-ABFB-4571-BD33-49A207BE0BD9}"/>
              </a:ext>
            </a:extLst>
          </p:cNvPr>
          <p:cNvSpPr/>
          <p:nvPr/>
        </p:nvSpPr>
        <p:spPr>
          <a:xfrm>
            <a:off x="8844280" y="4772678"/>
            <a:ext cx="1056640" cy="342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0AECFF-FFF7-4EE1-9946-7B91A78CC846}"/>
              </a:ext>
            </a:extLst>
          </p:cNvPr>
          <p:cNvSpPr/>
          <p:nvPr/>
        </p:nvSpPr>
        <p:spPr>
          <a:xfrm>
            <a:off x="9562465" y="4170826"/>
            <a:ext cx="1056640" cy="342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C60F3C-E5A8-4312-94AE-FDBF4EA1FF6B}"/>
              </a:ext>
            </a:extLst>
          </p:cNvPr>
          <p:cNvSpPr/>
          <p:nvPr/>
        </p:nvSpPr>
        <p:spPr>
          <a:xfrm>
            <a:off x="10113010" y="4753628"/>
            <a:ext cx="1056640" cy="342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E6C60D-DC2F-4286-A692-7C6B455F5FD3}"/>
              </a:ext>
            </a:extLst>
          </p:cNvPr>
          <p:cNvSpPr/>
          <p:nvPr/>
        </p:nvSpPr>
        <p:spPr>
          <a:xfrm>
            <a:off x="6382385" y="4753628"/>
            <a:ext cx="1056640" cy="342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C3DEB9-EAD7-4ECB-87D8-51AC81637CDB}"/>
              </a:ext>
            </a:extLst>
          </p:cNvPr>
          <p:cNvSpPr/>
          <p:nvPr/>
        </p:nvSpPr>
        <p:spPr>
          <a:xfrm>
            <a:off x="7591425" y="4745502"/>
            <a:ext cx="1056640" cy="342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109B23-25C6-41BF-81FB-D7B4FD8B311E}"/>
              </a:ext>
            </a:extLst>
          </p:cNvPr>
          <p:cNvSpPr/>
          <p:nvPr/>
        </p:nvSpPr>
        <p:spPr>
          <a:xfrm>
            <a:off x="6382385" y="5296390"/>
            <a:ext cx="1056640" cy="342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DAYTON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B184A3-B3F7-4781-9D12-52C28C751041}"/>
              </a:ext>
            </a:extLst>
          </p:cNvPr>
          <p:cNvSpPr/>
          <p:nvPr/>
        </p:nvSpPr>
        <p:spPr>
          <a:xfrm>
            <a:off x="7591425" y="5296390"/>
            <a:ext cx="1056640" cy="342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CINCINNATI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B73C25-62BE-47E5-9416-23C4DD401E4B}"/>
              </a:ext>
            </a:extLst>
          </p:cNvPr>
          <p:cNvSpPr/>
          <p:nvPr/>
        </p:nvSpPr>
        <p:spPr>
          <a:xfrm>
            <a:off x="8844280" y="5317508"/>
            <a:ext cx="1056640" cy="342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COLUMBUS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137B07-3A13-4F42-A332-1E0B46E2283B}"/>
              </a:ext>
            </a:extLst>
          </p:cNvPr>
          <p:cNvSpPr/>
          <p:nvPr/>
        </p:nvSpPr>
        <p:spPr>
          <a:xfrm>
            <a:off x="10113010" y="5296390"/>
            <a:ext cx="1056640" cy="342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CLEVELAND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D1486C-2265-49A0-8211-885D0C001A07}"/>
              </a:ext>
            </a:extLst>
          </p:cNvPr>
          <p:cNvCxnSpPr>
            <a:cxnSpLocks/>
          </p:cNvCxnSpPr>
          <p:nvPr/>
        </p:nvCxnSpPr>
        <p:spPr>
          <a:xfrm>
            <a:off x="8765290" y="3438525"/>
            <a:ext cx="0" cy="238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A57D5F8-8AF1-466F-8D8E-5749053E73DC}"/>
              </a:ext>
            </a:extLst>
          </p:cNvPr>
          <p:cNvCxnSpPr>
            <a:cxnSpLocks/>
          </p:cNvCxnSpPr>
          <p:nvPr/>
        </p:nvCxnSpPr>
        <p:spPr>
          <a:xfrm>
            <a:off x="8765290" y="3816616"/>
            <a:ext cx="0" cy="238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774A44-38A8-4E56-B13A-5756EB0036C6}"/>
              </a:ext>
            </a:extLst>
          </p:cNvPr>
          <p:cNvCxnSpPr>
            <a:cxnSpLocks/>
          </p:cNvCxnSpPr>
          <p:nvPr/>
        </p:nvCxnSpPr>
        <p:spPr>
          <a:xfrm flipH="1">
            <a:off x="7483793" y="4054804"/>
            <a:ext cx="26292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9C55A8-F008-47EF-AB81-45FFB3D6A6CC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7483793" y="4054804"/>
            <a:ext cx="0" cy="113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C9C9520-CFFB-4B78-A52A-73D022C741D8}"/>
              </a:ext>
            </a:extLst>
          </p:cNvPr>
          <p:cNvCxnSpPr>
            <a:cxnSpLocks/>
          </p:cNvCxnSpPr>
          <p:nvPr/>
        </p:nvCxnSpPr>
        <p:spPr>
          <a:xfrm>
            <a:off x="10097224" y="4054804"/>
            <a:ext cx="0" cy="113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6B2554-F376-4BB8-8A7B-E9ED8D0E193B}"/>
              </a:ext>
            </a:extLst>
          </p:cNvPr>
          <p:cNvCxnSpPr>
            <a:cxnSpLocks/>
          </p:cNvCxnSpPr>
          <p:nvPr/>
        </p:nvCxnSpPr>
        <p:spPr>
          <a:xfrm flipH="1">
            <a:off x="6845122" y="4580691"/>
            <a:ext cx="12746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A1DE76-C4AC-4E20-8081-C4872B73A096}"/>
              </a:ext>
            </a:extLst>
          </p:cNvPr>
          <p:cNvCxnSpPr>
            <a:cxnSpLocks/>
          </p:cNvCxnSpPr>
          <p:nvPr/>
        </p:nvCxnSpPr>
        <p:spPr>
          <a:xfrm>
            <a:off x="6845121" y="4580691"/>
            <a:ext cx="0" cy="191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351C0C8-261C-43F1-B058-8787FC09C380}"/>
              </a:ext>
            </a:extLst>
          </p:cNvPr>
          <p:cNvCxnSpPr>
            <a:cxnSpLocks/>
          </p:cNvCxnSpPr>
          <p:nvPr/>
        </p:nvCxnSpPr>
        <p:spPr>
          <a:xfrm>
            <a:off x="8119745" y="4580691"/>
            <a:ext cx="0" cy="191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19619D4-558F-42DE-B0B6-15719A2D68EE}"/>
              </a:ext>
            </a:extLst>
          </p:cNvPr>
          <p:cNvCxnSpPr>
            <a:cxnSpLocks/>
          </p:cNvCxnSpPr>
          <p:nvPr/>
        </p:nvCxnSpPr>
        <p:spPr>
          <a:xfrm>
            <a:off x="7482433" y="4437432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437192F-DE82-478C-9B1B-EFEE5285124E}"/>
              </a:ext>
            </a:extLst>
          </p:cNvPr>
          <p:cNvCxnSpPr>
            <a:cxnSpLocks/>
          </p:cNvCxnSpPr>
          <p:nvPr/>
        </p:nvCxnSpPr>
        <p:spPr>
          <a:xfrm flipH="1">
            <a:off x="9459912" y="4580691"/>
            <a:ext cx="12746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AC2F175-166C-4D3C-A980-294F985F1854}"/>
              </a:ext>
            </a:extLst>
          </p:cNvPr>
          <p:cNvCxnSpPr>
            <a:cxnSpLocks/>
          </p:cNvCxnSpPr>
          <p:nvPr/>
        </p:nvCxnSpPr>
        <p:spPr>
          <a:xfrm>
            <a:off x="9459911" y="4580691"/>
            <a:ext cx="0" cy="191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2921B26-7637-41C6-B08D-8CCC46601C28}"/>
              </a:ext>
            </a:extLst>
          </p:cNvPr>
          <p:cNvCxnSpPr>
            <a:cxnSpLocks/>
          </p:cNvCxnSpPr>
          <p:nvPr/>
        </p:nvCxnSpPr>
        <p:spPr>
          <a:xfrm>
            <a:off x="10734535" y="4580691"/>
            <a:ext cx="0" cy="191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2BB406-AF12-4A32-AF27-BF226AED5F2E}"/>
              </a:ext>
            </a:extLst>
          </p:cNvPr>
          <p:cNvCxnSpPr>
            <a:cxnSpLocks/>
          </p:cNvCxnSpPr>
          <p:nvPr/>
        </p:nvCxnSpPr>
        <p:spPr>
          <a:xfrm>
            <a:off x="10097223" y="4437432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081F076-8420-47D5-A40A-7255F1818825}"/>
              </a:ext>
            </a:extLst>
          </p:cNvPr>
          <p:cNvCxnSpPr>
            <a:cxnSpLocks/>
          </p:cNvCxnSpPr>
          <p:nvPr/>
        </p:nvCxnSpPr>
        <p:spPr>
          <a:xfrm>
            <a:off x="6864438" y="4950405"/>
            <a:ext cx="0" cy="402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54AF5E4-3EF8-4F6C-A23F-B47A341FC9A9}"/>
              </a:ext>
            </a:extLst>
          </p:cNvPr>
          <p:cNvCxnSpPr>
            <a:cxnSpLocks/>
          </p:cNvCxnSpPr>
          <p:nvPr/>
        </p:nvCxnSpPr>
        <p:spPr>
          <a:xfrm flipH="1">
            <a:off x="8111158" y="5055412"/>
            <a:ext cx="8587" cy="301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67CD26A-0FB3-4F95-8271-0B086E2E096C}"/>
              </a:ext>
            </a:extLst>
          </p:cNvPr>
          <p:cNvCxnSpPr>
            <a:cxnSpLocks/>
          </p:cNvCxnSpPr>
          <p:nvPr/>
        </p:nvCxnSpPr>
        <p:spPr>
          <a:xfrm flipH="1">
            <a:off x="9446342" y="5070479"/>
            <a:ext cx="8587" cy="301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074060-E62A-442F-8B6B-4095F413672E}"/>
              </a:ext>
            </a:extLst>
          </p:cNvPr>
          <p:cNvCxnSpPr>
            <a:cxnSpLocks/>
          </p:cNvCxnSpPr>
          <p:nvPr/>
        </p:nvCxnSpPr>
        <p:spPr>
          <a:xfrm flipH="1">
            <a:off x="10737006" y="5015757"/>
            <a:ext cx="8587" cy="301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07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3C4A-3CB8-4CDB-A943-C8D3DC5A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of this from Duckett: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C9E779-6251-4C6C-BF7E-BB32AE139E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942" y="2248269"/>
            <a:ext cx="5394271" cy="345842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DA5707-3A41-4E20-8A84-B927F08D28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0075" y="2248270"/>
            <a:ext cx="5695654" cy="3458424"/>
          </a:xfrm>
        </p:spPr>
      </p:pic>
    </p:spTree>
    <p:extLst>
      <p:ext uri="{BB962C8B-B14F-4D97-AF65-F5344CB8AC3E}">
        <p14:creationId xmlns:p14="http://schemas.microsoft.com/office/powerpoint/2010/main" val="24163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9580DA-0032-4011-8F8D-6ADA14D92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Accessing the Elements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1D27B6A-9285-4F68-8D97-BA04A32FC8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Getting a Single Node, Getting Multiple Nodes, Traversing between Nodes</a:t>
            </a:r>
          </a:p>
        </p:txBody>
      </p:sp>
    </p:spTree>
    <p:extLst>
      <p:ext uri="{BB962C8B-B14F-4D97-AF65-F5344CB8AC3E}">
        <p14:creationId xmlns:p14="http://schemas.microsoft.com/office/powerpoint/2010/main" val="3534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BD2CE-0244-4A48-9F04-90849A25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get a Single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24BAC-C3BA-4909-B7BA-28761FC50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796227"/>
            <a:ext cx="9480698" cy="3749040"/>
          </a:xfrm>
        </p:spPr>
        <p:txBody>
          <a:bodyPr/>
          <a:lstStyle/>
          <a:p>
            <a:r>
              <a:rPr lang="en-US" b="1" dirty="0" err="1"/>
              <a:t>getElementById</a:t>
            </a:r>
            <a:r>
              <a:rPr lang="en-US" b="1" dirty="0"/>
              <a:t>()</a:t>
            </a:r>
          </a:p>
          <a:p>
            <a:pPr lvl="1"/>
            <a:r>
              <a:rPr lang="en-US" dirty="0"/>
              <a:t>Uses an elements id attribute</a:t>
            </a:r>
          </a:p>
          <a:p>
            <a:pPr lvl="2"/>
            <a:r>
              <a:rPr lang="en-US" dirty="0"/>
              <a:t>Ex) </a:t>
            </a:r>
          </a:p>
          <a:p>
            <a:pPr marL="548640" lvl="2" indent="0">
              <a:buNone/>
            </a:pPr>
            <a:r>
              <a:rPr lang="en-US" dirty="0"/>
              <a:t>		Given a element in a list:</a:t>
            </a:r>
          </a:p>
          <a:p>
            <a:pPr marL="548640" lvl="2" indent="0">
              <a:buNone/>
            </a:pPr>
            <a:r>
              <a:rPr lang="en-US" dirty="0"/>
              <a:t>			&lt;li id=“one” class=“hot”&gt;&lt;</a:t>
            </a:r>
            <a:r>
              <a:rPr lang="en-US" dirty="0" err="1"/>
              <a:t>em</a:t>
            </a:r>
            <a:r>
              <a:rPr lang="en-US" dirty="0"/>
              <a:t>&gt;fresh&lt;/</a:t>
            </a:r>
            <a:r>
              <a:rPr lang="en-US" dirty="0" err="1"/>
              <a:t>em</a:t>
            </a:r>
            <a:r>
              <a:rPr lang="en-US" dirty="0"/>
              <a:t>&gt;figs&lt;/li&gt;</a:t>
            </a:r>
          </a:p>
          <a:p>
            <a:pPr marL="548640" lvl="2" indent="0">
              <a:buNone/>
            </a:pPr>
            <a:r>
              <a:rPr lang="en-US" dirty="0"/>
              <a:t>		Select by:</a:t>
            </a:r>
          </a:p>
          <a:p>
            <a:pPr marL="548640" lvl="2" indent="0">
              <a:buNone/>
            </a:pPr>
            <a:r>
              <a:rPr lang="en-US" dirty="0"/>
              <a:t>			Var el = </a:t>
            </a:r>
            <a:r>
              <a:rPr lang="en-US" dirty="0" err="1"/>
              <a:t>document.getElementById</a:t>
            </a:r>
            <a:r>
              <a:rPr lang="en-US" dirty="0"/>
              <a:t>(‘one’);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1F7DBB-E603-4D78-8668-DF9755979E1F}"/>
              </a:ext>
            </a:extLst>
          </p:cNvPr>
          <p:cNvSpPr txBox="1">
            <a:spLocks/>
          </p:cNvSpPr>
          <p:nvPr/>
        </p:nvSpPr>
        <p:spPr>
          <a:xfrm>
            <a:off x="1066800" y="4142892"/>
            <a:ext cx="6482316" cy="374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querySelector</a:t>
            </a:r>
            <a:r>
              <a:rPr lang="en-US" b="1" dirty="0"/>
              <a:t>()</a:t>
            </a:r>
          </a:p>
          <a:p>
            <a:pPr lvl="1"/>
            <a:r>
              <a:rPr lang="en-US" dirty="0"/>
              <a:t>Uses a CSS selector and returns the first matching element</a:t>
            </a:r>
          </a:p>
          <a:p>
            <a:pPr lvl="2"/>
            <a:r>
              <a:rPr lang="en-US" dirty="0"/>
              <a:t>Ex)</a:t>
            </a:r>
          </a:p>
          <a:p>
            <a:pPr marL="548640" lvl="2" indent="0">
              <a:buNone/>
            </a:pPr>
            <a:r>
              <a:rPr lang="en-US" dirty="0"/>
              <a:t>		Var el = </a:t>
            </a:r>
            <a:r>
              <a:rPr lang="en-US" dirty="0" err="1"/>
              <a:t>document.querySelector</a:t>
            </a:r>
            <a:r>
              <a:rPr lang="en-US" dirty="0"/>
              <a:t>(‘</a:t>
            </a:r>
            <a:r>
              <a:rPr lang="en-US" dirty="0" err="1"/>
              <a:t>li.hot</a:t>
            </a:r>
            <a:r>
              <a:rPr lang="en-US" dirty="0"/>
              <a:t>’);</a:t>
            </a:r>
          </a:p>
        </p:txBody>
      </p:sp>
    </p:spTree>
    <p:extLst>
      <p:ext uri="{BB962C8B-B14F-4D97-AF65-F5344CB8AC3E}">
        <p14:creationId xmlns:p14="http://schemas.microsoft.com/office/powerpoint/2010/main" val="15510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5073-5E04-4FC6-8DA2-51F152D2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select Multiple Nodes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37779-2551-49A6-BA86-6CE837D54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227" y="1866483"/>
            <a:ext cx="5724525" cy="1444199"/>
          </a:xfrm>
        </p:spPr>
        <p:txBody>
          <a:bodyPr/>
          <a:lstStyle/>
          <a:p>
            <a:r>
              <a:rPr lang="en-US" b="1" dirty="0" err="1"/>
              <a:t>getElementsByClassName</a:t>
            </a:r>
            <a:r>
              <a:rPr lang="en-US" b="1" dirty="0"/>
              <a:t>()</a:t>
            </a:r>
          </a:p>
          <a:p>
            <a:pPr lvl="1"/>
            <a:r>
              <a:rPr lang="en-US" dirty="0"/>
              <a:t>Selects all elements that have a specific value for their class attribute</a:t>
            </a:r>
          </a:p>
          <a:p>
            <a:pPr marL="0" indent="0">
              <a:buNone/>
            </a:pPr>
            <a:r>
              <a:rPr lang="en-US" sz="1600" dirty="0"/>
              <a:t>Ex)  var el = </a:t>
            </a:r>
            <a:r>
              <a:rPr lang="en-US" sz="1600" dirty="0" err="1"/>
              <a:t>document.getElementsByClassName</a:t>
            </a:r>
            <a:r>
              <a:rPr lang="en-US" sz="1600" dirty="0"/>
              <a:t>(‘hot’);</a:t>
            </a:r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BB9E8-4021-4960-81BD-6A51BE6DC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341" y="3310682"/>
            <a:ext cx="5545015" cy="1444199"/>
          </a:xfrm>
        </p:spPr>
        <p:txBody>
          <a:bodyPr/>
          <a:lstStyle/>
          <a:p>
            <a:r>
              <a:rPr lang="en-US" b="1" dirty="0" err="1"/>
              <a:t>getElementsByTagName</a:t>
            </a:r>
            <a:r>
              <a:rPr lang="en-US" b="1" dirty="0"/>
              <a:t>()</a:t>
            </a:r>
          </a:p>
          <a:p>
            <a:pPr lvl="1"/>
            <a:r>
              <a:rPr lang="en-US" dirty="0"/>
              <a:t>Selects all elements that have the specified tag name</a:t>
            </a:r>
          </a:p>
          <a:p>
            <a:pPr marL="0" indent="0">
              <a:buNone/>
            </a:pPr>
            <a:r>
              <a:rPr lang="en-US" sz="1600" dirty="0"/>
              <a:t>Ex)   var el = </a:t>
            </a:r>
            <a:r>
              <a:rPr lang="en-US" sz="1600" dirty="0" err="1"/>
              <a:t>document.getElementsByTagName</a:t>
            </a:r>
            <a:r>
              <a:rPr lang="en-US" sz="1600" dirty="0"/>
              <a:t>(‘li’);</a:t>
            </a:r>
          </a:p>
          <a:p>
            <a:pPr marL="548640" lvl="2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7D3A6-BC3C-4572-B7A8-D56F3F3FE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357" y="2101706"/>
            <a:ext cx="4731332" cy="1121463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D2A12FE-096C-4D9F-A842-FE44C18F987E}"/>
              </a:ext>
            </a:extLst>
          </p:cNvPr>
          <p:cNvSpPr txBox="1">
            <a:spLocks/>
          </p:cNvSpPr>
          <p:nvPr/>
        </p:nvSpPr>
        <p:spPr>
          <a:xfrm>
            <a:off x="669341" y="4754881"/>
            <a:ext cx="5545014" cy="164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querySelectorAll</a:t>
            </a:r>
            <a:r>
              <a:rPr lang="en-US" b="1" dirty="0"/>
              <a:t>()</a:t>
            </a:r>
          </a:p>
          <a:p>
            <a:pPr lvl="1"/>
            <a:r>
              <a:rPr lang="en-US" dirty="0"/>
              <a:t>Uses a CSS selector to select all matching elements</a:t>
            </a:r>
          </a:p>
          <a:p>
            <a:pPr marL="0" indent="0">
              <a:buNone/>
            </a:pPr>
            <a:r>
              <a:rPr lang="en-US" sz="1600" dirty="0"/>
              <a:t>Ex) var </a:t>
            </a:r>
            <a:r>
              <a:rPr lang="en-US" sz="1600" dirty="0" err="1"/>
              <a:t>els</a:t>
            </a:r>
            <a:r>
              <a:rPr lang="en-US" sz="1600" dirty="0"/>
              <a:t> = </a:t>
            </a:r>
            <a:r>
              <a:rPr lang="en-US" sz="1600" dirty="0" err="1"/>
              <a:t>document.querySelectorAll</a:t>
            </a:r>
            <a:r>
              <a:rPr lang="en-US" sz="1600" dirty="0"/>
              <a:t>(‘</a:t>
            </a:r>
            <a:r>
              <a:rPr lang="en-US" sz="1600" dirty="0" err="1"/>
              <a:t>li.hot</a:t>
            </a:r>
            <a:r>
              <a:rPr lang="en-US" sz="1600" dirty="0"/>
              <a:t>’);</a:t>
            </a:r>
          </a:p>
          <a:p>
            <a:pPr marL="548640" lvl="2" indent="0">
              <a:buFont typeface="Garamond" pitchFamily="18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FB336D-95C2-4683-B023-380F188AF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25" y="4782911"/>
            <a:ext cx="4731333" cy="1076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FF23F6-0782-49EC-B6FA-E4415255B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357" y="3397347"/>
            <a:ext cx="4840505" cy="11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464C-1B89-460B-AE56-B65B00543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668"/>
            <a:ext cx="10058400" cy="1371600"/>
          </a:xfrm>
        </p:spPr>
        <p:txBody>
          <a:bodyPr/>
          <a:lstStyle/>
          <a:p>
            <a:r>
              <a:rPr lang="en-US" dirty="0"/>
              <a:t>Traversing between Element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C6044-E950-4ED4-9844-63D8BF026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728" y="1498777"/>
            <a:ext cx="5525387" cy="158235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parentNode</a:t>
            </a:r>
            <a:endParaRPr lang="en-US" b="1" dirty="0"/>
          </a:p>
          <a:p>
            <a:pPr lvl="1"/>
            <a:r>
              <a:rPr lang="en-US" dirty="0"/>
              <a:t>Selects the parent of the current element node (which returns a single element)</a:t>
            </a:r>
          </a:p>
          <a:p>
            <a:pPr lvl="2"/>
            <a:r>
              <a:rPr lang="en-US" dirty="0"/>
              <a:t>Ex) The parent of the first &lt;li&gt; element is &lt;ul&gt;</a:t>
            </a:r>
          </a:p>
          <a:p>
            <a:pPr marL="548640" lvl="2" indent="0">
              <a:buNone/>
            </a:pPr>
            <a:r>
              <a:rPr lang="en-US" dirty="0"/>
              <a:t>Var child, var parent;</a:t>
            </a:r>
          </a:p>
          <a:p>
            <a:pPr marL="548640" lvl="2" indent="0">
              <a:buNone/>
            </a:pPr>
            <a:r>
              <a:rPr lang="en-US" dirty="0"/>
              <a:t>Parent = </a:t>
            </a:r>
            <a:r>
              <a:rPr lang="en-US" dirty="0" err="1"/>
              <a:t>child.parentNode</a:t>
            </a:r>
            <a:r>
              <a:rPr lang="en-US" dirty="0"/>
              <a:t>;</a:t>
            </a:r>
          </a:p>
          <a:p>
            <a:pPr marL="548640" lvl="2" indent="0">
              <a:buNone/>
            </a:pPr>
            <a:endParaRPr lang="en-US" dirty="0"/>
          </a:p>
          <a:p>
            <a:pPr marL="548640" lvl="2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557A2-C849-4308-95E4-4EA937B7E59F}"/>
              </a:ext>
            </a:extLst>
          </p:cNvPr>
          <p:cNvSpPr/>
          <p:nvPr/>
        </p:nvSpPr>
        <p:spPr>
          <a:xfrm>
            <a:off x="8358971" y="2014194"/>
            <a:ext cx="1056640" cy="34257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AE55C-F88C-49BE-8FE9-599124499C70}"/>
              </a:ext>
            </a:extLst>
          </p:cNvPr>
          <p:cNvSpPr/>
          <p:nvPr/>
        </p:nvSpPr>
        <p:spPr>
          <a:xfrm>
            <a:off x="6640926" y="2599358"/>
            <a:ext cx="1056640" cy="34257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A8961-0BD2-435D-89CE-A7F2A4FBABC8}"/>
              </a:ext>
            </a:extLst>
          </p:cNvPr>
          <p:cNvSpPr/>
          <p:nvPr/>
        </p:nvSpPr>
        <p:spPr>
          <a:xfrm>
            <a:off x="7849966" y="2591232"/>
            <a:ext cx="1056640" cy="342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CA4D55-6E84-4C37-B8E5-EB33DC51C4CD}"/>
              </a:ext>
            </a:extLst>
          </p:cNvPr>
          <p:cNvCxnSpPr>
            <a:cxnSpLocks/>
          </p:cNvCxnSpPr>
          <p:nvPr/>
        </p:nvCxnSpPr>
        <p:spPr>
          <a:xfrm flipH="1">
            <a:off x="7103663" y="2426421"/>
            <a:ext cx="12746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18123C-9F81-421F-99EC-D04EC1DD085D}"/>
              </a:ext>
            </a:extLst>
          </p:cNvPr>
          <p:cNvCxnSpPr>
            <a:cxnSpLocks/>
          </p:cNvCxnSpPr>
          <p:nvPr/>
        </p:nvCxnSpPr>
        <p:spPr>
          <a:xfrm>
            <a:off x="7103662" y="2426421"/>
            <a:ext cx="0" cy="191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5F54C3-B796-4FCA-8409-634EE98BE7AC}"/>
              </a:ext>
            </a:extLst>
          </p:cNvPr>
          <p:cNvCxnSpPr>
            <a:cxnSpLocks/>
          </p:cNvCxnSpPr>
          <p:nvPr/>
        </p:nvCxnSpPr>
        <p:spPr>
          <a:xfrm>
            <a:off x="8378286" y="2426421"/>
            <a:ext cx="0" cy="191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1A5421-1C4C-43EC-8F38-99ADB7544A2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8881443" y="2356770"/>
            <a:ext cx="5848" cy="63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788425A-1075-4BCA-96BD-37654DF4E5A7}"/>
              </a:ext>
            </a:extLst>
          </p:cNvPr>
          <p:cNvSpPr/>
          <p:nvPr/>
        </p:nvSpPr>
        <p:spPr>
          <a:xfrm>
            <a:off x="9008274" y="2591232"/>
            <a:ext cx="1056640" cy="342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419259-1DB5-42CB-B2D9-3520AE337286}"/>
              </a:ext>
            </a:extLst>
          </p:cNvPr>
          <p:cNvSpPr/>
          <p:nvPr/>
        </p:nvSpPr>
        <p:spPr>
          <a:xfrm>
            <a:off x="10217314" y="2583106"/>
            <a:ext cx="1056640" cy="342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DCB63C-B866-4F32-A1E4-D50BD660266A}"/>
              </a:ext>
            </a:extLst>
          </p:cNvPr>
          <p:cNvCxnSpPr>
            <a:cxnSpLocks/>
          </p:cNvCxnSpPr>
          <p:nvPr/>
        </p:nvCxnSpPr>
        <p:spPr>
          <a:xfrm flipH="1">
            <a:off x="9471011" y="2426111"/>
            <a:ext cx="12746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388BED-5613-4D57-A830-C82DD5FF18E3}"/>
              </a:ext>
            </a:extLst>
          </p:cNvPr>
          <p:cNvCxnSpPr>
            <a:cxnSpLocks/>
          </p:cNvCxnSpPr>
          <p:nvPr/>
        </p:nvCxnSpPr>
        <p:spPr>
          <a:xfrm>
            <a:off x="9471010" y="2418295"/>
            <a:ext cx="0" cy="191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ADF316-0481-48A4-B08C-4C1E4E1CFAA6}"/>
              </a:ext>
            </a:extLst>
          </p:cNvPr>
          <p:cNvCxnSpPr>
            <a:cxnSpLocks/>
          </p:cNvCxnSpPr>
          <p:nvPr/>
        </p:nvCxnSpPr>
        <p:spPr>
          <a:xfrm>
            <a:off x="10733391" y="2426421"/>
            <a:ext cx="0" cy="191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130A40-7191-4F21-9378-4EAC93A4667F}"/>
              </a:ext>
            </a:extLst>
          </p:cNvPr>
          <p:cNvCxnSpPr>
            <a:cxnSpLocks/>
          </p:cNvCxnSpPr>
          <p:nvPr/>
        </p:nvCxnSpPr>
        <p:spPr>
          <a:xfrm flipH="1">
            <a:off x="8315048" y="2426421"/>
            <a:ext cx="12746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9F7BBD6-DF2F-4887-A98D-F39B1C8D7A18}"/>
              </a:ext>
            </a:extLst>
          </p:cNvPr>
          <p:cNvSpPr txBox="1">
            <a:spLocks/>
          </p:cNvSpPr>
          <p:nvPr/>
        </p:nvSpPr>
        <p:spPr>
          <a:xfrm>
            <a:off x="900727" y="3081130"/>
            <a:ext cx="5525387" cy="1582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previousSibling</a:t>
            </a:r>
            <a:r>
              <a:rPr lang="en-US" b="1" dirty="0"/>
              <a:t> / </a:t>
            </a:r>
            <a:r>
              <a:rPr lang="en-US" b="1" dirty="0" err="1"/>
              <a:t>nextSibling</a:t>
            </a:r>
            <a:endParaRPr lang="en-US" b="1" dirty="0"/>
          </a:p>
          <a:p>
            <a:pPr lvl="1"/>
            <a:r>
              <a:rPr lang="en-US" dirty="0"/>
              <a:t>Selects the previous or next sibling from the DOM tree</a:t>
            </a:r>
          </a:p>
          <a:p>
            <a:pPr lvl="2"/>
            <a:r>
              <a:rPr lang="en-US" dirty="0"/>
              <a:t>Ex) </a:t>
            </a:r>
          </a:p>
          <a:p>
            <a:pPr marL="548640" lvl="2" indent="0">
              <a:buNone/>
            </a:pPr>
            <a:r>
              <a:rPr lang="en-US" dirty="0"/>
              <a:t>Var </a:t>
            </a:r>
            <a:r>
              <a:rPr lang="en-US" dirty="0" err="1"/>
              <a:t>startItem</a:t>
            </a:r>
            <a:r>
              <a:rPr lang="en-US" dirty="0"/>
              <a:t> = </a:t>
            </a:r>
            <a:r>
              <a:rPr lang="en-US" dirty="0" err="1"/>
              <a:t>document.getElementById</a:t>
            </a:r>
            <a:r>
              <a:rPr lang="en-US" dirty="0"/>
              <a:t>(‘two’);</a:t>
            </a:r>
          </a:p>
          <a:p>
            <a:pPr marL="548640" lvl="2" indent="0">
              <a:buNone/>
            </a:pPr>
            <a:r>
              <a:rPr lang="en-US" dirty="0"/>
              <a:t>Var </a:t>
            </a:r>
            <a:r>
              <a:rPr lang="en-US" dirty="0" err="1"/>
              <a:t>prevItem</a:t>
            </a:r>
            <a:r>
              <a:rPr lang="en-US" dirty="0"/>
              <a:t> = </a:t>
            </a:r>
            <a:r>
              <a:rPr lang="en-US" dirty="0" err="1"/>
              <a:t>startItem.previousSibling</a:t>
            </a:r>
            <a:r>
              <a:rPr lang="en-US" dirty="0"/>
              <a:t>;</a:t>
            </a:r>
          </a:p>
          <a:p>
            <a:pPr marL="548640" lvl="2" indent="0">
              <a:buNone/>
            </a:pPr>
            <a:r>
              <a:rPr lang="en-US" dirty="0"/>
              <a:t>Var </a:t>
            </a:r>
            <a:r>
              <a:rPr lang="en-US" dirty="0" err="1"/>
              <a:t>nextItem</a:t>
            </a:r>
            <a:r>
              <a:rPr lang="en-US" dirty="0"/>
              <a:t> = </a:t>
            </a:r>
            <a:r>
              <a:rPr lang="en-US" dirty="0" err="1"/>
              <a:t>startItem.nextSibling</a:t>
            </a:r>
            <a:r>
              <a:rPr lang="en-US" dirty="0"/>
              <a:t>; </a:t>
            </a:r>
          </a:p>
          <a:p>
            <a:pPr lvl="2"/>
            <a:endParaRPr lang="en-US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4925F1ED-051D-4CBF-BF34-16D53668D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422" y="3219345"/>
            <a:ext cx="1777169" cy="1388717"/>
          </a:xfrm>
          <a:prstGeom prst="rect">
            <a:avLst/>
          </a:prstGeom>
        </p:spPr>
      </p:pic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ED47B63-26F1-42A7-951E-7F8E2BAF9BF9}"/>
              </a:ext>
            </a:extLst>
          </p:cNvPr>
          <p:cNvSpPr txBox="1">
            <a:spLocks/>
          </p:cNvSpPr>
          <p:nvPr/>
        </p:nvSpPr>
        <p:spPr>
          <a:xfrm>
            <a:off x="570613" y="4608062"/>
            <a:ext cx="5525387" cy="1582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err="1"/>
              <a:t>firstChild</a:t>
            </a:r>
            <a:r>
              <a:rPr lang="en-US" b="1" dirty="0"/>
              <a:t> / </a:t>
            </a:r>
            <a:r>
              <a:rPr lang="en-US" b="1" dirty="0" err="1"/>
              <a:t>lastChild</a:t>
            </a:r>
            <a:endParaRPr lang="en-US" b="1" dirty="0"/>
          </a:p>
          <a:p>
            <a:pPr lvl="2"/>
            <a:r>
              <a:rPr lang="en-US" dirty="0"/>
              <a:t>Selects the first or last child of current element</a:t>
            </a:r>
          </a:p>
          <a:p>
            <a:pPr lvl="2"/>
            <a:r>
              <a:rPr lang="en-US" dirty="0"/>
              <a:t>Ex) </a:t>
            </a:r>
          </a:p>
          <a:p>
            <a:pPr marL="548640" lvl="2" indent="0">
              <a:buNone/>
            </a:pPr>
            <a:r>
              <a:rPr lang="en-US" dirty="0"/>
              <a:t>Var </a:t>
            </a:r>
            <a:r>
              <a:rPr lang="en-US" dirty="0" err="1"/>
              <a:t>startItem</a:t>
            </a:r>
            <a:r>
              <a:rPr lang="en-US" dirty="0"/>
              <a:t> = </a:t>
            </a:r>
            <a:r>
              <a:rPr lang="en-US" dirty="0" err="1"/>
              <a:t>document.getByTagName</a:t>
            </a:r>
            <a:r>
              <a:rPr lang="en-US" dirty="0"/>
              <a:t>(‘ul’)[0];</a:t>
            </a:r>
          </a:p>
          <a:p>
            <a:pPr marL="548640" lvl="2" indent="0">
              <a:buNone/>
            </a:pPr>
            <a:r>
              <a:rPr lang="en-US" dirty="0"/>
              <a:t>Var </a:t>
            </a:r>
            <a:r>
              <a:rPr lang="en-US" dirty="0" err="1"/>
              <a:t>firstItem</a:t>
            </a:r>
            <a:r>
              <a:rPr lang="en-US" dirty="0"/>
              <a:t> = </a:t>
            </a:r>
            <a:r>
              <a:rPr lang="en-US" dirty="0" err="1"/>
              <a:t>startItem.firstChild</a:t>
            </a:r>
            <a:r>
              <a:rPr lang="en-US" dirty="0"/>
              <a:t>;</a:t>
            </a:r>
          </a:p>
          <a:p>
            <a:pPr marL="548640" lvl="2" indent="0">
              <a:buNone/>
            </a:pPr>
            <a:r>
              <a:rPr lang="en-US" dirty="0"/>
              <a:t>Var </a:t>
            </a:r>
            <a:r>
              <a:rPr lang="en-US" dirty="0" err="1"/>
              <a:t>lastItem</a:t>
            </a:r>
            <a:r>
              <a:rPr lang="en-US" dirty="0"/>
              <a:t> = </a:t>
            </a:r>
            <a:r>
              <a:rPr lang="en-US" dirty="0" err="1"/>
              <a:t>startItem.lastChild</a:t>
            </a:r>
            <a:r>
              <a:rPr lang="en-US" dirty="0"/>
              <a:t>; </a:t>
            </a:r>
          </a:p>
          <a:p>
            <a:pPr marL="54864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EC11A85-3BB0-439D-92D4-1E3005819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422" y="4771255"/>
            <a:ext cx="1762883" cy="14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3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DEF0B9-BAC3-4B32-966E-8C4393E40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with the Elements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B7CF48E-673E-4D1E-B7F4-B491A2EF8F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Access/Update text nodes, Working with HTML content, Access/Update attribute values</a:t>
            </a:r>
          </a:p>
        </p:txBody>
      </p:sp>
    </p:spTree>
    <p:extLst>
      <p:ext uri="{BB962C8B-B14F-4D97-AF65-F5344CB8AC3E}">
        <p14:creationId xmlns:p14="http://schemas.microsoft.com/office/powerpoint/2010/main" val="117261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16c05727-aa75-4e4a-9b5f-8a80a1165891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{6CBBF2D9-64FC-41DF-8A43-16B63CFE2235}tf78438558_win32</Template>
  <TotalTime>902</TotalTime>
  <Words>1044</Words>
  <Application>Microsoft Office PowerPoint</Application>
  <PresentationFormat>Widescreen</PresentationFormat>
  <Paragraphs>161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Century Gothic</vt:lpstr>
      <vt:lpstr>Garamond</vt:lpstr>
      <vt:lpstr>SavonVTI</vt:lpstr>
      <vt:lpstr>Document Object Model (DOM)</vt:lpstr>
      <vt:lpstr>What is the Document Object Model?</vt:lpstr>
      <vt:lpstr>DOM is structured in a tree-like representation.</vt:lpstr>
      <vt:lpstr>Another example of this from Duckett:</vt:lpstr>
      <vt:lpstr>Accessing the Elements</vt:lpstr>
      <vt:lpstr>Two Ways to get a Single Node</vt:lpstr>
      <vt:lpstr>Three Ways to select Multiple Nodes </vt:lpstr>
      <vt:lpstr>Traversing between Element Nodes</vt:lpstr>
      <vt:lpstr>Working with the Elements</vt:lpstr>
      <vt:lpstr>Accessing / Updating Text Nodes</vt:lpstr>
      <vt:lpstr>Accessing and Changing a Text Node</vt:lpstr>
      <vt:lpstr>Working with HTML Content</vt:lpstr>
      <vt:lpstr>Example of Using getElementByID() and using innerHTML</vt:lpstr>
      <vt:lpstr>Working with HTML Content (cont.)</vt:lpstr>
      <vt:lpstr>Example using createElement(), querySelector(), textContent, and replaceChild().</vt:lpstr>
      <vt:lpstr>Accessing or Updating Attribute Values</vt:lpstr>
      <vt:lpstr>Adding Elements using DOM Manipulation</vt:lpstr>
      <vt:lpstr>Removing an Element from the DOM TREE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Object Model (DOM)</dc:title>
  <dc:creator>Whitten, Ryan</dc:creator>
  <cp:lastModifiedBy>Whitten, Ryan</cp:lastModifiedBy>
  <cp:revision>49</cp:revision>
  <dcterms:created xsi:type="dcterms:W3CDTF">2021-09-20T02:29:47Z</dcterms:created>
  <dcterms:modified xsi:type="dcterms:W3CDTF">2021-09-22T04:27:07Z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