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4" r:id="rId3"/>
    <p:sldId id="257" r:id="rId4"/>
    <p:sldId id="315" r:id="rId5"/>
    <p:sldId id="316" r:id="rId6"/>
    <p:sldId id="282" r:id="rId7"/>
    <p:sldId id="259" r:id="rId8"/>
    <p:sldId id="273" r:id="rId9"/>
    <p:sldId id="287" r:id="rId10"/>
    <p:sldId id="283" r:id="rId11"/>
    <p:sldId id="309" r:id="rId12"/>
    <p:sldId id="288" r:id="rId13"/>
    <p:sldId id="286" r:id="rId14"/>
    <p:sldId id="310" r:id="rId15"/>
    <p:sldId id="311" r:id="rId16"/>
    <p:sldId id="312" r:id="rId17"/>
    <p:sldId id="317" r:id="rId18"/>
    <p:sldId id="29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  <a:srgbClr val="8388FC"/>
    <a:srgbClr val="DBDBEE"/>
    <a:srgbClr val="FF8000"/>
    <a:srgbClr val="E3E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35" autoAdjust="0"/>
    <p:restoredTop sz="94660"/>
  </p:normalViewPr>
  <p:slideViewPr>
    <p:cSldViewPr>
      <p:cViewPr varScale="1">
        <p:scale>
          <a:sx n="102" d="100"/>
          <a:sy n="102" d="100"/>
        </p:scale>
        <p:origin x="468" y="108"/>
      </p:cViewPr>
      <p:guideLst>
        <p:guide orient="horz" pos="3648"/>
        <p:guide pos="5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342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EBD95AC-7206-4BBB-99EE-3430CB4930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Dalhousie CSCI 3172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71B4241-4053-45BC-BAA5-933E15AE20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Lecture: CSS Essentials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6A78F101-6E05-4DC2-8DF2-0894CB97A7B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Fall 2007–2008 version</a:t>
            </a: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147EF75A-C0F1-4DDC-88B5-43870B18C13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0DF3BD-E0EE-42A7-A544-9C3B5C1F1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2097932-F83A-41A4-84F7-D7D3FA8E62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Dalhousie CSCI 3172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AB237BC8-86E6-4A3D-AA2B-1F46169AAB6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Lecture: CSS Essentials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FA2A6A8C-E0E0-4E2F-B6AB-298201300D0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5EBB329-717A-418E-A0ED-550E6ED251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C6D61C52-9B80-4785-91CE-949594405A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Fall 2007–2008 version</a:t>
            </a:r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811593B2-79A0-4D09-AF5D-AA3020896C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A13757-EF37-423E-8357-15353E0635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3" charset="-128"/>
        <a:cs typeface="ＭＳ Ｐゴシック" pitchFamily="5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51" charset="0"/>
        <a:ea typeface="ＭＳ Ｐゴシック" pitchFamily="5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9A8EC02-E359-45C9-BF6C-B9DEFEA8DA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4AF1864-E3FA-4955-8347-FD99CB940A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18436" name="Rectangle 6">
            <a:extLst>
              <a:ext uri="{FF2B5EF4-FFF2-40B4-BE49-F238E27FC236}">
                <a16:creationId xmlns:a16="http://schemas.microsoft.com/office/drawing/2014/main" id="{79FB57F4-FB49-4346-8609-2EBD05CBDA3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8A1B6329-46EE-401E-BA92-A468E2566D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BB50CBC-7B46-4AFD-AF4A-58B72A520FD6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EA39D2FF-B4B3-495D-B821-9F00F94AD2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36001246-7BF0-4416-875B-381CC9097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2907BD9-9AAF-43C3-9FB6-FFEC38A48D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AF32CEB0-D631-440D-9945-496456D6CA1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CC328975-9971-46FE-AEE0-26A2D34C66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43013" name="Rectangle 7">
            <a:extLst>
              <a:ext uri="{FF2B5EF4-FFF2-40B4-BE49-F238E27FC236}">
                <a16:creationId xmlns:a16="http://schemas.microsoft.com/office/drawing/2014/main" id="{149FA3AF-0E7B-4CC6-BAD9-0C23BB293D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2BA606-97B0-4F7B-82E4-35B0A04AFFE2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3014" name="Rectangle 2">
            <a:extLst>
              <a:ext uri="{FF2B5EF4-FFF2-40B4-BE49-F238E27FC236}">
                <a16:creationId xmlns:a16="http://schemas.microsoft.com/office/drawing/2014/main" id="{53ED1653-5523-48F3-831C-093328D11E0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5" name="Rectangle 3">
            <a:extLst>
              <a:ext uri="{FF2B5EF4-FFF2-40B4-BE49-F238E27FC236}">
                <a16:creationId xmlns:a16="http://schemas.microsoft.com/office/drawing/2014/main" id="{A2ED661D-AB29-4CA1-AC5B-B6B92A47C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41B89DB3-DCF6-47F3-BEC4-97A51F2D589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5966DD52-B2AE-4EEA-8A85-EFB09B9E5BF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45060" name="Rectangle 6">
            <a:extLst>
              <a:ext uri="{FF2B5EF4-FFF2-40B4-BE49-F238E27FC236}">
                <a16:creationId xmlns:a16="http://schemas.microsoft.com/office/drawing/2014/main" id="{EFDF73B7-E71B-4B90-8A4B-89B8A7ED83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45061" name="Rectangle 7">
            <a:extLst>
              <a:ext uri="{FF2B5EF4-FFF2-40B4-BE49-F238E27FC236}">
                <a16:creationId xmlns:a16="http://schemas.microsoft.com/office/drawing/2014/main" id="{D4FFAB46-8F5B-4950-A29D-4B59D616F8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B1E8B5C-BA2E-43A1-B82F-A626D26A53D9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45062" name="Rectangle 2">
            <a:extLst>
              <a:ext uri="{FF2B5EF4-FFF2-40B4-BE49-F238E27FC236}">
                <a16:creationId xmlns:a16="http://schemas.microsoft.com/office/drawing/2014/main" id="{C630AA0E-0853-4B32-A1FE-C8B21D96B3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>
            <a:extLst>
              <a:ext uri="{FF2B5EF4-FFF2-40B4-BE49-F238E27FC236}">
                <a16:creationId xmlns:a16="http://schemas.microsoft.com/office/drawing/2014/main" id="{35B63D5B-C319-4A90-B11B-4E8073A10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D9BB9BE8-3A4E-4FED-9233-9990597800E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558FD0DF-138A-48AC-95B8-DBEA61200C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D38EF0CD-B336-43DB-8626-3F950E5D04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57349" name="Rectangle 7">
            <a:extLst>
              <a:ext uri="{FF2B5EF4-FFF2-40B4-BE49-F238E27FC236}">
                <a16:creationId xmlns:a16="http://schemas.microsoft.com/office/drawing/2014/main" id="{FE764AAB-7BE9-43CC-BC95-A29C526B1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C35755-08C6-4143-9D6E-1F5CD0B86212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57350" name="Rectangle 2">
            <a:extLst>
              <a:ext uri="{FF2B5EF4-FFF2-40B4-BE49-F238E27FC236}">
                <a16:creationId xmlns:a16="http://schemas.microsoft.com/office/drawing/2014/main" id="{466CEC78-B437-43BA-ACD8-8139D4D0DA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51" name="Rectangle 3">
            <a:extLst>
              <a:ext uri="{FF2B5EF4-FFF2-40B4-BE49-F238E27FC236}">
                <a16:creationId xmlns:a16="http://schemas.microsoft.com/office/drawing/2014/main" id="{B04E68C2-483A-45C9-AEB9-F15CF557A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E547B97-12C7-4397-B5B3-D82577CC9D1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6D3B99F9-9729-449C-AD1B-007F5AD443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B4E86D2F-4F1B-4180-9F5E-6ECDB07EAC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59397" name="Rectangle 7">
            <a:extLst>
              <a:ext uri="{FF2B5EF4-FFF2-40B4-BE49-F238E27FC236}">
                <a16:creationId xmlns:a16="http://schemas.microsoft.com/office/drawing/2014/main" id="{9B41E2B4-4E8E-4F62-8137-004D497681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8CADF8-42CE-4C45-85EF-A3DCBD26AA1C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59398" name="Rectangle 2">
            <a:extLst>
              <a:ext uri="{FF2B5EF4-FFF2-40B4-BE49-F238E27FC236}">
                <a16:creationId xmlns:a16="http://schemas.microsoft.com/office/drawing/2014/main" id="{F5ACC426-3DB3-43FA-8AB8-6D6FAA2CD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B25CB7D1-CB9E-47D8-B923-9E6B53114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CBA9B7-F076-4A8F-A07E-EAE3EA4FB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0221F7-09D5-48EC-A0C5-132E781700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359811-9015-4DB8-A704-4462E3DF03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FA6D47F-4B56-441C-8A6C-7D96633BC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44D25-3908-4B2D-A1A5-46C5BA1F459B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26FF6A-1148-416B-B93D-E255288C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2916D0B-11E5-4289-9B34-A2E1B2DF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CBA9B7-F076-4A8F-A07E-EAE3EA4FB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0221F7-09D5-48EC-A0C5-132E781700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359811-9015-4DB8-A704-4462E3DF03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FA6D47F-4B56-441C-8A6C-7D96633BC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44D25-3908-4B2D-A1A5-46C5BA1F459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26FF6A-1148-416B-B93D-E255288C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2916D0B-11E5-4289-9B34-A2E1B2DF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158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DCBA9B7-F076-4A8F-A07E-EAE3EA4FBCA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910221F7-09D5-48EC-A0C5-132E7817008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0484" name="Rectangle 6">
            <a:extLst>
              <a:ext uri="{FF2B5EF4-FFF2-40B4-BE49-F238E27FC236}">
                <a16:creationId xmlns:a16="http://schemas.microsoft.com/office/drawing/2014/main" id="{D3359811-9015-4DB8-A704-4462E3DF03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0485" name="Rectangle 7">
            <a:extLst>
              <a:ext uri="{FF2B5EF4-FFF2-40B4-BE49-F238E27FC236}">
                <a16:creationId xmlns:a16="http://schemas.microsoft.com/office/drawing/2014/main" id="{CFA6D47F-4B56-441C-8A6C-7D96633BC9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B044D25-3908-4B2D-A1A5-46C5BA1F459B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20486" name="Rectangle 2">
            <a:extLst>
              <a:ext uri="{FF2B5EF4-FFF2-40B4-BE49-F238E27FC236}">
                <a16:creationId xmlns:a16="http://schemas.microsoft.com/office/drawing/2014/main" id="{C026FF6A-1148-416B-B93D-E255288C4D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7" name="Rectangle 3">
            <a:extLst>
              <a:ext uri="{FF2B5EF4-FFF2-40B4-BE49-F238E27FC236}">
                <a16:creationId xmlns:a16="http://schemas.microsoft.com/office/drawing/2014/main" id="{C2916D0B-11E5-4289-9B34-A2E1B2DFE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16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7A7565A7-76FB-42A9-B1BD-655FBCFFAF1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CF61822-2DD8-4EEF-8492-5C730F6BE9C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6628" name="Rectangle 6">
            <a:extLst>
              <a:ext uri="{FF2B5EF4-FFF2-40B4-BE49-F238E27FC236}">
                <a16:creationId xmlns:a16="http://schemas.microsoft.com/office/drawing/2014/main" id="{C133772E-6F59-4659-842C-3A9FD743BF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6629" name="Rectangle 7">
            <a:extLst>
              <a:ext uri="{FF2B5EF4-FFF2-40B4-BE49-F238E27FC236}">
                <a16:creationId xmlns:a16="http://schemas.microsoft.com/office/drawing/2014/main" id="{03877015-7B77-4135-AF1D-18A2D9ADA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E5B945-DE93-4C47-BD12-193EA7CBE2D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6630" name="Rectangle 2">
            <a:extLst>
              <a:ext uri="{FF2B5EF4-FFF2-40B4-BE49-F238E27FC236}">
                <a16:creationId xmlns:a16="http://schemas.microsoft.com/office/drawing/2014/main" id="{29A03F8B-62F1-4B93-9BE8-7A7EFAED7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>
            <a:extLst>
              <a:ext uri="{FF2B5EF4-FFF2-40B4-BE49-F238E27FC236}">
                <a16:creationId xmlns:a16="http://schemas.microsoft.com/office/drawing/2014/main" id="{7ADD72E0-D87A-47D5-90C8-13B30B798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EA4C6C9-BA5D-44A0-9FD6-26B2BD3DEE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01903E4-F8CD-4C21-A729-DCC371E72F7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28676" name="Rectangle 6">
            <a:extLst>
              <a:ext uri="{FF2B5EF4-FFF2-40B4-BE49-F238E27FC236}">
                <a16:creationId xmlns:a16="http://schemas.microsoft.com/office/drawing/2014/main" id="{CE4CDB44-4BEF-47D8-BDED-FAE0C8DAD1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E2236F8B-EF03-475C-A62C-9BF954C9FA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CAC9CF-B727-4B08-926D-9610E13DC95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070CEBDA-EDB7-4174-8D80-D3992CE546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0778AAC9-5CD3-4701-A7CF-941F7B998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7426FE6D-FD6A-41FC-B8AD-364F1A9F18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F2C5242-2F8A-4C1E-A8BF-51B2FE0DACB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32772" name="Rectangle 6">
            <a:extLst>
              <a:ext uri="{FF2B5EF4-FFF2-40B4-BE49-F238E27FC236}">
                <a16:creationId xmlns:a16="http://schemas.microsoft.com/office/drawing/2014/main" id="{10ABE453-FAA0-44C4-829D-A7B0DA854A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32773" name="Rectangle 7">
            <a:extLst>
              <a:ext uri="{FF2B5EF4-FFF2-40B4-BE49-F238E27FC236}">
                <a16:creationId xmlns:a16="http://schemas.microsoft.com/office/drawing/2014/main" id="{33FD3D70-F4B3-428E-8DE6-52B2944A6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D49351-6843-4B09-ABFB-45B8F3FA8B13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32774" name="Rectangle 2">
            <a:extLst>
              <a:ext uri="{FF2B5EF4-FFF2-40B4-BE49-F238E27FC236}">
                <a16:creationId xmlns:a16="http://schemas.microsoft.com/office/drawing/2014/main" id="{32954FC4-7F5A-4226-BB48-F01D91FB0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5" name="Rectangle 3">
            <a:extLst>
              <a:ext uri="{FF2B5EF4-FFF2-40B4-BE49-F238E27FC236}">
                <a16:creationId xmlns:a16="http://schemas.microsoft.com/office/drawing/2014/main" id="{27461533-3C22-4D2B-99DB-FFA408005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FD71B7B-52FD-42F5-99EE-B484BE2082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7F09F1E-AA94-422D-8DDC-D6638ACB59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40964" name="Rectangle 6">
            <a:extLst>
              <a:ext uri="{FF2B5EF4-FFF2-40B4-BE49-F238E27FC236}">
                <a16:creationId xmlns:a16="http://schemas.microsoft.com/office/drawing/2014/main" id="{DDE3ED3A-51DF-4E4F-9254-0AF793F193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40965" name="Rectangle 7">
            <a:extLst>
              <a:ext uri="{FF2B5EF4-FFF2-40B4-BE49-F238E27FC236}">
                <a16:creationId xmlns:a16="http://schemas.microsoft.com/office/drawing/2014/main" id="{DEADF6F5-6763-4003-820F-BC9B7D0E36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686301-817E-4D20-9ED8-A889327B6427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40966" name="Rectangle 2">
            <a:extLst>
              <a:ext uri="{FF2B5EF4-FFF2-40B4-BE49-F238E27FC236}">
                <a16:creationId xmlns:a16="http://schemas.microsoft.com/office/drawing/2014/main" id="{E322523D-B4A5-4564-A308-E8E6DC71C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7" name="Rectangle 3">
            <a:extLst>
              <a:ext uri="{FF2B5EF4-FFF2-40B4-BE49-F238E27FC236}">
                <a16:creationId xmlns:a16="http://schemas.microsoft.com/office/drawing/2014/main" id="{8529A32A-6766-4D8B-B585-2D86B6B12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9703B8C-1A7F-43CD-A4EB-44FD437758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Dalhousie CSCI 3172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CB36F21-71BB-4DA1-B784-6BE1A260FE6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Lecture: CSS Essentials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608A3F64-5A26-4823-ABBF-B2F6159FC8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/>
              <a:t>Fall 2007–2008 version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AC3C5558-E2C9-4455-A66F-63A3CC4E33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A4ED51-E261-4830-82E4-83429FCB753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6AC6E304-EBA9-4377-8261-F4B0DA38FF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D7EE83DD-B087-4122-A3C7-C0D4D0FAE1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306-53DA-44FE-A81A-C8C7164DB0B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8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D4AE7-3136-4284-BD70-354BF81ADE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0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057EB-B2CF-437B-ABFD-51D226E638E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813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19F636-57A3-44D6-9FE8-A3B18AD95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C4D267-C64D-4DC0-A424-B6AD23DC39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B8394438-B767-4DA2-843A-96440B1409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4C555-6F06-489D-A2A3-E9497BACD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1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2D26F-6087-4B14-A6BF-E82D8D9FA3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5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F0DF-FA09-43B4-A07C-D871DEE806E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11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0241D-8DE9-489A-8880-A76C2D68BBC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1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14315-FDC2-4FEF-A38A-1F321782C1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34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DBEA6-F542-4464-9945-BBD731C3721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52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18A-8382-41F1-9809-2BB8F73C3D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37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64E84E-1881-4647-AC7B-A3A7FCFAFE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1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8BC-62AA-4077-A94C-3E440D5AFE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04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8C8192-8A0F-4CCF-BC85-45A2DB148B9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20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tandardista.com/css3/css-specificity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CSS22/selector.html#pseudo-ele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2019/CR-css-writing-modes-3-20190903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s.maxdesign.com.au/selectutorial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zengarden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9178FA5-24F0-4E0E-AE95-BE9A62522ED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CSS Essentials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06679FF-1889-4548-8CC9-4E8421717F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COMP 3700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B2749103-D4AD-4929-9B3A-673D93A84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CSS Works — Matching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EF70A717-16EF-4345-9D4B-C76C6CEB7D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Every HTML document represents a </a:t>
            </a:r>
            <a:r>
              <a:rPr lang="en-US" altLang="en-US" sz="2600" i="1" dirty="0">
                <a:ea typeface="ＭＳ Ｐゴシック" panose="020B0600070205080204" pitchFamily="34" charset="-128"/>
              </a:rPr>
              <a:t>document tree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i="1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The browser uses the tree to determine which rules apply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What about inheritance? And conflicts?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pic>
        <p:nvPicPr>
          <p:cNvPr id="35845" name="Picture 5" descr="HTMLtree">
            <a:extLst>
              <a:ext uri="{FF2B5EF4-FFF2-40B4-BE49-F238E27FC236}">
                <a16:creationId xmlns:a16="http://schemas.microsoft.com/office/drawing/2014/main" id="{5E0FEC08-D6F5-41B4-B8E0-F7050FB59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" t="24464" r="5325" b="24159"/>
          <a:stretch>
            <a:fillRect/>
          </a:stretch>
        </p:blipFill>
        <p:spPr bwMode="auto">
          <a:xfrm>
            <a:off x="2123728" y="2209799"/>
            <a:ext cx="4962872" cy="22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AEC90-121E-4676-8F00-0A1E30D3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Combinators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9D40-6D8C-4A6B-A276-DB617CB5E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133417" cy="4023360"/>
          </a:xfrm>
        </p:spPr>
        <p:txBody>
          <a:bodyPr>
            <a:normAutofit/>
          </a:bodyPr>
          <a:lstStyle/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 A </a:t>
            </a:r>
            <a:r>
              <a:rPr lang="en-US" sz="2400" dirty="0"/>
              <a:t>selector can contain more than one simple </a:t>
            </a:r>
            <a:r>
              <a:rPr lang="en-US" sz="2400"/>
              <a:t>selector.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/>
              <a:t> There </a:t>
            </a:r>
            <a:r>
              <a:rPr lang="en-US" sz="2400" dirty="0"/>
              <a:t>are four ways to combine selectors: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 Descendant </a:t>
            </a:r>
            <a:r>
              <a:rPr lang="en-US" sz="1800" dirty="0"/>
              <a:t>(space): </a:t>
            </a:r>
            <a:r>
              <a:rPr lang="en-US" sz="1800" dirty="0">
                <a:solidFill>
                  <a:srgbClr val="0070C0"/>
                </a:solidFill>
              </a:rPr>
              <a:t>div p {} </a:t>
            </a:r>
            <a:r>
              <a:rPr lang="en-US" sz="1800" dirty="0"/>
              <a:t>selects all &lt;p&gt; elements inside &lt;div&gt; elements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Child </a:t>
            </a:r>
            <a:r>
              <a:rPr lang="en-US" sz="1800" dirty="0"/>
              <a:t>(&gt;): </a:t>
            </a:r>
            <a:r>
              <a:rPr lang="en-US" sz="1800" dirty="0">
                <a:solidFill>
                  <a:srgbClr val="0070C0"/>
                </a:solidFill>
              </a:rPr>
              <a:t>div &gt; p {} </a:t>
            </a:r>
            <a:r>
              <a:rPr lang="en-US" sz="1800" dirty="0"/>
              <a:t>selects all &lt;p&gt; elements that are children of a &lt;div&gt; element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Adjacent </a:t>
            </a:r>
            <a:r>
              <a:rPr lang="en-US" sz="1800" dirty="0"/>
              <a:t>sibling (+): </a:t>
            </a:r>
            <a:r>
              <a:rPr lang="en-US" sz="1800" dirty="0">
                <a:solidFill>
                  <a:srgbClr val="0070C0"/>
                </a:solidFill>
              </a:rPr>
              <a:t>div + p {} </a:t>
            </a:r>
            <a:r>
              <a:rPr lang="en-US" sz="1800" dirty="0"/>
              <a:t>selects &lt;p&gt; elements that </a:t>
            </a:r>
            <a:r>
              <a:rPr lang="en-US" sz="1800"/>
              <a:t>immediately  follow </a:t>
            </a:r>
            <a:r>
              <a:rPr lang="en-US" sz="1800" dirty="0"/>
              <a:t>a &lt;div&gt; element</a:t>
            </a:r>
          </a:p>
          <a:p>
            <a:pPr marL="631825" lvl="2" indent="-2476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/>
              <a:t> General </a:t>
            </a:r>
            <a:r>
              <a:rPr lang="en-US" sz="1800" dirty="0"/>
              <a:t>sibling (~): </a:t>
            </a:r>
            <a:r>
              <a:rPr lang="en-US" sz="1800" dirty="0">
                <a:solidFill>
                  <a:srgbClr val="0070C0"/>
                </a:solidFill>
              </a:rPr>
              <a:t>div ~ p {} </a:t>
            </a:r>
            <a:r>
              <a:rPr lang="en-US" sz="1800" dirty="0"/>
              <a:t>selects &lt;p&gt; elements that are siblings of &lt;div&gt; elements</a:t>
            </a:r>
          </a:p>
        </p:txBody>
      </p:sp>
    </p:spTree>
    <p:extLst>
      <p:ext uri="{BB962C8B-B14F-4D97-AF65-F5344CB8AC3E}">
        <p14:creationId xmlns:p14="http://schemas.microsoft.com/office/powerpoint/2010/main" val="41837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F587D64D-BBC3-4268-954B-EAA266546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HTML Parse Tree</a:t>
            </a:r>
          </a:p>
        </p:txBody>
      </p:sp>
      <p:sp>
        <p:nvSpPr>
          <p:cNvPr id="41989" name="Rectangle 3">
            <a:extLst>
              <a:ext uri="{FF2B5EF4-FFF2-40B4-BE49-F238E27FC236}">
                <a16:creationId xmlns:a16="http://schemas.microsoft.com/office/drawing/2014/main" id="{CAFC7FE4-FE1E-4A41-A0E9-094FB52DBC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4038600" cy="48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&lt;html&gt;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&lt;head&gt;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&lt;meta … /&gt;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&lt;title&gt;…&lt;/title&gt;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&lt;/head&gt;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&lt;body&gt;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&lt;h1&gt;…&lt;/h1&gt;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&lt;p&gt;…&lt;span&gt;…&lt;/span&gt;…&lt;/p&gt;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&lt;ul&gt;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&lt;li&gt;…&lt;span&gt;…&lt;/span&gt;…&lt;/li&gt;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&lt;/ul&gt;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&lt;p&gt;…&lt;/p&gt;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&lt;/body&gt;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&lt;/html&gt;</a:t>
            </a:r>
          </a:p>
        </p:txBody>
      </p:sp>
      <p:graphicFrame>
        <p:nvGraphicFramePr>
          <p:cNvPr id="41986" name="Object 2">
            <a:extLst>
              <a:ext uri="{FF2B5EF4-FFF2-40B4-BE49-F238E27FC236}">
                <a16:creationId xmlns:a16="http://schemas.microsoft.com/office/drawing/2014/main" id="{2C75CDAD-C19F-4368-9CB4-4B909073B074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070113304"/>
              </p:ext>
            </p:extLst>
          </p:nvPr>
        </p:nvGraphicFramePr>
        <p:xfrm>
          <a:off x="4229100" y="1925960"/>
          <a:ext cx="4480322" cy="279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anization Chart" r:id="rId3" imgW="7721280" imgH="4197240" progId="MSOrgChart.2">
                  <p:embed followColorScheme="full"/>
                </p:oleObj>
              </mc:Choice>
              <mc:Fallback>
                <p:oleObj name="Microsoft Organization Chart" r:id="rId3" imgW="7721280" imgH="4197240" progId="MSOrgChart.2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925960"/>
                        <a:ext cx="4480322" cy="279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5">
            <a:extLst>
              <a:ext uri="{FF2B5EF4-FFF2-40B4-BE49-F238E27FC236}">
                <a16:creationId xmlns:a16="http://schemas.microsoft.com/office/drawing/2014/main" id="{AC3B415D-8A2C-4965-AC1B-C569C3F5B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478" y="4869160"/>
            <a:ext cx="509612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>
                <a:latin typeface="Arial" panose="020B0604020202020204" pitchFamily="34" charset="0"/>
              </a:rPr>
              <a:t>What will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h1 + p</a:t>
            </a:r>
            <a:r>
              <a:rPr lang="en-US" altLang="en-US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match?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>
                <a:latin typeface="Arial" panose="020B0604020202020204" pitchFamily="34" charset="0"/>
              </a:rPr>
              <a:t>What will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ul span</a:t>
            </a:r>
            <a:r>
              <a:rPr lang="en-US" altLang="en-US"/>
              <a:t> match?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/>
              <a:t>What will </a:t>
            </a:r>
            <a:r>
              <a:rPr lang="en-US" altLang="en-US">
                <a:solidFill>
                  <a:srgbClr val="0070C0"/>
                </a:solidFill>
                <a:latin typeface="Courier New" panose="02070309020205020404" pitchFamily="49" charset="0"/>
              </a:rPr>
              <a:t>ul {color:blue}</a:t>
            </a:r>
            <a:r>
              <a:rPr lang="en-US" altLang="en-US"/>
              <a:t> do?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90460BE-9B65-4D6F-8C26-60D54B3B53FD}"/>
              </a:ext>
            </a:extLst>
          </p:cNvPr>
          <p:cNvSpPr/>
          <p:nvPr/>
        </p:nvSpPr>
        <p:spPr>
          <a:xfrm>
            <a:off x="6084168" y="2957602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6D8B2D-C213-4CA5-94F7-A49936E8E1FA}"/>
              </a:ext>
            </a:extLst>
          </p:cNvPr>
          <p:cNvSpPr/>
          <p:nvPr/>
        </p:nvSpPr>
        <p:spPr>
          <a:xfrm>
            <a:off x="8041028" y="4169368"/>
            <a:ext cx="792088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FCFCCB7-12B5-4653-B6E9-19803144C770}"/>
              </a:ext>
            </a:extLst>
          </p:cNvPr>
          <p:cNvSpPr/>
          <p:nvPr/>
        </p:nvSpPr>
        <p:spPr>
          <a:xfrm>
            <a:off x="6804248" y="2942387"/>
            <a:ext cx="2166257" cy="1861457"/>
          </a:xfrm>
          <a:custGeom>
            <a:avLst/>
            <a:gdLst>
              <a:gd name="connsiteX0" fmla="*/ 870857 w 2166257"/>
              <a:gd name="connsiteY0" fmla="*/ 21771 h 1861457"/>
              <a:gd name="connsiteX1" fmla="*/ 870857 w 2166257"/>
              <a:gd name="connsiteY1" fmla="*/ 21771 h 1861457"/>
              <a:gd name="connsiteX2" fmla="*/ 576943 w 2166257"/>
              <a:gd name="connsiteY2" fmla="*/ 54428 h 1861457"/>
              <a:gd name="connsiteX3" fmla="*/ 544286 w 2166257"/>
              <a:gd name="connsiteY3" fmla="*/ 87085 h 1861457"/>
              <a:gd name="connsiteX4" fmla="*/ 511629 w 2166257"/>
              <a:gd name="connsiteY4" fmla="*/ 108857 h 1861457"/>
              <a:gd name="connsiteX5" fmla="*/ 468086 w 2166257"/>
              <a:gd name="connsiteY5" fmla="*/ 141514 h 1861457"/>
              <a:gd name="connsiteX6" fmla="*/ 381000 w 2166257"/>
              <a:gd name="connsiteY6" fmla="*/ 239485 h 1861457"/>
              <a:gd name="connsiteX7" fmla="*/ 359229 w 2166257"/>
              <a:gd name="connsiteY7" fmla="*/ 261257 h 1861457"/>
              <a:gd name="connsiteX8" fmla="*/ 348343 w 2166257"/>
              <a:gd name="connsiteY8" fmla="*/ 293914 h 1861457"/>
              <a:gd name="connsiteX9" fmla="*/ 304800 w 2166257"/>
              <a:gd name="connsiteY9" fmla="*/ 359228 h 1861457"/>
              <a:gd name="connsiteX10" fmla="*/ 239486 w 2166257"/>
              <a:gd name="connsiteY10" fmla="*/ 489857 h 1861457"/>
              <a:gd name="connsiteX11" fmla="*/ 206829 w 2166257"/>
              <a:gd name="connsiteY11" fmla="*/ 555171 h 1861457"/>
              <a:gd name="connsiteX12" fmla="*/ 163286 w 2166257"/>
              <a:gd name="connsiteY12" fmla="*/ 631371 h 1861457"/>
              <a:gd name="connsiteX13" fmla="*/ 97972 w 2166257"/>
              <a:gd name="connsiteY13" fmla="*/ 674914 h 1861457"/>
              <a:gd name="connsiteX14" fmla="*/ 54429 w 2166257"/>
              <a:gd name="connsiteY14" fmla="*/ 718457 h 1861457"/>
              <a:gd name="connsiteX15" fmla="*/ 43543 w 2166257"/>
              <a:gd name="connsiteY15" fmla="*/ 751114 h 1861457"/>
              <a:gd name="connsiteX16" fmla="*/ 21772 w 2166257"/>
              <a:gd name="connsiteY16" fmla="*/ 783771 h 1861457"/>
              <a:gd name="connsiteX17" fmla="*/ 0 w 2166257"/>
              <a:gd name="connsiteY17" fmla="*/ 947057 h 1861457"/>
              <a:gd name="connsiteX18" fmla="*/ 54429 w 2166257"/>
              <a:gd name="connsiteY18" fmla="*/ 1262742 h 1861457"/>
              <a:gd name="connsiteX19" fmla="*/ 76200 w 2166257"/>
              <a:gd name="connsiteY19" fmla="*/ 1317171 h 1861457"/>
              <a:gd name="connsiteX20" fmla="*/ 163286 w 2166257"/>
              <a:gd name="connsiteY20" fmla="*/ 1393371 h 1861457"/>
              <a:gd name="connsiteX21" fmla="*/ 217715 w 2166257"/>
              <a:gd name="connsiteY21" fmla="*/ 1458685 h 1861457"/>
              <a:gd name="connsiteX22" fmla="*/ 413657 w 2166257"/>
              <a:gd name="connsiteY22" fmla="*/ 1589314 h 1861457"/>
              <a:gd name="connsiteX23" fmla="*/ 500743 w 2166257"/>
              <a:gd name="connsiteY23" fmla="*/ 1611085 h 1861457"/>
              <a:gd name="connsiteX24" fmla="*/ 609600 w 2166257"/>
              <a:gd name="connsiteY24" fmla="*/ 1643742 h 1861457"/>
              <a:gd name="connsiteX25" fmla="*/ 696686 w 2166257"/>
              <a:gd name="connsiteY25" fmla="*/ 1676400 h 1861457"/>
              <a:gd name="connsiteX26" fmla="*/ 903515 w 2166257"/>
              <a:gd name="connsiteY26" fmla="*/ 1763485 h 1861457"/>
              <a:gd name="connsiteX27" fmla="*/ 1143000 w 2166257"/>
              <a:gd name="connsiteY27" fmla="*/ 1774371 h 1861457"/>
              <a:gd name="connsiteX28" fmla="*/ 1197429 w 2166257"/>
              <a:gd name="connsiteY28" fmla="*/ 1796142 h 1861457"/>
              <a:gd name="connsiteX29" fmla="*/ 1251857 w 2166257"/>
              <a:gd name="connsiteY29" fmla="*/ 1828800 h 1861457"/>
              <a:gd name="connsiteX30" fmla="*/ 1306286 w 2166257"/>
              <a:gd name="connsiteY30" fmla="*/ 1839685 h 1861457"/>
              <a:gd name="connsiteX31" fmla="*/ 1436915 w 2166257"/>
              <a:gd name="connsiteY31" fmla="*/ 1861457 h 1861457"/>
              <a:gd name="connsiteX32" fmla="*/ 1915886 w 2166257"/>
              <a:gd name="connsiteY32" fmla="*/ 1850571 h 1861457"/>
              <a:gd name="connsiteX33" fmla="*/ 1992086 w 2166257"/>
              <a:gd name="connsiteY33" fmla="*/ 1796142 h 1861457"/>
              <a:gd name="connsiteX34" fmla="*/ 2057400 w 2166257"/>
              <a:gd name="connsiteY34" fmla="*/ 1665514 h 1861457"/>
              <a:gd name="connsiteX35" fmla="*/ 2079172 w 2166257"/>
              <a:gd name="connsiteY35" fmla="*/ 1621971 h 1861457"/>
              <a:gd name="connsiteX36" fmla="*/ 2100943 w 2166257"/>
              <a:gd name="connsiteY36" fmla="*/ 1589314 h 1861457"/>
              <a:gd name="connsiteX37" fmla="*/ 2122715 w 2166257"/>
              <a:gd name="connsiteY37" fmla="*/ 1534885 h 1861457"/>
              <a:gd name="connsiteX38" fmla="*/ 2166257 w 2166257"/>
              <a:gd name="connsiteY38" fmla="*/ 1436914 h 1861457"/>
              <a:gd name="connsiteX39" fmla="*/ 2155372 w 2166257"/>
              <a:gd name="connsiteY39" fmla="*/ 1012371 h 1861457"/>
              <a:gd name="connsiteX40" fmla="*/ 2144486 w 2166257"/>
              <a:gd name="connsiteY40" fmla="*/ 979714 h 1861457"/>
              <a:gd name="connsiteX41" fmla="*/ 2090057 w 2166257"/>
              <a:gd name="connsiteY41" fmla="*/ 892628 h 1861457"/>
              <a:gd name="connsiteX42" fmla="*/ 2035629 w 2166257"/>
              <a:gd name="connsiteY42" fmla="*/ 783771 h 1861457"/>
              <a:gd name="connsiteX43" fmla="*/ 1948543 w 2166257"/>
              <a:gd name="connsiteY43" fmla="*/ 653142 h 1861457"/>
              <a:gd name="connsiteX44" fmla="*/ 1578429 w 2166257"/>
              <a:gd name="connsiteY44" fmla="*/ 642257 h 1861457"/>
              <a:gd name="connsiteX45" fmla="*/ 1458686 w 2166257"/>
              <a:gd name="connsiteY45" fmla="*/ 631371 h 1861457"/>
              <a:gd name="connsiteX46" fmla="*/ 1382486 w 2166257"/>
              <a:gd name="connsiteY46" fmla="*/ 587828 h 1861457"/>
              <a:gd name="connsiteX47" fmla="*/ 1371600 w 2166257"/>
              <a:gd name="connsiteY47" fmla="*/ 555171 h 1861457"/>
              <a:gd name="connsiteX48" fmla="*/ 1306286 w 2166257"/>
              <a:gd name="connsiteY48" fmla="*/ 478971 h 1861457"/>
              <a:gd name="connsiteX49" fmla="*/ 1284515 w 2166257"/>
              <a:gd name="connsiteY49" fmla="*/ 446314 h 1861457"/>
              <a:gd name="connsiteX50" fmla="*/ 1273629 w 2166257"/>
              <a:gd name="connsiteY50" fmla="*/ 119742 h 1861457"/>
              <a:gd name="connsiteX51" fmla="*/ 1251857 w 2166257"/>
              <a:gd name="connsiteY51" fmla="*/ 87085 h 1861457"/>
              <a:gd name="connsiteX52" fmla="*/ 1175657 w 2166257"/>
              <a:gd name="connsiteY52" fmla="*/ 32657 h 1861457"/>
              <a:gd name="connsiteX53" fmla="*/ 1110343 w 2166257"/>
              <a:gd name="connsiteY53" fmla="*/ 10885 h 1861457"/>
              <a:gd name="connsiteX54" fmla="*/ 1077686 w 2166257"/>
              <a:gd name="connsiteY54" fmla="*/ 0 h 1861457"/>
              <a:gd name="connsiteX55" fmla="*/ 870857 w 2166257"/>
              <a:gd name="connsiteY55" fmla="*/ 21771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66257" h="1861457">
                <a:moveTo>
                  <a:pt x="870857" y="21771"/>
                </a:moveTo>
                <a:lnTo>
                  <a:pt x="870857" y="21771"/>
                </a:lnTo>
                <a:cubicBezTo>
                  <a:pt x="814831" y="27374"/>
                  <a:pt x="602969" y="47922"/>
                  <a:pt x="576943" y="54428"/>
                </a:cubicBezTo>
                <a:cubicBezTo>
                  <a:pt x="562008" y="58162"/>
                  <a:pt x="556112" y="77230"/>
                  <a:pt x="544286" y="87085"/>
                </a:cubicBezTo>
                <a:cubicBezTo>
                  <a:pt x="534235" y="95461"/>
                  <a:pt x="522275" y="101253"/>
                  <a:pt x="511629" y="108857"/>
                </a:cubicBezTo>
                <a:cubicBezTo>
                  <a:pt x="496866" y="119402"/>
                  <a:pt x="482600" y="130628"/>
                  <a:pt x="468086" y="141514"/>
                </a:cubicBezTo>
                <a:cubicBezTo>
                  <a:pt x="429235" y="199791"/>
                  <a:pt x="455568" y="164917"/>
                  <a:pt x="381000" y="239485"/>
                </a:cubicBezTo>
                <a:lnTo>
                  <a:pt x="359229" y="261257"/>
                </a:lnTo>
                <a:cubicBezTo>
                  <a:pt x="355600" y="272143"/>
                  <a:pt x="353916" y="283883"/>
                  <a:pt x="348343" y="293914"/>
                </a:cubicBezTo>
                <a:cubicBezTo>
                  <a:pt x="335636" y="316787"/>
                  <a:pt x="315865" y="335517"/>
                  <a:pt x="304800" y="359228"/>
                </a:cubicBezTo>
                <a:cubicBezTo>
                  <a:pt x="239130" y="499949"/>
                  <a:pt x="309071" y="420272"/>
                  <a:pt x="239486" y="489857"/>
                </a:cubicBezTo>
                <a:cubicBezTo>
                  <a:pt x="219528" y="549731"/>
                  <a:pt x="240592" y="496086"/>
                  <a:pt x="206829" y="555171"/>
                </a:cubicBezTo>
                <a:cubicBezTo>
                  <a:pt x="198580" y="569607"/>
                  <a:pt x="178439" y="618112"/>
                  <a:pt x="163286" y="631371"/>
                </a:cubicBezTo>
                <a:cubicBezTo>
                  <a:pt x="143594" y="648601"/>
                  <a:pt x="116474" y="656412"/>
                  <a:pt x="97972" y="674914"/>
                </a:cubicBezTo>
                <a:lnTo>
                  <a:pt x="54429" y="718457"/>
                </a:lnTo>
                <a:cubicBezTo>
                  <a:pt x="50800" y="729343"/>
                  <a:pt x="48675" y="740851"/>
                  <a:pt x="43543" y="751114"/>
                </a:cubicBezTo>
                <a:cubicBezTo>
                  <a:pt x="37692" y="762816"/>
                  <a:pt x="26366" y="771521"/>
                  <a:pt x="21772" y="783771"/>
                </a:cubicBezTo>
                <a:cubicBezTo>
                  <a:pt x="9473" y="816567"/>
                  <a:pt x="1415" y="932903"/>
                  <a:pt x="0" y="947057"/>
                </a:cubicBezTo>
                <a:cubicBezTo>
                  <a:pt x="13372" y="1214481"/>
                  <a:pt x="-18970" y="1091478"/>
                  <a:pt x="54429" y="1262742"/>
                </a:cubicBezTo>
                <a:cubicBezTo>
                  <a:pt x="62126" y="1280703"/>
                  <a:pt x="65844" y="1300601"/>
                  <a:pt x="76200" y="1317171"/>
                </a:cubicBezTo>
                <a:cubicBezTo>
                  <a:pt x="90876" y="1340653"/>
                  <a:pt x="148769" y="1378855"/>
                  <a:pt x="163286" y="1393371"/>
                </a:cubicBezTo>
                <a:cubicBezTo>
                  <a:pt x="183326" y="1413410"/>
                  <a:pt x="196891" y="1439462"/>
                  <a:pt x="217715" y="1458685"/>
                </a:cubicBezTo>
                <a:cubicBezTo>
                  <a:pt x="255916" y="1493948"/>
                  <a:pt x="370172" y="1569987"/>
                  <a:pt x="413657" y="1589314"/>
                </a:cubicBezTo>
                <a:cubicBezTo>
                  <a:pt x="441000" y="1601466"/>
                  <a:pt x="471913" y="1603077"/>
                  <a:pt x="500743" y="1611085"/>
                </a:cubicBezTo>
                <a:cubicBezTo>
                  <a:pt x="537244" y="1621224"/>
                  <a:pt x="573661" y="1631762"/>
                  <a:pt x="609600" y="1643742"/>
                </a:cubicBezTo>
                <a:cubicBezTo>
                  <a:pt x="639012" y="1653546"/>
                  <a:pt x="668634" y="1663199"/>
                  <a:pt x="696686" y="1676400"/>
                </a:cubicBezTo>
                <a:cubicBezTo>
                  <a:pt x="787775" y="1719266"/>
                  <a:pt x="799435" y="1750475"/>
                  <a:pt x="903515" y="1763485"/>
                </a:cubicBezTo>
                <a:cubicBezTo>
                  <a:pt x="982809" y="1773397"/>
                  <a:pt x="1063172" y="1770742"/>
                  <a:pt x="1143000" y="1774371"/>
                </a:cubicBezTo>
                <a:cubicBezTo>
                  <a:pt x="1161143" y="1781628"/>
                  <a:pt x="1179951" y="1787403"/>
                  <a:pt x="1197429" y="1796142"/>
                </a:cubicBezTo>
                <a:cubicBezTo>
                  <a:pt x="1216353" y="1805604"/>
                  <a:pt x="1232212" y="1820942"/>
                  <a:pt x="1251857" y="1828800"/>
                </a:cubicBezTo>
                <a:cubicBezTo>
                  <a:pt x="1269036" y="1835672"/>
                  <a:pt x="1288336" y="1835198"/>
                  <a:pt x="1306286" y="1839685"/>
                </a:cubicBezTo>
                <a:cubicBezTo>
                  <a:pt x="1408422" y="1865218"/>
                  <a:pt x="1217843" y="1837115"/>
                  <a:pt x="1436915" y="1861457"/>
                </a:cubicBezTo>
                <a:cubicBezTo>
                  <a:pt x="1596572" y="1857828"/>
                  <a:pt x="1756499" y="1860533"/>
                  <a:pt x="1915886" y="1850571"/>
                </a:cubicBezTo>
                <a:cubicBezTo>
                  <a:pt x="1938237" y="1849174"/>
                  <a:pt x="1981123" y="1814414"/>
                  <a:pt x="1992086" y="1796142"/>
                </a:cubicBezTo>
                <a:cubicBezTo>
                  <a:pt x="2017133" y="1754397"/>
                  <a:pt x="2035629" y="1709057"/>
                  <a:pt x="2057400" y="1665514"/>
                </a:cubicBezTo>
                <a:cubicBezTo>
                  <a:pt x="2064657" y="1651000"/>
                  <a:pt x="2070171" y="1635473"/>
                  <a:pt x="2079172" y="1621971"/>
                </a:cubicBezTo>
                <a:cubicBezTo>
                  <a:pt x="2086429" y="1611085"/>
                  <a:pt x="2095092" y="1601016"/>
                  <a:pt x="2100943" y="1589314"/>
                </a:cubicBezTo>
                <a:cubicBezTo>
                  <a:pt x="2109682" y="1571836"/>
                  <a:pt x="2114779" y="1552741"/>
                  <a:pt x="2122715" y="1534885"/>
                </a:cubicBezTo>
                <a:cubicBezTo>
                  <a:pt x="2183727" y="1397608"/>
                  <a:pt x="2101730" y="1598233"/>
                  <a:pt x="2166257" y="1436914"/>
                </a:cubicBezTo>
                <a:cubicBezTo>
                  <a:pt x="2162629" y="1295400"/>
                  <a:pt x="2162105" y="1153772"/>
                  <a:pt x="2155372" y="1012371"/>
                </a:cubicBezTo>
                <a:cubicBezTo>
                  <a:pt x="2154826" y="1000909"/>
                  <a:pt x="2149006" y="990261"/>
                  <a:pt x="2144486" y="979714"/>
                </a:cubicBezTo>
                <a:cubicBezTo>
                  <a:pt x="2118970" y="920176"/>
                  <a:pt x="2127568" y="948893"/>
                  <a:pt x="2090057" y="892628"/>
                </a:cubicBezTo>
                <a:cubicBezTo>
                  <a:pt x="2065162" y="855286"/>
                  <a:pt x="2048804" y="826590"/>
                  <a:pt x="2035629" y="783771"/>
                </a:cubicBezTo>
                <a:cubicBezTo>
                  <a:pt x="2021376" y="737448"/>
                  <a:pt x="2026629" y="655438"/>
                  <a:pt x="1948543" y="653142"/>
                </a:cubicBezTo>
                <a:lnTo>
                  <a:pt x="1578429" y="642257"/>
                </a:lnTo>
                <a:cubicBezTo>
                  <a:pt x="1538515" y="638628"/>
                  <a:pt x="1497987" y="639231"/>
                  <a:pt x="1458686" y="631371"/>
                </a:cubicBezTo>
                <a:cubicBezTo>
                  <a:pt x="1438953" y="627424"/>
                  <a:pt x="1400014" y="599514"/>
                  <a:pt x="1382486" y="587828"/>
                </a:cubicBezTo>
                <a:cubicBezTo>
                  <a:pt x="1378857" y="576942"/>
                  <a:pt x="1377293" y="565134"/>
                  <a:pt x="1371600" y="555171"/>
                </a:cubicBezTo>
                <a:cubicBezTo>
                  <a:pt x="1341949" y="503282"/>
                  <a:pt x="1341383" y="521088"/>
                  <a:pt x="1306286" y="478971"/>
                </a:cubicBezTo>
                <a:cubicBezTo>
                  <a:pt x="1297911" y="468920"/>
                  <a:pt x="1291772" y="457200"/>
                  <a:pt x="1284515" y="446314"/>
                </a:cubicBezTo>
                <a:cubicBezTo>
                  <a:pt x="1280886" y="337457"/>
                  <a:pt x="1283490" y="228212"/>
                  <a:pt x="1273629" y="119742"/>
                </a:cubicBezTo>
                <a:cubicBezTo>
                  <a:pt x="1272444" y="106713"/>
                  <a:pt x="1261108" y="96336"/>
                  <a:pt x="1251857" y="87085"/>
                </a:cubicBezTo>
                <a:cubicBezTo>
                  <a:pt x="1248636" y="83864"/>
                  <a:pt x="1186786" y="37603"/>
                  <a:pt x="1175657" y="32657"/>
                </a:cubicBezTo>
                <a:cubicBezTo>
                  <a:pt x="1154686" y="23337"/>
                  <a:pt x="1132114" y="18142"/>
                  <a:pt x="1110343" y="10885"/>
                </a:cubicBezTo>
                <a:lnTo>
                  <a:pt x="1077686" y="0"/>
                </a:lnTo>
                <a:cubicBezTo>
                  <a:pt x="874497" y="11288"/>
                  <a:pt x="905328" y="18143"/>
                  <a:pt x="870857" y="21771"/>
                </a:cubicBezTo>
                <a:close/>
              </a:path>
            </a:pathLst>
          </a:custGeom>
          <a:solidFill>
            <a:srgbClr val="0070C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uiExpand="1" build="p"/>
      <p:bldP spid="2" grpId="0" animBg="1"/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>
            <a:extLst>
              <a:ext uri="{FF2B5EF4-FFF2-40B4-BE49-F238E27FC236}">
                <a16:creationId xmlns:a16="http://schemas.microsoft.com/office/drawing/2014/main" id="{3F6FF88F-D28A-4DC6-AB3A-C97AA4AFC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Inheritance in CSS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  <a:sym typeface="Symbol" panose="05050102010706020507" pitchFamily="18" charset="2"/>
              </a:rPr>
              <a:t> The Cascade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035FA1D-2DFA-4323-AE59-40A531386D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Inheritance moves down tree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Cascading move horizontally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It works on elements that the same rules apply to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It is only used for tie-breaking when ≥2 rules apply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The highest ranking rule wins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Most specific wins (usually)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But important rules override others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!important</a:t>
            </a:r>
            <a:r>
              <a:rPr lang="en-US" altLang="en-US" dirty="0">
                <a:ea typeface="ＭＳ Ｐゴシック" panose="020B0600070205080204" pitchFamily="34" charset="-128"/>
              </a:rPr>
              <a:t> beats plain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User's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!important</a:t>
            </a:r>
            <a:r>
              <a:rPr lang="en-US" altLang="en-US" dirty="0">
                <a:ea typeface="ＭＳ Ｐゴシック" panose="020B0600070205080204" pitchFamily="34" charset="-128"/>
              </a:rPr>
              <a:t> beats everything else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DON’T USE </a:t>
            </a:r>
            <a:r>
              <a:rPr lang="en-US" altLang="en-US" dirty="0">
                <a:solidFill>
                  <a:srgbClr val="FF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!important</a:t>
            </a:r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!!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724F0-FEE1-496D-A178-DB7D658F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9F97CD-B443-4F8F-B5E0-7E6CA687028D}" type="slidenum">
              <a:rPr lang="en-US" altLang="en-US" sz="1000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BAF78B-3160-441C-930A-9972ED8B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18A-8382-41F1-9809-2BB8F73C3D11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1215A-1378-40D6-B5F0-C562F13D1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138237"/>
            <a:ext cx="73914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26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459DC2-45F2-43C4-ABD6-6B7942D1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18A-8382-41F1-9809-2BB8F73C3D11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530E1D-6318-4321-93B7-5F9FF4807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400175"/>
            <a:ext cx="78390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4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6A7607-BC15-49D8-8E2A-F652179B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18A-8382-41F1-9809-2BB8F73C3D11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D93F913D-A741-4470-B9E1-DC9B47FED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148" y="0"/>
            <a:ext cx="5443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91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>
            <a:extLst>
              <a:ext uri="{FF2B5EF4-FFF2-40B4-BE49-F238E27FC236}">
                <a16:creationId xmlns:a16="http://schemas.microsoft.com/office/drawing/2014/main" id="{0117719F-95BF-4748-9583-C94C4B27C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Pseudo-Elements?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Pseudo-Attributes?!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830698D-083E-4EA7-8F01-F1F47CA55B8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2743200"/>
            <a:ext cx="4038600" cy="3387725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>
                <a:ea typeface="ＭＳ Ｐゴシック" panose="020B0600070205080204" pitchFamily="34" charset="-128"/>
              </a:rPr>
              <a:t>Classes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:first-child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:link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:visited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:hover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:focus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</a:t>
            </a:r>
            <a:r>
              <a:rPr lang="en-US" altLang="en-US" sz="22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lang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2000" dirty="0">
              <a:ea typeface="ＭＳ Ｐゴシック" panose="020B0600070205080204" pitchFamily="34" charset="-128"/>
            </a:endParaRPr>
          </a:p>
        </p:txBody>
      </p:sp>
      <p:sp>
        <p:nvSpPr>
          <p:cNvPr id="56322" name="Rectangle 5">
            <a:extLst>
              <a:ext uri="{FF2B5EF4-FFF2-40B4-BE49-F238E27FC236}">
                <a16:creationId xmlns:a16="http://schemas.microsoft.com/office/drawing/2014/main" id="{07AD4010-534E-4E72-8434-6E0432D6A17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2741613"/>
            <a:ext cx="4038600" cy="3235325"/>
          </a:xfrm>
          <a:noFill/>
        </p:spPr>
        <p:txBody>
          <a:bodyPr/>
          <a:lstStyle/>
          <a:p>
            <a:pPr eaLnBrk="1" hangingPunct="1"/>
            <a:r>
              <a:rPr lang="en-US" altLang="en-US" sz="2600" dirty="0">
                <a:ea typeface="ＭＳ Ｐゴシック" panose="020B0600070205080204" pitchFamily="34" charset="-128"/>
              </a:rPr>
              <a:t>Elements</a:t>
            </a: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:first-line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:first-letter</a:t>
            </a:r>
            <a:endParaRPr lang="en-US" altLang="en-US" sz="22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:before</a:t>
            </a:r>
          </a:p>
          <a:p>
            <a:pPr lvl="1" eaLnBrk="1" hangingPunct="1"/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:after</a:t>
            </a:r>
            <a:endParaRPr lang="en-US" altLang="en-US" sz="2200" dirty="0">
              <a:ea typeface="ＭＳ Ｐゴシック" panose="020B0600070205080204" pitchFamily="34" charset="-128"/>
            </a:endParaRPr>
          </a:p>
        </p:txBody>
      </p:sp>
      <p:sp>
        <p:nvSpPr>
          <p:cNvPr id="160772" name="AutoShape 4">
            <a:extLst>
              <a:ext uri="{FF2B5EF4-FFF2-40B4-BE49-F238E27FC236}">
                <a16:creationId xmlns:a16="http://schemas.microsoft.com/office/drawing/2014/main" id="{1EBC0EAB-5A30-4AF1-BBC0-912FF51CD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263" y="5072222"/>
            <a:ext cx="1953063" cy="81724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CSS 2.2 </a:t>
            </a:r>
            <a:r>
              <a:rPr lang="en-US" alt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§5.10</a:t>
            </a:r>
            <a:endParaRPr lang="en-US" alt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Pseudo-elements</a:t>
            </a:r>
          </a:p>
          <a:p>
            <a:pPr algn="ctr" eaLnBrk="1" hangingPunct="1"/>
            <a:r>
              <a:rPr lang="en-US" altLang="en-US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and pseudo-classes</a:t>
            </a:r>
            <a:endParaRPr lang="en-US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6326" name="Text Box 6">
            <a:extLst>
              <a:ext uri="{FF2B5EF4-FFF2-40B4-BE49-F238E27FC236}">
                <a16:creationId xmlns:a16="http://schemas.microsoft.com/office/drawing/2014/main" id="{4A5C8497-BBE0-4E3B-9034-8255B41D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1795463"/>
            <a:ext cx="77739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en-US" sz="1800">
                <a:latin typeface="Arial" panose="020B0604020202020204" pitchFamily="34" charset="0"/>
              </a:rPr>
              <a:t>‘CSS introduces the concepts of pseudo-elements and pseudo-classes to permit formatting based on information that lies outside the document tree.’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0382C0E9-EFE2-4DB9-BE5C-FE35F53B0D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001000" cy="944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Selector Resources on the WWW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70DB0EA-BF7D-4CEB-9F7E-252679BD94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</a:t>
            </a:r>
            <a:r>
              <a:rPr lang="en-US" altLang="en-US" dirty="0">
                <a:ea typeface="ＭＳ Ｐゴシック" panose="020B0600070205080204" pitchFamily="34" charset="-128"/>
              </a:rPr>
              <a:t>CSS 3 Standard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At W3.org (</a:t>
            </a:r>
            <a:r>
              <a:rPr lang="en-US" sz="2000" dirty="0">
                <a:hlinkClick r:id="rId3"/>
              </a:rPr>
              <a:t>https://www.w3.org/TR/2019/CR-css-writing-modes-3-20190903/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Selector Tutorial </a:t>
            </a:r>
            <a:r>
              <a:rPr lang="en-US" altLang="en-US" dirty="0">
                <a:solidFill>
                  <a:srgbClr val="008000"/>
                </a:solidFill>
                <a:latin typeface="Curlz MT" panose="04040404050702020202" pitchFamily="82" charset="0"/>
                <a:ea typeface="ＭＳ Ｐゴシック" panose="020B0600070205080204" pitchFamily="34" charset="-128"/>
              </a:rPr>
              <a:t>[Excellent!]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ea typeface="ＭＳ Ｐゴシック" panose="020B0600070205080204" pitchFamily="34" charset="-128"/>
              </a:rPr>
              <a:t>(</a:t>
            </a:r>
            <a:r>
              <a:rPr lang="en-US" altLang="en-US" sz="2400" dirty="0">
                <a:ea typeface="ＭＳ Ｐゴシック" panose="020B0600070205080204" pitchFamily="34" charset="-128"/>
                <a:hlinkClick r:id="rId4"/>
              </a:rPr>
              <a:t>http://css.maxdesign.com.au/selectutorial/</a:t>
            </a:r>
            <a:r>
              <a:rPr lang="en-US" altLang="en-US" sz="2400" dirty="0">
                <a:ea typeface="ＭＳ Ｐゴシック" panose="020B0600070205080204" pitchFamily="34" charset="-128"/>
              </a:rPr>
              <a:t>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08DBD-7B44-4D3D-B713-1AF2E0AA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C73706-083B-4B8B-9863-0FAFFA6F458B}" type="slidenum">
              <a:rPr lang="en-US" altLang="en-US" sz="1000">
                <a:latin typeface="Arial" panose="020B0604020202020204" pitchFamily="34" charset="0"/>
              </a:rPr>
              <a:pPr eaLnBrk="1" hangingPunct="1"/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0B277-9C04-40B2-9BD0-FC87FF0E1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57782-272F-4028-A837-3DA36B4F9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Small Project #1 due before midnight tonight</a:t>
            </a:r>
          </a:p>
          <a:p>
            <a:pPr lvl="1"/>
            <a:r>
              <a:rPr lang="en-US"/>
              <a:t>Let's keep organized...</a:t>
            </a:r>
          </a:p>
          <a:p>
            <a:pPr lvl="2"/>
            <a:r>
              <a:rPr lang="en-US"/>
              <a:t>index.html in your main folder: edit to point to all the projects you've submitted</a:t>
            </a:r>
          </a:p>
          <a:p>
            <a:pPr lvl="2"/>
            <a:r>
              <a:rPr lang="en-US"/>
              <a:t>use folders for each project</a:t>
            </a:r>
          </a:p>
          <a:p>
            <a:pPr lvl="2"/>
            <a:r>
              <a:rPr lang="en-US"/>
              <a:t>use subfolders for images, css, and JavaScript</a:t>
            </a:r>
          </a:p>
          <a:p>
            <a:r>
              <a:rPr lang="en-US"/>
              <a:t>Small Project #2 is available on now</a:t>
            </a:r>
          </a:p>
          <a:p>
            <a:pPr lvl="1"/>
            <a:r>
              <a:rPr lang="en-US"/>
              <a:t>On the course web site</a:t>
            </a:r>
          </a:p>
          <a:p>
            <a:endParaRPr lang="en-US"/>
          </a:p>
          <a:p>
            <a:r>
              <a:rPr lang="en-US"/>
              <a:t>Don't forget to send me quiz screenshots</a:t>
            </a:r>
          </a:p>
        </p:txBody>
      </p:sp>
    </p:spTree>
    <p:extLst>
      <p:ext uri="{BB962C8B-B14F-4D97-AF65-F5344CB8AC3E}">
        <p14:creationId xmlns:p14="http://schemas.microsoft.com/office/powerpoint/2010/main" val="177473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1A844C-9946-4D89-BAC3-26BAB195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</a:t>
            </a:r>
            <a:r>
              <a:rPr lang="en-US" altLang="en-US" dirty="0">
                <a:ea typeface="ＭＳ Ｐゴシック" panose="020B0600070205080204" pitchFamily="34" charset="-128"/>
              </a:rPr>
              <a:t>CSS?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0127F0-0FEC-4CC8-B6B2-1E4AFDA9D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Cascading Style Sheets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What's that mean?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Elements of HTML can be styled (made to look a certain way)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More than one style may apply to a given element, and 'cascading' refers to the hierarchical way that styles are organized to resolve which one will be used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CSS is not new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earliest browsers incorporated style features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CSS1: 1996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CSS2: 1998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CSS3: 1999 and beyond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CSS4? not likely...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1A844C-9946-4D89-BAC3-26BAB195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Why CSS?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0127F0-0FEC-4CC8-B6B2-1E4AFDA9D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Content vs. Presentation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An early goal of the WWW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Easy to update many pages at once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Easier to maintain consistency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Early goal</a:t>
            </a:r>
            <a:r>
              <a:rPr lang="en-US" altLang="en-US">
                <a:ea typeface="ＭＳ Ｐゴシック" panose="020B0600070205080204" pitchFamily="34" charset="-128"/>
              </a:rPr>
              <a:t>: dynamically selected rules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>
                <a:solidFill>
                  <a:schemeClr val="accent1"/>
                </a:solidFill>
                <a:ea typeface="ＭＳ Ｐゴシック" panose="020B0600070205080204" pitchFamily="34" charset="-128"/>
              </a:rPr>
              <a:t>User agent's style</a:t>
            </a:r>
            <a:r>
              <a:rPr lang="en-US" altLang="en-US">
                <a:ea typeface="ＭＳ Ｐゴシック" panose="020B0600070205080204" pitchFamily="34" charset="-128"/>
              </a:rPr>
              <a:t>: the default style sheet built into the browser</a:t>
            </a:r>
          </a:p>
          <a:p>
            <a:pPr lvl="1"/>
            <a:r>
              <a:rPr lang="en-US" altLang="en-US">
                <a:solidFill>
                  <a:schemeClr val="accent2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Author's style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: included in a web site (by the site's author)</a:t>
            </a:r>
          </a:p>
          <a:p>
            <a:pPr lvl="1"/>
            <a:r>
              <a:rPr lang="en-US" altLang="en-US">
                <a:solidFill>
                  <a:schemeClr val="accent4"/>
                </a:solidFill>
                <a:ea typeface="ＭＳ Ｐゴシック" panose="020B0600070205080204" pitchFamily="34" charset="-128"/>
                <a:sym typeface="Symbol" panose="05050102010706020507" pitchFamily="18" charset="2"/>
              </a:rPr>
              <a:t>Reader's style</a:t>
            </a:r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: a style sheet supplied by the user of the site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  <a:sym typeface="Symbol" panose="05050102010706020507" pitchFamily="18" charset="2"/>
              </a:rPr>
              <a:t>Normally the Author's style takes precedence, but that can be overridden</a:t>
            </a: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CSS 1 ---&gt; CSS 2 ---&gt; CSS 3</a:t>
            </a:r>
            <a:endParaRPr lang="en-US" altLang="en-US" dirty="0">
              <a:ea typeface="ＭＳ Ｐゴシック" panose="020B0600070205080204" pitchFamily="34" charset="-128"/>
              <a:sym typeface="Symbol" panose="05050102010706020507" pitchFamily="18" charset="2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Extended the scope of the rules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55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1A844C-9946-4D89-BAC3-26BAB1957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CSS Zen Garde</a:t>
            </a:r>
            <a:r>
              <a:rPr lang="en-US" altLang="en-US" dirty="0"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10127F0-0FEC-4CC8-B6B2-1E4AFDA9D7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demonstration of the power of CSS3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single well-structured, but static, HTML5 page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that has appropriate element attributes for CSS3 hooks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A wide assortment of CSS3 style designs that make the same content appear in vastly different 'skins'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ea typeface="ＭＳ Ｐゴシック" panose="020B0600070205080204" pitchFamily="34" charset="-128"/>
                <a:hlinkClick r:id="rId3"/>
              </a:rPr>
              <a:t>Let's Walk in the Garden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71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2BBF1A7A-F3AA-4B60-8158-5E3DCA2772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CSS Works — Rules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C85065C-BF12-4A1B-81BE-2B6A3A1A8C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Rules provide </a:t>
            </a:r>
            <a:r>
              <a:rPr lang="en-US" altLang="en-US" i="1" dirty="0">
                <a:ea typeface="ＭＳ Ｐゴシック" panose="020B0600070205080204" pitchFamily="34" charset="-128"/>
              </a:rPr>
              <a:t>presentation hints</a:t>
            </a:r>
            <a:r>
              <a:rPr lang="en-US" altLang="en-US" dirty="0">
                <a:ea typeface="ＭＳ Ｐゴシック" panose="020B0600070205080204" pitchFamily="34" charset="-128"/>
              </a:rPr>
              <a:t> to browser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Browser can ignore hints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Three sources of rules:</a:t>
            </a:r>
          </a:p>
          <a:p>
            <a:pPr lvl="2" eaLnBrk="1" hangingPunct="1"/>
            <a:r>
              <a:rPr lang="en-US" altLang="en-US" dirty="0">
                <a:ea typeface="ＭＳ Ｐゴシック" panose="020B0600070205080204" pitchFamily="34" charset="-128"/>
              </a:rPr>
              <a:t>User agent (browser's default settings),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Author </a:t>
            </a:r>
            <a:r>
              <a:rPr lang="en-US" altLang="en-US" dirty="0">
                <a:ea typeface="ＭＳ Ｐゴシック" panose="020B0600070205080204" pitchFamily="34" charset="-128"/>
              </a:rPr>
              <a:t>(source file),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Reader (</a:t>
            </a:r>
            <a:r>
              <a:rPr lang="en-US" altLang="en-US" dirty="0">
                <a:ea typeface="ＭＳ Ｐゴシック" panose="020B0600070205080204" pitchFamily="34" charset="-128"/>
              </a:rPr>
              <a:t>personal settings in the browser)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 rule-set consists of a selector and a declaration block: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Rules apply when </a:t>
            </a:r>
            <a:r>
              <a:rPr lang="en-US" altLang="en-US" i="1" dirty="0">
                <a:ea typeface="ＭＳ Ｐゴシック" panose="020B0600070205080204" pitchFamily="34" charset="-128"/>
              </a:rPr>
              <a:t>selectors</a:t>
            </a:r>
            <a:r>
              <a:rPr lang="en-US" altLang="en-US" dirty="0">
                <a:ea typeface="ＭＳ Ｐゴシック" panose="020B0600070205080204" pitchFamily="34" charset="-128"/>
              </a:rPr>
              <a:t> match context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E.g.  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 {text-indent: 1.5em }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Selector is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p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(matches any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sz="22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</a:t>
            </a:r>
            <a:r>
              <a:rPr lang="en-US" altLang="en-US" sz="3000" dirty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element)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3A7FD3-B342-4575-BE0E-F91713A87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573016"/>
            <a:ext cx="4419997" cy="99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E7B7AD7B-E878-4CDF-8730-123E2727A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Rules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94833124-E47E-4988-BDB9-C161A0AFF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446358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Attached to elements</a:t>
            </a:r>
          </a:p>
          <a:p>
            <a:pPr lvl="1"/>
            <a:r>
              <a:rPr lang="en-US" altLang="en-US" sz="2400" dirty="0">
                <a:ea typeface="ＭＳ Ｐゴシック" panose="020B0600070205080204" pitchFamily="34" charset="-128"/>
              </a:rPr>
              <a:t>As attributes of elements (</a:t>
            </a:r>
            <a:r>
              <a:rPr lang="en-US" altLang="en-US" sz="2400">
                <a:ea typeface="ＭＳ Ｐゴシック" panose="020B0600070205080204" pitchFamily="34" charset="-128"/>
              </a:rPr>
              <a:t>inline style, not recommended) 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marL="201168" lvl="1" indent="0">
              <a:buNone/>
            </a:pPr>
            <a:r>
              <a:rPr lang="en-US" dirty="0"/>
              <a:t>	&lt;p style="color: red;"&gt;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Tied to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id</a:t>
            </a:r>
            <a:r>
              <a:rPr lang="en-US" altLang="en-US" sz="2400" dirty="0">
                <a:ea typeface="ＭＳ Ｐゴシック" panose="020B0600070205080204" pitchFamily="34" charset="-128"/>
              </a:rPr>
              <a:t> attribute of elements</a:t>
            </a:r>
          </a:p>
          <a:p>
            <a:pPr marL="917120" lvl="5" indent="0">
              <a:buNone/>
            </a:pPr>
            <a:r>
              <a:rPr lang="es-ES" sz="1800" dirty="0"/>
              <a:t>#para1 {</a:t>
            </a:r>
            <a:br>
              <a:rPr lang="es-ES" sz="1800" dirty="0"/>
            </a:br>
            <a:r>
              <a:rPr lang="es-ES" sz="1800" dirty="0"/>
              <a:t>  color: red;</a:t>
            </a:r>
            <a:br>
              <a:rPr lang="es-ES" sz="1800" dirty="0"/>
            </a:br>
            <a:r>
              <a:rPr lang="es-ES" sz="1800" dirty="0"/>
              <a:t>}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Tied to </a:t>
            </a:r>
            <a:r>
              <a:rPr lang="en-US" altLang="en-US" sz="24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class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attribute of elements</a:t>
            </a:r>
          </a:p>
          <a:p>
            <a:pPr marL="917120" lvl="5" indent="0">
              <a:buNone/>
            </a:pPr>
            <a:r>
              <a:rPr lang="en-US" sz="1800" dirty="0"/>
              <a:t>.center {</a:t>
            </a:r>
            <a:br>
              <a:rPr lang="en-US" sz="1800" dirty="0"/>
            </a:br>
            <a:r>
              <a:rPr lang="en-US" sz="1800" dirty="0"/>
              <a:t>  color: red;</a:t>
            </a:r>
            <a:br>
              <a:rPr lang="en-US" sz="1800" dirty="0"/>
            </a:br>
            <a:r>
              <a:rPr lang="en-US" sz="1800" dirty="0"/>
              <a:t>}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Tied to types of elements</a:t>
            </a:r>
          </a:p>
          <a:p>
            <a:pPr marL="917120" lvl="5" indent="0">
              <a:buNone/>
            </a:pPr>
            <a:r>
              <a:rPr lang="en-US" sz="1800" dirty="0"/>
              <a:t>p {</a:t>
            </a:r>
            <a:br>
              <a:rPr lang="en-US" sz="1800" dirty="0"/>
            </a:br>
            <a:r>
              <a:rPr lang="en-US" sz="1800" dirty="0"/>
              <a:t>  color: red;</a:t>
            </a:r>
            <a:br>
              <a:rPr lang="en-US" sz="1800"/>
            </a:br>
            <a:r>
              <a:rPr lang="en-US" sz="1800"/>
              <a:t>}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A3FDAC09-8AE7-48FA-A194-2187B2E3D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0" y="393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BE68E7A9-398B-4D63-B0D0-14280E02B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Special Elements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B8BC370-FF69-4EEB-A5AC-7611CC4F41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800">
                <a:latin typeface="Courier New" panose="02070309020205020404" pitchFamily="49" charset="0"/>
                <a:ea typeface="ＭＳ Ｐゴシック" panose="020B0600070205080204" pitchFamily="34" charset="-128"/>
              </a:rPr>
              <a:t>div</a:t>
            </a:r>
            <a:r>
              <a:rPr lang="en-US" altLang="en-US" sz="4200">
                <a:ea typeface="ＭＳ Ｐゴシック" panose="020B0600070205080204" pitchFamily="34" charset="-128"/>
              </a:rPr>
              <a:t> </a:t>
            </a:r>
            <a:r>
              <a:rPr lang="en-US" altLang="en-US" sz="3400">
                <a:ea typeface="ＭＳ Ｐゴシック" panose="020B0600070205080204" pitchFamily="34" charset="-128"/>
              </a:rPr>
              <a:t>and</a:t>
            </a:r>
            <a:r>
              <a:rPr lang="en-US" altLang="en-US" sz="4200">
                <a:ea typeface="ＭＳ Ｐゴシック" panose="020B0600070205080204" pitchFamily="34" charset="-128"/>
              </a:rPr>
              <a:t> </a:t>
            </a:r>
            <a:r>
              <a:rPr lang="en-US" altLang="en-US" sz="3800">
                <a:latin typeface="Courier New" panose="02070309020205020404" pitchFamily="49" charset="0"/>
                <a:ea typeface="ＭＳ Ｐゴシック" panose="020B0600070205080204" pitchFamily="34" charset="-128"/>
              </a:rPr>
              <a:t>span</a:t>
            </a:r>
            <a:endParaRPr lang="en-US" altLang="en-US" sz="26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Only for grouping other elements</a:t>
            </a:r>
          </a:p>
          <a:p>
            <a:pPr lvl="1" eaLnBrk="1" hangingPunct="1"/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div</a:t>
            </a:r>
            <a:r>
              <a:rPr lang="en-US" altLang="en-US" sz="2400">
                <a:ea typeface="ＭＳ Ｐゴシック" panose="020B0600070205080204" pitchFamily="34" charset="-128"/>
              </a:rPr>
              <a:t> is block-level (think about paragraphs)</a:t>
            </a:r>
          </a:p>
          <a:p>
            <a:pPr lvl="1" eaLnBrk="1" hangingPunct="1"/>
            <a:r>
              <a:rPr lang="en-US" altLang="en-US" sz="2400">
                <a:latin typeface="Courier New" panose="02070309020205020404" pitchFamily="49" charset="0"/>
                <a:ea typeface="ＭＳ Ｐゴシック" panose="020B0600070205080204" pitchFamily="34" charset="-128"/>
              </a:rPr>
              <a:t>span</a:t>
            </a:r>
            <a:r>
              <a:rPr lang="en-US" altLang="en-US" sz="2400">
                <a:ea typeface="ＭＳ Ｐゴシック" panose="020B0600070205080204" pitchFamily="34" charset="-128"/>
              </a:rPr>
              <a:t> is in-line (think about </a:t>
            </a:r>
            <a:r>
              <a:rPr lang="en-US" altLang="en-US" sz="2800">
                <a:solidFill>
                  <a:srgbClr val="00B05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code</a:t>
            </a:r>
            <a:r>
              <a:rPr lang="en-US" altLang="en-US" sz="2400">
                <a:ea typeface="ＭＳ Ｐゴシック" panose="020B0600070205080204" pitchFamily="34" charset="-128"/>
              </a:rPr>
              <a:t>)</a:t>
            </a:r>
          </a:p>
          <a:p>
            <a:pPr lvl="1" eaLnBrk="1" hangingPunct="1"/>
            <a:endParaRPr lang="en-US" altLang="en-US" sz="240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>
            <a:extLst>
              <a:ext uri="{FF2B5EF4-FFF2-40B4-BE49-F238E27FC236}">
                <a16:creationId xmlns:a16="http://schemas.microsoft.com/office/drawing/2014/main" id="{5604128B-8091-420C-9D6E-AF83EE02A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pPr algn="ctr" eaLnBrk="1" hangingPunct="1"/>
            <a:r>
              <a:rPr lang="en-US" altLang="en-US">
                <a:ea typeface="ＭＳ Ｐゴシック" panose="020B0600070205080204" pitchFamily="34" charset="-128"/>
              </a:rPr>
              <a:t>HTML Parse Tree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60CADC56-EE31-4911-B44A-9445A29E54A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72816"/>
            <a:ext cx="4038600" cy="468697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&lt;html&gt;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&lt;head&gt;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&lt;meta … /&gt;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&lt;title&gt;…&lt;/title&gt;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&lt;/head&gt;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&lt;body&gt;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&lt;h1&gt;…&lt;/h1&gt;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&lt;p&gt;…&lt;/p&gt;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&lt;ul&gt;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3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&lt;li&gt;…&lt;/li&gt;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&lt;/ul&gt;</a:t>
            </a:r>
          </a:p>
          <a:p>
            <a:pPr lvl="2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&lt;p&gt;…&lt;/p&gt;</a:t>
            </a:r>
          </a:p>
          <a:p>
            <a:pPr lvl="1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&lt;/body&gt;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&lt;/html&gt;</a:t>
            </a:r>
          </a:p>
        </p:txBody>
      </p:sp>
      <p:graphicFrame>
        <p:nvGraphicFramePr>
          <p:cNvPr id="39938" name="Object 2">
            <a:extLst>
              <a:ext uri="{FF2B5EF4-FFF2-40B4-BE49-F238E27FC236}">
                <a16:creationId xmlns:a16="http://schemas.microsoft.com/office/drawing/2014/main" id="{5C63B3E9-325C-437B-B9E0-90E8B8DFF7BD}"/>
              </a:ext>
            </a:extLst>
          </p:cNvPr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501554877"/>
              </p:ext>
            </p:extLst>
          </p:nvPr>
        </p:nvGraphicFramePr>
        <p:xfrm>
          <a:off x="3475355" y="1371600"/>
          <a:ext cx="5135245" cy="3209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anization Chart" r:id="rId3" imgW="8940800" imgH="5588000" progId="MSOrgChart.2">
                  <p:embed followColorScheme="full"/>
                </p:oleObj>
              </mc:Choice>
              <mc:Fallback>
                <p:oleObj name="Microsoft Organization Chart" r:id="rId3" imgW="8940800" imgH="5588000" progId="MSOrgChart.2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355" y="1371600"/>
                        <a:ext cx="5135245" cy="3209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3553</TotalTime>
  <Words>1086</Words>
  <Application>Microsoft Office PowerPoint</Application>
  <PresentationFormat>On-screen Show (4:3)</PresentationFormat>
  <Paragraphs>215</Paragraphs>
  <Slides>18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Curlz MT</vt:lpstr>
      <vt:lpstr>Tahoma</vt:lpstr>
      <vt:lpstr>Times New Roman</vt:lpstr>
      <vt:lpstr>Wingdings</vt:lpstr>
      <vt:lpstr>Retrospect</vt:lpstr>
      <vt:lpstr>Microsoft Organization Chart</vt:lpstr>
      <vt:lpstr>CSS Essentials</vt:lpstr>
      <vt:lpstr>ALERTS</vt:lpstr>
      <vt:lpstr>What is CSS?</vt:lpstr>
      <vt:lpstr>Why CSS?</vt:lpstr>
      <vt:lpstr>CSS Zen Garden</vt:lpstr>
      <vt:lpstr>How CSS Works — Rules</vt:lpstr>
      <vt:lpstr>Rules</vt:lpstr>
      <vt:lpstr>Special Elements</vt:lpstr>
      <vt:lpstr>HTML Parse Tree</vt:lpstr>
      <vt:lpstr>How CSS Works — Matching</vt:lpstr>
      <vt:lpstr>CSS Combinators</vt:lpstr>
      <vt:lpstr>HTML Parse Tree</vt:lpstr>
      <vt:lpstr>Inheritance in CSS  The Cascade</vt:lpstr>
      <vt:lpstr>PowerPoint Presentation</vt:lpstr>
      <vt:lpstr>PowerPoint Presentation</vt:lpstr>
      <vt:lpstr>PowerPoint Presentation</vt:lpstr>
      <vt:lpstr>Pseudo-Elements? Pseudo-Attributes?!</vt:lpstr>
      <vt:lpstr>Selector Resources on the WWW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Stucki</dc:creator>
  <cp:lastModifiedBy>David Stucki</cp:lastModifiedBy>
  <cp:revision>185</cp:revision>
  <cp:lastPrinted>2007-11-20T22:47:44Z</cp:lastPrinted>
  <dcterms:created xsi:type="dcterms:W3CDTF">2008-09-23T01:18:43Z</dcterms:created>
  <dcterms:modified xsi:type="dcterms:W3CDTF">2023-09-01T02:57:59Z</dcterms:modified>
</cp:coreProperties>
</file>