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0" r:id="rId1"/>
  </p:sldMasterIdLst>
  <p:notesMasterIdLst>
    <p:notesMasterId r:id="rId23"/>
  </p:notesMasterIdLst>
  <p:sldIdLst>
    <p:sldId id="256" r:id="rId2"/>
    <p:sldId id="257" r:id="rId3"/>
    <p:sldId id="297" r:id="rId4"/>
    <p:sldId id="291" r:id="rId5"/>
    <p:sldId id="301" r:id="rId6"/>
    <p:sldId id="258" r:id="rId7"/>
    <p:sldId id="298" r:id="rId8"/>
    <p:sldId id="292" r:id="rId9"/>
    <p:sldId id="259" r:id="rId10"/>
    <p:sldId id="293" r:id="rId11"/>
    <p:sldId id="300" r:id="rId12"/>
    <p:sldId id="261" r:id="rId13"/>
    <p:sldId id="268" r:id="rId14"/>
    <p:sldId id="266" r:id="rId15"/>
    <p:sldId id="267" r:id="rId16"/>
    <p:sldId id="299" r:id="rId17"/>
    <p:sldId id="296" r:id="rId18"/>
    <p:sldId id="287" r:id="rId19"/>
    <p:sldId id="286" r:id="rId20"/>
    <p:sldId id="294" r:id="rId21"/>
    <p:sldId id="302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FF9900"/>
    <a:srgbClr val="663300"/>
    <a:srgbClr val="894400"/>
    <a:srgbClr val="A45100"/>
    <a:srgbClr val="B7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09" autoAdjust="0"/>
  </p:normalViewPr>
  <p:slideViewPr>
    <p:cSldViewPr>
      <p:cViewPr varScale="1">
        <p:scale>
          <a:sx n="105" d="100"/>
          <a:sy n="105" d="100"/>
        </p:scale>
        <p:origin x="71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9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18B56D0-DCBE-4757-9585-2A001AE45A4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56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F53F160-BB36-4A9B-A020-53E96A266F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4152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F53F160-BB36-4A9B-A020-53E96A266F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267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F53F160-BB36-4A9B-A020-53E96A266FC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932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F53F160-BB36-4A9B-A020-53E96A266F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723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F160-BB36-4A9B-A020-53E96A266F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32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F160-BB36-4A9B-A020-53E96A266F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3260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A4AA-6010-4159-A778-4009A59CA26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5257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A444DE5E-C968-440A-A9A5-B75E074F0E5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324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95B1-BC55-4888-991F-577F6ED37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810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55B38-C4BD-4A1F-8863-53125C23252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14400" y="20574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96BF2C-C5F3-4FDE-B885-98A190FA3055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197600" y="20574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84A956-3ECA-458B-AC99-9FC3022801C2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197600" y="41910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AD7C60-02F9-4640-8586-689CE244CA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D03A790-18EF-45B8-9D87-2634E9DEA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129C44C-2D1F-4962-8E23-95AF44C90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3986A3A0-1A83-4222-809B-9B15882EA5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6229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391B-22C2-480D-8F19-D4215716D0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7269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FA3C833-98F3-4BE6-AA35-59AD1206A5F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7887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6889-2F00-4239-8348-0A87B90CE0C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35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8A7D-494B-401E-A34B-8FFB255F8B4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186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95C8-2B87-4BB9-B8F2-7726B82D941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97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5F89-1377-4125-8144-75F12705B74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8329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9134A-4115-46BF-8EBF-BA71631B659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043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753F-75ED-46E6-AB0A-598DBAAB8DD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4714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3F160-BB36-4A9B-A020-53E96A266F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3935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FCA6F6C-6945-4A3B-B583-FF0CBAA5FB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Internet and World Wide Web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BCF85E7-7605-4E3B-B63C-CE654F7C68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Which came first - Internet or WWW?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>
            <a:extLst>
              <a:ext uri="{FF2B5EF4-FFF2-40B4-BE49-F238E27FC236}">
                <a16:creationId xmlns:a16="http://schemas.microsoft.com/office/drawing/2014/main" id="{B0FFA384-3A8C-472B-9A1E-D4DE1651A5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43600" y="838200"/>
            <a:ext cx="4038600" cy="6858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Internet Timeline</a:t>
            </a:r>
          </a:p>
        </p:txBody>
      </p:sp>
      <p:pic>
        <p:nvPicPr>
          <p:cNvPr id="41988" name="Picture 4" descr="#Timeline">
            <a:extLst>
              <a:ext uri="{FF2B5EF4-FFF2-40B4-BE49-F238E27FC236}">
                <a16:creationId xmlns:a16="http://schemas.microsoft.com/office/drawing/2014/main" id="{4101434E-9E6F-4AF0-BC6D-CA7901047D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91"/>
          <a:stretch>
            <a:fillRect/>
          </a:stretch>
        </p:blipFill>
        <p:spPr>
          <a:xfrm>
            <a:off x="838200" y="2193926"/>
            <a:ext cx="9906000" cy="3368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991" name="Text Box 7">
            <a:extLst>
              <a:ext uri="{FF2B5EF4-FFF2-40B4-BE49-F238E27FC236}">
                <a16:creationId xmlns:a16="http://schemas.microsoft.com/office/drawing/2014/main" id="{2A933E71-BB0C-473F-83DB-062F4D0C1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04801"/>
            <a:ext cx="5486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000"/>
              <a:t>Barry M. Leiner, Vinton G. Cerf, David D. Clark, Robert E. Kahn, Leonard Kleinrock, Daniel C. Lynch, Jon Postel, Larry G. Roberts, Stephen Wolff. A Brief History of the Internet. Internet Society. http://www.isoc.org/internet/history/brief.shtml</a:t>
            </a:r>
          </a:p>
          <a:p>
            <a:pPr>
              <a:spcBef>
                <a:spcPct val="50000"/>
              </a:spcBef>
            </a:pPr>
            <a:endParaRPr lang="en-US" altLang="en-US" sz="1000"/>
          </a:p>
          <a:p>
            <a:pPr>
              <a:spcBef>
                <a:spcPct val="50000"/>
              </a:spcBef>
            </a:pPr>
            <a:endParaRPr lang="en-US" altLang="en-US" sz="1000"/>
          </a:p>
        </p:txBody>
      </p:sp>
      <p:sp>
        <p:nvSpPr>
          <p:cNvPr id="41992" name="Rectangle 8">
            <a:extLst>
              <a:ext uri="{FF2B5EF4-FFF2-40B4-BE49-F238E27FC236}">
                <a16:creationId xmlns:a16="http://schemas.microsoft.com/office/drawing/2014/main" id="{5989A1CD-D4EE-4FBB-9796-628B43560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200400"/>
            <a:ext cx="10668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NSF 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401064D-172E-43AA-A348-F8EC8A0644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Internet 1990s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2062F658-9FB1-44EF-8D80-BBEFD853A3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905000"/>
            <a:ext cx="9144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1991 - Tim Berners-Lee releases </a:t>
            </a:r>
            <a:r>
              <a:rPr lang="en-US" altLang="en-US" b="1">
                <a:solidFill>
                  <a:schemeClr val="hlink"/>
                </a:solidFill>
              </a:rPr>
              <a:t>World Wide Web</a:t>
            </a:r>
            <a:r>
              <a:rPr lang="en-US" altLang="en-US"/>
              <a:t>!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TBL is computer programmer at CERN, a physics lab in Europe (book </a:t>
            </a:r>
            <a:r>
              <a:rPr lang="en-US" altLang="en-US" i="1"/>
              <a:t>Weaving the Web</a:t>
            </a:r>
            <a:r>
              <a:rPr lang="en-US" altLang="en-US"/>
              <a:t> by TBL)</a:t>
            </a:r>
          </a:p>
          <a:p>
            <a:pPr>
              <a:lnSpc>
                <a:spcPct val="90000"/>
              </a:lnSpc>
            </a:pPr>
            <a:r>
              <a:rPr lang="en-US" altLang="en-US"/>
              <a:t>1993 - Mosaic (becomes Netscape) designed by graduate students at University of Illinois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first point-and-click browser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later developed into Netscape Navigator</a:t>
            </a:r>
          </a:p>
          <a:p>
            <a:pPr>
              <a:lnSpc>
                <a:spcPct val="9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These are the two most significant events in the formation of the WWW</a:t>
            </a:r>
            <a:endParaRPr lang="en-US" altLang="en-US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4931D55-C562-4E1E-90AD-F428EBC02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World Wide Web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3AD084A-D854-49E1-968B-23AACD224D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Via Internet, computers can contact each other</a:t>
            </a:r>
          </a:p>
          <a:p>
            <a:r>
              <a:rPr lang="en-US" altLang="en-US"/>
              <a:t>Public files on computers can be read by remote user </a:t>
            </a:r>
          </a:p>
          <a:p>
            <a:pPr lvl="1"/>
            <a:r>
              <a:rPr lang="en-US" altLang="en-US"/>
              <a:t>usually HyperText Markup Language (.html) </a:t>
            </a:r>
          </a:p>
          <a:p>
            <a:r>
              <a:rPr lang="en-US" altLang="en-US"/>
              <a:t>URL - Universal Resource Locator - is name of file on a remote computer</a:t>
            </a:r>
          </a:p>
          <a:p>
            <a:pPr lvl="2"/>
            <a:r>
              <a:rPr lang="en-US" altLang="en-US"/>
              <a:t>http://www.msu.edu/~urquhar5/tour/active.html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63B456A-7BBE-4219-B970-9C7A7CBF62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Universal Resource Locator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40CC5428-48A2-48EB-8B5E-5A5E560F7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399" y="1981200"/>
            <a:ext cx="97535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/>
              <a:t>http://www.msu.edu/~urquhar5/tour/active.html</a:t>
            </a:r>
            <a:endParaRPr lang="en-US" altLang="en-US"/>
          </a:p>
        </p:txBody>
      </p:sp>
      <p:sp>
        <p:nvSpPr>
          <p:cNvPr id="16388" name="Line 4">
            <a:extLst>
              <a:ext uri="{FF2B5EF4-FFF2-40B4-BE49-F238E27FC236}">
                <a16:creationId xmlns:a16="http://schemas.microsoft.com/office/drawing/2014/main" id="{A089D8C4-4032-4844-AE11-DA2FB31789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590800"/>
            <a:ext cx="0" cy="762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id="{D5655FA8-4B55-4E03-88DF-7E72943C7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800601"/>
            <a:ext cx="38862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chemeClr val="tx2"/>
                </a:solidFill>
              </a:rPr>
              <a:t>www.msu.edu</a:t>
            </a:r>
          </a:p>
          <a:p>
            <a:r>
              <a:rPr lang="en-US" altLang="en-US">
                <a:solidFill>
                  <a:schemeClr val="tx2"/>
                </a:solidFill>
              </a:rPr>
              <a:t>Domain Name - </a:t>
            </a:r>
          </a:p>
          <a:p>
            <a:r>
              <a:rPr lang="en-US" altLang="en-US">
                <a:solidFill>
                  <a:schemeClr val="tx2"/>
                </a:solidFill>
              </a:rPr>
              <a:t>name of remote computer</a:t>
            </a:r>
          </a:p>
        </p:txBody>
      </p:sp>
      <p:sp>
        <p:nvSpPr>
          <p:cNvPr id="16390" name="Text Box 6">
            <a:extLst>
              <a:ext uri="{FF2B5EF4-FFF2-40B4-BE49-F238E27FC236}">
                <a16:creationId xmlns:a16="http://schemas.microsoft.com/office/drawing/2014/main" id="{4FB62723-DA30-4A5A-9F42-2240D23E2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429001"/>
            <a:ext cx="80772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200">
                <a:solidFill>
                  <a:schemeClr val="accent2"/>
                </a:solidFill>
              </a:rPr>
              <a:t>http://</a:t>
            </a:r>
          </a:p>
          <a:p>
            <a:r>
              <a:rPr lang="en-US" altLang="en-US">
                <a:solidFill>
                  <a:schemeClr val="accent2"/>
                </a:solidFill>
              </a:rPr>
              <a:t>identifies type </a:t>
            </a:r>
          </a:p>
          <a:p>
            <a:r>
              <a:rPr lang="en-US" altLang="en-US">
                <a:solidFill>
                  <a:schemeClr val="accent2"/>
                </a:solidFill>
              </a:rPr>
              <a:t>of transfer</a:t>
            </a:r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8C23725D-B9D4-4355-ACA9-32CA51D48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599" y="3429001"/>
            <a:ext cx="579119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200">
                <a:solidFill>
                  <a:schemeClr val="hlink"/>
                </a:solidFill>
              </a:rPr>
              <a:t>/~urquhar5/tour/active.html</a:t>
            </a:r>
          </a:p>
          <a:p>
            <a:r>
              <a:rPr lang="en-US" altLang="en-US">
                <a:solidFill>
                  <a:schemeClr val="hlink"/>
                </a:solidFill>
              </a:rPr>
              <a:t>File Location on Remote Computer</a:t>
            </a:r>
          </a:p>
        </p:txBody>
      </p:sp>
      <p:sp>
        <p:nvSpPr>
          <p:cNvPr id="16392" name="Line 8">
            <a:extLst>
              <a:ext uri="{FF2B5EF4-FFF2-40B4-BE49-F238E27FC236}">
                <a16:creationId xmlns:a16="http://schemas.microsoft.com/office/drawing/2014/main" id="{BA0729A3-62B9-4D3E-A8A2-36393DE10EE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590800"/>
            <a:ext cx="8382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9">
            <a:extLst>
              <a:ext uri="{FF2B5EF4-FFF2-40B4-BE49-F238E27FC236}">
                <a16:creationId xmlns:a16="http://schemas.microsoft.com/office/drawing/2014/main" id="{D59A8AF0-6968-4E58-9AF2-0FF12D3B6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590800"/>
            <a:ext cx="2209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>
            <a:extLst>
              <a:ext uri="{FF2B5EF4-FFF2-40B4-BE49-F238E27FC236}">
                <a16:creationId xmlns:a16="http://schemas.microsoft.com/office/drawing/2014/main" id="{71CB3075-45EF-425F-AC2E-7FB77376E3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2590800"/>
            <a:ext cx="0" cy="2286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BD25B68F-9550-448A-B0CD-75DD1125A0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590800"/>
            <a:ext cx="44958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>
            <a:extLst>
              <a:ext uri="{FF2B5EF4-FFF2-40B4-BE49-F238E27FC236}">
                <a16:creationId xmlns:a16="http://schemas.microsoft.com/office/drawing/2014/main" id="{428A7691-C9BE-4308-9EEE-6FABEE75812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590800"/>
            <a:ext cx="0" cy="9906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5818B3C-AD2D-4AB5-808D-A079BC914C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HTTP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FC044DE-ABF8-4260-8C6A-CE1EAAAF7A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World Wide Web uses HTTP Servers, better known as web server</a:t>
            </a:r>
          </a:p>
          <a:p>
            <a:r>
              <a:rPr lang="en-US" altLang="en-US"/>
              <a:t>Receive HTTP type request and send requested file in packets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67ACDDC-5C13-4D0D-92E2-780607356C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Web Browsers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713F94A-1897-45DE-861A-0BC71D1389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Mosaic (1993) was first point-and-click browser</a:t>
            </a:r>
          </a:p>
          <a:p>
            <a:r>
              <a:rPr lang="en-US" altLang="en-US" b="1">
                <a:solidFill>
                  <a:schemeClr val="hlink"/>
                </a:solidFill>
              </a:rPr>
              <a:t>Web browsers</a:t>
            </a:r>
            <a:r>
              <a:rPr lang="en-US" altLang="en-US"/>
              <a:t> are the software we use to view web pages</a:t>
            </a:r>
          </a:p>
          <a:p>
            <a:r>
              <a:rPr lang="en-US" altLang="en-US"/>
              <a:t>Netscape Navigator and Internet Explorer are most popular</a:t>
            </a:r>
          </a:p>
          <a:p>
            <a:r>
              <a:rPr lang="en-US" altLang="en-US"/>
              <a:t>Netscape Navigator was original, but Microsoft leveraged IE on market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AFD5E0AB-D0B2-4A7E-BB61-6EC7B05768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State of computers?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F36A72CD-35C4-4565-8AC4-64971263CD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What was the state of computers in the early to mid 1990s?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F944666-7BA2-4058-B33D-376442F530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Computer History – 1990s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027CDC07-5612-4EEE-9E2B-A645F3634E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Windows 95 GUI made computing easier for PC-bound masses</a:t>
            </a:r>
          </a:p>
          <a:p>
            <a:r>
              <a:rPr lang="en-US" altLang="en-US"/>
              <a:t>Windows 95 + Internet (AOL, others) </a:t>
            </a:r>
            <a:r>
              <a:rPr lang="en-US" altLang="en-US">
                <a:sym typeface="Wingdings" panose="05000000000000000000" pitchFamily="2" charset="2"/>
              </a:rPr>
              <a:t> Huge increase in number of home PCs</a:t>
            </a:r>
          </a:p>
          <a:p>
            <a:r>
              <a:rPr lang="en-US" altLang="en-US">
                <a:sym typeface="Wingdings" panose="05000000000000000000" pitchFamily="2" charset="2"/>
              </a:rPr>
              <a:t>Computer on every desk in workplace</a:t>
            </a:r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BA619468-13D6-4202-B2A5-DBE206D20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21</a:t>
            </a:r>
            <a:r>
              <a:rPr lang="en-US" altLang="en-US" baseline="30000"/>
              <a:t>st</a:t>
            </a:r>
            <a:r>
              <a:rPr lang="en-US" altLang="en-US"/>
              <a:t> Century – File Sharing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6DDA231-D4DF-4354-8B58-271C17B076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Internet allowed sharing of simple information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FTP was initial file sharing system, but a bit hard to use</a:t>
            </a:r>
          </a:p>
          <a:p>
            <a:pPr>
              <a:lnSpc>
                <a:spcPct val="90000"/>
              </a:lnSpc>
            </a:pPr>
            <a:r>
              <a:rPr lang="en-US" altLang="en-US"/>
              <a:t>WWW advanced type of info allowed, but not designed for file-sharing</a:t>
            </a:r>
          </a:p>
          <a:p>
            <a:pPr>
              <a:lnSpc>
                <a:spcPct val="90000"/>
              </a:lnSpc>
            </a:pPr>
            <a:r>
              <a:rPr lang="en-US" altLang="en-US"/>
              <a:t>Napster, KaZaA, Morpheus and LimeWire are file-sharing.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19F69B6F-D021-4ACD-8B8A-C499A3FB6C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Napster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0D948A3-8E99-4318-BC23-6F4F730333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Napster was a music sharing community</a:t>
            </a:r>
          </a:p>
          <a:p>
            <a:r>
              <a:rPr lang="en-US" altLang="en-US" dirty="0"/>
              <a:t>Used a central server to catalog who had what</a:t>
            </a:r>
          </a:p>
          <a:p>
            <a:r>
              <a:rPr lang="en-US" altLang="en-US" dirty="0"/>
              <a:t>This central server violated music industry’s copyrights</a:t>
            </a:r>
          </a:p>
          <a:p>
            <a:r>
              <a:rPr lang="en-US" altLang="en-US" dirty="0"/>
              <a:t>Napster begins to screen transfers to see if they are copyrighted material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33B6D37-B983-4A2D-8C57-9B13C1CF2B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Internet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3DFF812-1FED-4E40-80B0-029490CF59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Internet is a network of interconnected computers that is now global</a:t>
            </a:r>
          </a:p>
          <a:p>
            <a:r>
              <a:rPr lang="en-US" altLang="en-US"/>
              <a:t>Internet born in 1969 - called ARPANET</a:t>
            </a:r>
          </a:p>
          <a:p>
            <a:r>
              <a:rPr lang="en-US" altLang="en-US"/>
              <a:t>1969 ARPANET was connection of computers at UCLA, Stanford, UCSB, Univ. of Utah </a:t>
            </a: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FC103F7-70AD-429E-91C7-ADCF021EE7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3810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Collapse of the Information Economy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1345CB5-3323-4EB9-84C6-FAEEF3BC77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Huge economic growth in late 1990s was due to “prospecting” on up-and-coming Internet companies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Most were never profitable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Amazon.com posted its first Annual Profit in 2003 since going public in 1997!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Major Internet Backbone Providers (</a:t>
            </a:r>
            <a:r>
              <a:rPr lang="en-US" altLang="en-US" dirty="0" err="1"/>
              <a:t>Worldcom</a:t>
            </a:r>
            <a:r>
              <a:rPr lang="en-US" altLang="en-US" dirty="0"/>
              <a:t>, Global Crossing) are struggling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2A4DF-72CC-49FF-B795-8E1DDBCEE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Post-'dotcom' collapse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9F7E5-BD66-4E93-9B1E-686F6B896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iPhones &amp; Androids</a:t>
            </a:r>
          </a:p>
          <a:p>
            <a:r>
              <a:rPr lang="en-US"/>
              <a:t>Social Media</a:t>
            </a:r>
          </a:p>
          <a:p>
            <a:r>
              <a:rPr lang="en-US"/>
              <a:t>Google, Amazon, Microsoft cloud services</a:t>
            </a:r>
          </a:p>
          <a:p>
            <a:r>
              <a:rPr lang="en-US"/>
              <a:t>Streaming services: Netflix, Spotify, etc.</a:t>
            </a:r>
          </a:p>
          <a:p>
            <a:r>
              <a:rPr lang="en-US"/>
              <a:t>HTML5 and beyond...</a:t>
            </a:r>
          </a:p>
        </p:txBody>
      </p:sp>
    </p:spTree>
    <p:extLst>
      <p:ext uri="{BB962C8B-B14F-4D97-AF65-F5344CB8AC3E}">
        <p14:creationId xmlns:p14="http://schemas.microsoft.com/office/powerpoint/2010/main" val="289097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0B6D6B3A-98E2-426A-AD5A-5B146C0853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State of computers?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4DC67F5A-22DD-4DCE-BEDF-B704D6533C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What was the state of computers in the late 1960s and early 1970s?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CD7318B8-9DFD-47C8-839B-02449706E0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Computers late 60s &amp; 70s</a:t>
            </a:r>
          </a:p>
        </p:txBody>
      </p:sp>
      <p:pic>
        <p:nvPicPr>
          <p:cNvPr id="39940" name="Picture 4" descr="univac1107">
            <a:extLst>
              <a:ext uri="{FF2B5EF4-FFF2-40B4-BE49-F238E27FC236}">
                <a16:creationId xmlns:a16="http://schemas.microsoft.com/office/drawing/2014/main" id="{CA1B23F8-749C-4E81-8F11-DAFE58125E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86000"/>
            <a:ext cx="4876800" cy="3190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9939" name="Rectangle 3">
            <a:extLst>
              <a:ext uri="{FF2B5EF4-FFF2-40B4-BE49-F238E27FC236}">
                <a16:creationId xmlns:a16="http://schemas.microsoft.com/office/drawing/2014/main" id="{DE676CEE-EC85-489E-AA99-4BA0DC01E91A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66800" y="2286000"/>
            <a:ext cx="4724400" cy="4114800"/>
          </a:xfrm>
        </p:spPr>
        <p:txBody>
          <a:bodyPr/>
          <a:lstStyle/>
          <a:p>
            <a:r>
              <a:rPr lang="en-US" altLang="en-US" sz="2800" dirty="0"/>
              <a:t>No Personal Computers – all large mainframe computers in late 60s</a:t>
            </a:r>
          </a:p>
          <a:p>
            <a:r>
              <a:rPr lang="en-US" altLang="en-US" sz="2800" dirty="0"/>
              <a:t>Mid 1970s – initial personal computers</a:t>
            </a:r>
          </a:p>
          <a:p>
            <a:pPr lvl="1"/>
            <a:r>
              <a:rPr lang="en-US" altLang="en-US" sz="2400" dirty="0"/>
              <a:t>Altair: Box with blinking lights</a:t>
            </a:r>
          </a:p>
          <a:p>
            <a:r>
              <a:rPr lang="en-US" altLang="en-US" sz="2800" dirty="0"/>
              <a:t>Late 1970s – Apple 2, first usable PC</a:t>
            </a:r>
          </a:p>
          <a:p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C42A8E7E-8DE7-493F-8856-6AEB3EEBA2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Personal Computing?</a:t>
            </a:r>
          </a:p>
        </p:txBody>
      </p:sp>
      <p:pic>
        <p:nvPicPr>
          <p:cNvPr id="55300" name="Picture 4" descr="altair">
            <a:extLst>
              <a:ext uri="{FF2B5EF4-FFF2-40B4-BE49-F238E27FC236}">
                <a16:creationId xmlns:a16="http://schemas.microsoft.com/office/drawing/2014/main" id="{C6D656D9-B96D-4A53-992D-37D6514EC7A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1200" y="2438400"/>
            <a:ext cx="4876800" cy="3219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5302" name="Rectangle 6">
            <a:extLst>
              <a:ext uri="{FF2B5EF4-FFF2-40B4-BE49-F238E27FC236}">
                <a16:creationId xmlns:a16="http://schemas.microsoft.com/office/drawing/2014/main" id="{C8F595C7-7D6E-4215-9DA6-68ED556E3D1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2057400"/>
            <a:ext cx="4114800" cy="4114800"/>
          </a:xfrm>
        </p:spPr>
        <p:txBody>
          <a:bodyPr/>
          <a:lstStyle/>
          <a:p>
            <a:r>
              <a:rPr lang="en-US" altLang="en-US"/>
              <a:t>Just a box with blinking lights</a:t>
            </a:r>
          </a:p>
          <a:p>
            <a:r>
              <a:rPr lang="en-US" altLang="en-US"/>
              <a:t>Not where Networking/ Internet was being developed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5D969D5-7593-4EC4-AD09-6512923CD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Internet - 1970s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F2478D1-7033-4564-9B7F-36755E02C7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52600" y="2057400"/>
            <a:ext cx="8686800" cy="4114800"/>
          </a:xfrm>
        </p:spPr>
        <p:txBody>
          <a:bodyPr/>
          <a:lstStyle/>
          <a:p>
            <a:r>
              <a:rPr lang="en-US" altLang="en-US"/>
              <a:t>1972 - Telnet developed as a way to connect to remote computer</a:t>
            </a:r>
          </a:p>
          <a:p>
            <a:r>
              <a:rPr lang="en-US" altLang="en-US"/>
              <a:t>1972 – Email introduced</a:t>
            </a:r>
          </a:p>
          <a:p>
            <a:pPr lvl="1"/>
            <a:r>
              <a:rPr lang="en-US" altLang="en-US"/>
              <a:t>1977 - U. Wisconsin has first “large” Email system - 100 users</a:t>
            </a:r>
          </a:p>
          <a:p>
            <a:r>
              <a:rPr lang="en-US" altLang="en-US"/>
              <a:t>1973 - ARPANET goes international</a:t>
            </a:r>
          </a:p>
          <a:p>
            <a:r>
              <a:rPr lang="en-US" altLang="en-US"/>
              <a:t>1973 - File Transfer Protocol (FTP) established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7EB96857-AE76-45A6-BD7C-1A4DB0793C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State of computers?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27D213C-26A6-451C-914A-153155FE6B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What was the state of computers in the early 1980s?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0D7BA5A0-85BD-4875-9A09-6FA91AA3CE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Computers 1980s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24915BD-CE26-47D0-A0B9-31231CEB97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1981 – IBM PC</a:t>
            </a:r>
          </a:p>
          <a:p>
            <a:r>
              <a:rPr lang="en-US" altLang="en-US"/>
              <a:t>1984 – Apple Macintosh</a:t>
            </a:r>
          </a:p>
          <a:p>
            <a:r>
              <a:rPr lang="en-US" altLang="en-US"/>
              <a:t>1986 – Modem becomes option on PCs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E78FA57-1749-4B06-B0FF-4A3A4B777B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Internet - 1980s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6093E0F-B3CF-4F7E-A9DE-BC47D6303A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1984 - Domain Name Server introduced</a:t>
            </a:r>
          </a:p>
          <a:p>
            <a:pPr lvl="1"/>
            <a:r>
              <a:rPr lang="en-US" altLang="en-US" dirty="0"/>
              <a:t>allows naming of hosts, no longer numeric</a:t>
            </a:r>
          </a:p>
          <a:p>
            <a:r>
              <a:rPr lang="en-US" altLang="en-US" dirty="0"/>
              <a:t>1986 - NSFNET created </a:t>
            </a:r>
          </a:p>
          <a:p>
            <a:pPr lvl="1"/>
            <a:r>
              <a:rPr lang="en-US" altLang="en-US" dirty="0"/>
              <a:t>in 1990, becomes backbone of modern Internet when ARPANET is decommissioned</a:t>
            </a:r>
          </a:p>
          <a:p>
            <a:pPr lvl="1"/>
            <a:r>
              <a:rPr lang="en-US" altLang="en-US" dirty="0"/>
              <a:t>Completely privatized by 1995</a:t>
            </a:r>
          </a:p>
          <a:p>
            <a:pPr lvl="1"/>
            <a:r>
              <a:rPr lang="en-US" altLang="en-US" dirty="0"/>
              <a:t>56 Kbps interconnection initially, increased rapidly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1099</TotalTime>
  <Words>765</Words>
  <Application>Microsoft Office PowerPoint</Application>
  <PresentationFormat>Widescreen</PresentationFormat>
  <Paragraphs>96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Trebuchet MS</vt:lpstr>
      <vt:lpstr>Berlin</vt:lpstr>
      <vt:lpstr>Internet and World Wide Web</vt:lpstr>
      <vt:lpstr>The Internet</vt:lpstr>
      <vt:lpstr>State of computers?</vt:lpstr>
      <vt:lpstr>Computers late 60s &amp; 70s</vt:lpstr>
      <vt:lpstr>Personal Computing?</vt:lpstr>
      <vt:lpstr>Internet - 1970s</vt:lpstr>
      <vt:lpstr>State of computers?</vt:lpstr>
      <vt:lpstr>Computers 1980s</vt:lpstr>
      <vt:lpstr>Internet - 1980s</vt:lpstr>
      <vt:lpstr>Internet Timeline</vt:lpstr>
      <vt:lpstr>Internet 1990s</vt:lpstr>
      <vt:lpstr>World Wide Web</vt:lpstr>
      <vt:lpstr>Universal Resource Locator</vt:lpstr>
      <vt:lpstr>HTTP</vt:lpstr>
      <vt:lpstr>Web Browsers</vt:lpstr>
      <vt:lpstr>State of computers?</vt:lpstr>
      <vt:lpstr>Computer History – 1990s</vt:lpstr>
      <vt:lpstr>21st Century – File Sharing</vt:lpstr>
      <vt:lpstr>Napster</vt:lpstr>
      <vt:lpstr>Collapse of the Information Economy</vt:lpstr>
      <vt:lpstr>Post-'dotcom' collapse</vt:lpstr>
    </vt:vector>
  </TitlesOfParts>
  <Company>Michigan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and World Wide Web</dc:title>
  <dc:creator>Urquhart</dc:creator>
  <cp:lastModifiedBy>David Stucki</cp:lastModifiedBy>
  <cp:revision>57</cp:revision>
  <dcterms:created xsi:type="dcterms:W3CDTF">1999-09-27T13:14:29Z</dcterms:created>
  <dcterms:modified xsi:type="dcterms:W3CDTF">2023-08-21T02:29:36Z</dcterms:modified>
</cp:coreProperties>
</file>