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6" r:id="rId6"/>
    <p:sldId id="263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99" autoAdjust="0"/>
  </p:normalViewPr>
  <p:slideViewPr>
    <p:cSldViewPr>
      <p:cViewPr varScale="1">
        <p:scale>
          <a:sx n="109" d="100"/>
          <a:sy n="109" d="100"/>
        </p:scale>
        <p:origin x="534" y="10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9/5/2025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9/5/2025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9/5/2025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9/5/2025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9/5/2025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9/5/2025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9/5/2025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9/5/2025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9/5/2025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9/5/2025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9/5/2025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9/5/2025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9/5/2025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Lexical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COMP 3200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Regex-2-NFA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2362200"/>
            <a:ext cx="4419599" cy="4267200"/>
          </a:xfrm>
        </p:spPr>
        <p:txBody>
          <a:bodyPr>
            <a:normAutofit/>
          </a:bodyPr>
          <a:lstStyle/>
          <a:p>
            <a:endParaRPr lang="en-US" sz="3200">
              <a:solidFill>
                <a:schemeClr val="accent2"/>
              </a:solidFill>
              <a:sym typeface="Symbol" panose="05050102010706020507" pitchFamily="18" charset="2"/>
            </a:endParaRPr>
          </a:p>
          <a:p>
            <a:r>
              <a:rPr lang="en-US" sz="3200">
                <a:solidFill>
                  <a:schemeClr val="accent2"/>
                </a:solidFill>
                <a:sym typeface="Symbol" panose="05050102010706020507" pitchFamily="18" charset="2"/>
              </a:rPr>
              <a:t></a:t>
            </a:r>
          </a:p>
          <a:p>
            <a:endParaRPr lang="en-US" sz="3200">
              <a:solidFill>
                <a:schemeClr val="accent2"/>
              </a:solidFill>
              <a:sym typeface="Symbol" panose="05050102010706020507" pitchFamily="18" charset="2"/>
            </a:endParaRPr>
          </a:p>
          <a:p>
            <a:r>
              <a:rPr lang="en-US" sz="320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e</a:t>
            </a:r>
          </a:p>
          <a:p>
            <a:endParaRPr lang="en-US" sz="3200">
              <a:solidFill>
                <a:schemeClr val="accent2"/>
              </a:solidFill>
              <a:latin typeface="Symbol" panose="05050102010706020507" pitchFamily="18" charset="2"/>
              <a:sym typeface="Symbol" panose="05050102010706020507" pitchFamily="18" charset="2"/>
            </a:endParaRPr>
          </a:p>
          <a:p>
            <a:r>
              <a:rPr lang="en-US" sz="3200">
                <a:solidFill>
                  <a:schemeClr val="accent2"/>
                </a:solidFill>
                <a:sym typeface="Symbol" panose="05050102010706020507" pitchFamily="18" charset="2"/>
              </a:rPr>
              <a:t>a</a:t>
            </a:r>
            <a:r>
              <a:rPr lang="en-US" sz="320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 S</a:t>
            </a:r>
            <a:endParaRPr lang="en-US" sz="3200" dirty="0">
              <a:solidFill>
                <a:schemeClr val="accent2"/>
              </a:solidFill>
              <a:latin typeface="Symbol" panose="05050102010706020507" pitchFamily="18" charset="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68B74-E1D1-4551-BC8D-2747B7F5D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6815" y="2362200"/>
            <a:ext cx="4419598" cy="4267200"/>
          </a:xfrm>
        </p:spPr>
        <p:txBody>
          <a:bodyPr>
            <a:normAutofit/>
          </a:bodyPr>
          <a:lstStyle/>
          <a:p>
            <a:endParaRPr lang="en-US" sz="3200">
              <a:solidFill>
                <a:schemeClr val="accent3"/>
              </a:solidFill>
            </a:endParaRPr>
          </a:p>
          <a:p>
            <a:r>
              <a:rPr lang="en-US" sz="3200">
                <a:solidFill>
                  <a:schemeClr val="accent3"/>
                </a:solidFill>
              </a:rPr>
              <a:t>a + b</a:t>
            </a:r>
          </a:p>
          <a:p>
            <a:endParaRPr lang="en-US" sz="3200">
              <a:solidFill>
                <a:schemeClr val="accent3"/>
              </a:solidFill>
            </a:endParaRPr>
          </a:p>
          <a:p>
            <a:r>
              <a:rPr lang="en-US" sz="3200">
                <a:solidFill>
                  <a:schemeClr val="accent3"/>
                </a:solidFill>
              </a:rPr>
              <a:t>ab</a:t>
            </a:r>
          </a:p>
          <a:p>
            <a:endParaRPr lang="en-US" sz="3200">
              <a:solidFill>
                <a:schemeClr val="accent3"/>
              </a:solidFill>
            </a:endParaRPr>
          </a:p>
          <a:p>
            <a:r>
              <a:rPr lang="en-US" sz="3200">
                <a:solidFill>
                  <a:schemeClr val="accent3"/>
                </a:solidFill>
              </a:rPr>
              <a:t>a*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4CC20B-17FA-4813-8412-1D571A20E5F9}"/>
              </a:ext>
            </a:extLst>
          </p:cNvPr>
          <p:cNvSpPr txBox="1"/>
          <p:nvPr/>
        </p:nvSpPr>
        <p:spPr>
          <a:xfrm>
            <a:off x="1598612" y="1708868"/>
            <a:ext cx="9269653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4"/>
                </a:solidFill>
              </a:rPr>
              <a:t>Recall that there are 6 parts to the regex definition (3 base &amp; 3 recursive)</a:t>
            </a:r>
            <a:endParaRPr lang="en-US">
              <a:solidFill>
                <a:schemeClr val="accent4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1DFFC17-BC81-4602-AB2D-3DD2D5132E3A}"/>
              </a:ext>
            </a:extLst>
          </p:cNvPr>
          <p:cNvGrpSpPr/>
          <p:nvPr/>
        </p:nvGrpSpPr>
        <p:grpSpPr>
          <a:xfrm>
            <a:off x="3427412" y="2895600"/>
            <a:ext cx="914400" cy="609600"/>
            <a:chOff x="3656012" y="2438400"/>
            <a:chExt cx="914400" cy="609600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AE3FB1A9-44E3-4AAC-8E72-5CC103A11809}"/>
                </a:ext>
              </a:extLst>
            </p:cNvPr>
            <p:cNvCxnSpPr>
              <a:cxnSpLocks/>
              <a:endCxn id="8" idx="2"/>
            </p:cNvCxnSpPr>
            <p:nvPr/>
          </p:nvCxnSpPr>
          <p:spPr>
            <a:xfrm>
              <a:off x="3656012" y="2743200"/>
              <a:ext cx="3048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22EDDAF-CA9E-4E1F-AC01-264E926D284F}"/>
                </a:ext>
              </a:extLst>
            </p:cNvPr>
            <p:cNvSpPr/>
            <p:nvPr/>
          </p:nvSpPr>
          <p:spPr>
            <a:xfrm>
              <a:off x="3960812" y="2438400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FEA5456-E610-46B4-917A-D0B3C9FF043D}"/>
              </a:ext>
            </a:extLst>
          </p:cNvPr>
          <p:cNvGrpSpPr/>
          <p:nvPr/>
        </p:nvGrpSpPr>
        <p:grpSpPr>
          <a:xfrm>
            <a:off x="3427412" y="4191000"/>
            <a:ext cx="1981200" cy="706141"/>
            <a:chOff x="3198812" y="4267809"/>
            <a:chExt cx="1981200" cy="706141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3237745-687C-43AC-A221-3A71628433EC}"/>
                </a:ext>
              </a:extLst>
            </p:cNvPr>
            <p:cNvCxnSpPr>
              <a:cxnSpLocks/>
              <a:endCxn id="14" idx="2"/>
            </p:cNvCxnSpPr>
            <p:nvPr/>
          </p:nvCxnSpPr>
          <p:spPr>
            <a:xfrm>
              <a:off x="3198812" y="4648199"/>
              <a:ext cx="3048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D510A5C-11E4-4FB9-B832-03D0D796D0CF}"/>
                </a:ext>
              </a:extLst>
            </p:cNvPr>
            <p:cNvSpPr/>
            <p:nvPr/>
          </p:nvSpPr>
          <p:spPr>
            <a:xfrm>
              <a:off x="3503612" y="4343399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E068E9A0-04A0-4002-92FB-F9DB4B5032B9}"/>
                </a:ext>
              </a:extLst>
            </p:cNvPr>
            <p:cNvCxnSpPr>
              <a:cxnSpLocks/>
              <a:stCxn id="14" idx="6"/>
              <a:endCxn id="16" idx="2"/>
            </p:cNvCxnSpPr>
            <p:nvPr/>
          </p:nvCxnSpPr>
          <p:spPr>
            <a:xfrm>
              <a:off x="4113212" y="4648199"/>
              <a:ext cx="457200" cy="20951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D826114-4DC4-4082-A110-120006C7D711}"/>
                </a:ext>
              </a:extLst>
            </p:cNvPr>
            <p:cNvSpPr txBox="1"/>
            <p:nvPr/>
          </p:nvSpPr>
          <p:spPr>
            <a:xfrm>
              <a:off x="4182153" y="4267809"/>
              <a:ext cx="31931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1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C3DA1C5-AB56-4F67-A894-C5DE5340DFFA}"/>
                </a:ext>
              </a:extLst>
            </p:cNvPr>
            <p:cNvSpPr/>
            <p:nvPr/>
          </p:nvSpPr>
          <p:spPr>
            <a:xfrm>
              <a:off x="4570412" y="4364350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3AB2B9D-3B9F-4FF4-B561-985CF4034AB6}"/>
                </a:ext>
              </a:extLst>
            </p:cNvPr>
            <p:cNvSpPr/>
            <p:nvPr/>
          </p:nvSpPr>
          <p:spPr>
            <a:xfrm>
              <a:off x="4642976" y="4441490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D1FBFC6-9F19-46C3-A315-B7CEEE9C25EB}"/>
              </a:ext>
            </a:extLst>
          </p:cNvPr>
          <p:cNvGrpSpPr/>
          <p:nvPr/>
        </p:nvGrpSpPr>
        <p:grpSpPr>
          <a:xfrm>
            <a:off x="3427412" y="5535028"/>
            <a:ext cx="1981200" cy="706141"/>
            <a:chOff x="3198812" y="4267809"/>
            <a:chExt cx="1981200" cy="706141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5BA149DF-C17E-423A-99CA-A522F8F9AF3E}"/>
                </a:ext>
              </a:extLst>
            </p:cNvPr>
            <p:cNvCxnSpPr>
              <a:cxnSpLocks/>
              <a:endCxn id="26" idx="2"/>
            </p:cNvCxnSpPr>
            <p:nvPr/>
          </p:nvCxnSpPr>
          <p:spPr>
            <a:xfrm>
              <a:off x="3198812" y="4648199"/>
              <a:ext cx="3048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568C176-E362-41BA-9DA1-5F132B54DE90}"/>
                </a:ext>
              </a:extLst>
            </p:cNvPr>
            <p:cNvSpPr/>
            <p:nvPr/>
          </p:nvSpPr>
          <p:spPr>
            <a:xfrm>
              <a:off x="3503612" y="4343399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66F7CBD8-9F85-43B9-81C9-EA261D2A3684}"/>
                </a:ext>
              </a:extLst>
            </p:cNvPr>
            <p:cNvCxnSpPr>
              <a:cxnSpLocks/>
              <a:stCxn id="26" idx="6"/>
              <a:endCxn id="29" idx="2"/>
            </p:cNvCxnSpPr>
            <p:nvPr/>
          </p:nvCxnSpPr>
          <p:spPr>
            <a:xfrm>
              <a:off x="4113212" y="4648199"/>
              <a:ext cx="457200" cy="20951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32F3D02-BF0A-45FF-BABF-806716C5AFF9}"/>
                </a:ext>
              </a:extLst>
            </p:cNvPr>
            <p:cNvSpPr txBox="1"/>
            <p:nvPr/>
          </p:nvSpPr>
          <p:spPr>
            <a:xfrm>
              <a:off x="4182153" y="4267809"/>
              <a:ext cx="33534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FE487C60-A969-4843-8CBA-85BDF835B628}"/>
                </a:ext>
              </a:extLst>
            </p:cNvPr>
            <p:cNvSpPr/>
            <p:nvPr/>
          </p:nvSpPr>
          <p:spPr>
            <a:xfrm>
              <a:off x="4570412" y="4364350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CDA0840B-90CE-4D9F-9160-6C2D50B801B6}"/>
                </a:ext>
              </a:extLst>
            </p:cNvPr>
            <p:cNvSpPr/>
            <p:nvPr/>
          </p:nvSpPr>
          <p:spPr>
            <a:xfrm>
              <a:off x="4642976" y="4441490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BB83962-162C-41FA-8738-49D2B3F02CAE}"/>
              </a:ext>
            </a:extLst>
          </p:cNvPr>
          <p:cNvGrpSpPr/>
          <p:nvPr/>
        </p:nvGrpSpPr>
        <p:grpSpPr>
          <a:xfrm>
            <a:off x="9371012" y="2362200"/>
            <a:ext cx="1981200" cy="706141"/>
            <a:chOff x="3198812" y="4267809"/>
            <a:chExt cx="1981200" cy="706141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1BB288C6-47A5-4E89-A4F0-57138F61DD8E}"/>
                </a:ext>
              </a:extLst>
            </p:cNvPr>
            <p:cNvCxnSpPr>
              <a:cxnSpLocks/>
              <a:endCxn id="33" idx="2"/>
            </p:cNvCxnSpPr>
            <p:nvPr/>
          </p:nvCxnSpPr>
          <p:spPr>
            <a:xfrm>
              <a:off x="3198812" y="4648199"/>
              <a:ext cx="3048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46500331-98C9-4E05-8C9F-5A10C6969479}"/>
                </a:ext>
              </a:extLst>
            </p:cNvPr>
            <p:cNvSpPr/>
            <p:nvPr/>
          </p:nvSpPr>
          <p:spPr>
            <a:xfrm>
              <a:off x="3503612" y="4343399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7831EDB2-39C1-4C2E-A6B9-A7D51FC635CD}"/>
                </a:ext>
              </a:extLst>
            </p:cNvPr>
            <p:cNvCxnSpPr>
              <a:cxnSpLocks/>
              <a:stCxn id="33" idx="6"/>
              <a:endCxn id="36" idx="2"/>
            </p:cNvCxnSpPr>
            <p:nvPr/>
          </p:nvCxnSpPr>
          <p:spPr>
            <a:xfrm>
              <a:off x="4113212" y="4648199"/>
              <a:ext cx="457200" cy="20951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46883B9-BE8B-4804-A8D7-A8239CB0384E}"/>
                </a:ext>
              </a:extLst>
            </p:cNvPr>
            <p:cNvSpPr txBox="1"/>
            <p:nvPr/>
          </p:nvSpPr>
          <p:spPr>
            <a:xfrm>
              <a:off x="4182153" y="4267809"/>
              <a:ext cx="33534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A1A4431F-7906-4C68-9020-6B9500445DAE}"/>
                </a:ext>
              </a:extLst>
            </p:cNvPr>
            <p:cNvSpPr/>
            <p:nvPr/>
          </p:nvSpPr>
          <p:spPr>
            <a:xfrm>
              <a:off x="4570412" y="4364350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A50CD5C0-D83C-492D-87E2-04F80D7850AD}"/>
                </a:ext>
              </a:extLst>
            </p:cNvPr>
            <p:cNvSpPr/>
            <p:nvPr/>
          </p:nvSpPr>
          <p:spPr>
            <a:xfrm>
              <a:off x="4642976" y="4441490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1E16539-B546-4B0B-944B-990DBE13BE30}"/>
              </a:ext>
            </a:extLst>
          </p:cNvPr>
          <p:cNvGrpSpPr/>
          <p:nvPr/>
        </p:nvGrpSpPr>
        <p:grpSpPr>
          <a:xfrm>
            <a:off x="9371012" y="3352190"/>
            <a:ext cx="1981200" cy="706141"/>
            <a:chOff x="3198812" y="4267809"/>
            <a:chExt cx="1981200" cy="706141"/>
          </a:xfrm>
        </p:grpSpPr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07689AB5-FF3C-4EA2-9674-2E65E8F5DC35}"/>
                </a:ext>
              </a:extLst>
            </p:cNvPr>
            <p:cNvCxnSpPr>
              <a:cxnSpLocks/>
              <a:endCxn id="40" idx="2"/>
            </p:cNvCxnSpPr>
            <p:nvPr/>
          </p:nvCxnSpPr>
          <p:spPr>
            <a:xfrm>
              <a:off x="3198812" y="4648199"/>
              <a:ext cx="3048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F602EAF1-13F8-46EB-A30E-A95115E87E63}"/>
                </a:ext>
              </a:extLst>
            </p:cNvPr>
            <p:cNvSpPr/>
            <p:nvPr/>
          </p:nvSpPr>
          <p:spPr>
            <a:xfrm>
              <a:off x="3503612" y="4343399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E6C452B5-6A0E-4600-A260-2E3267D28832}"/>
                </a:ext>
              </a:extLst>
            </p:cNvPr>
            <p:cNvCxnSpPr>
              <a:cxnSpLocks/>
              <a:stCxn id="40" idx="6"/>
              <a:endCxn id="43" idx="2"/>
            </p:cNvCxnSpPr>
            <p:nvPr/>
          </p:nvCxnSpPr>
          <p:spPr>
            <a:xfrm>
              <a:off x="4113212" y="4648199"/>
              <a:ext cx="457200" cy="20951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2B6BE96-2F52-44CD-A66E-77DA28A72212}"/>
                </a:ext>
              </a:extLst>
            </p:cNvPr>
            <p:cNvSpPr txBox="1"/>
            <p:nvPr/>
          </p:nvSpPr>
          <p:spPr>
            <a:xfrm>
              <a:off x="4182153" y="4267809"/>
              <a:ext cx="349776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6092538B-80F7-4049-832A-566343D17E19}"/>
                </a:ext>
              </a:extLst>
            </p:cNvPr>
            <p:cNvSpPr/>
            <p:nvPr/>
          </p:nvSpPr>
          <p:spPr>
            <a:xfrm>
              <a:off x="4570412" y="4364350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7CE23AB2-58E5-4E76-A0AE-38487ED9694B}"/>
                </a:ext>
              </a:extLst>
            </p:cNvPr>
            <p:cNvSpPr/>
            <p:nvPr/>
          </p:nvSpPr>
          <p:spPr>
            <a:xfrm>
              <a:off x="4642976" y="4441490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24C10FC-FE2E-4D80-9D10-4B64271E4763}"/>
              </a:ext>
            </a:extLst>
          </p:cNvPr>
          <p:cNvGrpSpPr/>
          <p:nvPr/>
        </p:nvGrpSpPr>
        <p:grpSpPr>
          <a:xfrm>
            <a:off x="7815967" y="2549396"/>
            <a:ext cx="1555042" cy="1315361"/>
            <a:chOff x="7815967" y="2549396"/>
            <a:chExt cx="1555042" cy="1315361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8DE1D2DE-EBEE-4CCC-AC84-C66213CB059A}"/>
                </a:ext>
              </a:extLst>
            </p:cNvPr>
            <p:cNvGrpSpPr/>
            <p:nvPr/>
          </p:nvGrpSpPr>
          <p:grpSpPr>
            <a:xfrm>
              <a:off x="7815967" y="2897928"/>
              <a:ext cx="914400" cy="609600"/>
              <a:chOff x="3656012" y="2438400"/>
              <a:chExt cx="914400" cy="609600"/>
            </a:xfrm>
          </p:grpSpPr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DB244B1B-DB47-4467-B299-F6BF533A1047}"/>
                  </a:ext>
                </a:extLst>
              </p:cNvPr>
              <p:cNvCxnSpPr>
                <a:cxnSpLocks/>
                <a:endCxn id="47" idx="2"/>
              </p:cNvCxnSpPr>
              <p:nvPr/>
            </p:nvCxnSpPr>
            <p:spPr>
              <a:xfrm>
                <a:off x="3656012" y="2743200"/>
                <a:ext cx="304800" cy="0"/>
              </a:xfrm>
              <a:prstGeom prst="straightConnector1">
                <a:avLst/>
              </a:prstGeom>
              <a:ln w="25400">
                <a:solidFill>
                  <a:schemeClr val="accent1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9B2787C2-6D16-4037-82F5-4B5532456E4C}"/>
                  </a:ext>
                </a:extLst>
              </p:cNvPr>
              <p:cNvSpPr/>
              <p:nvPr/>
            </p:nvSpPr>
            <p:spPr>
              <a:xfrm>
                <a:off x="3960812" y="2438400"/>
                <a:ext cx="609600" cy="609600"/>
              </a:xfrm>
              <a:prstGeom prst="ellipse">
                <a:avLst/>
              </a:prstGeom>
              <a:noFill/>
              <a:ln w="38100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B7EB5881-8EA7-4BE9-A7AB-0F242ACC2784}"/>
                </a:ext>
              </a:extLst>
            </p:cNvPr>
            <p:cNvCxnSpPr>
              <a:stCxn id="47" idx="6"/>
            </p:cNvCxnSpPr>
            <p:nvPr/>
          </p:nvCxnSpPr>
          <p:spPr>
            <a:xfrm flipV="1">
              <a:off x="8730367" y="2753065"/>
              <a:ext cx="621404" cy="449663"/>
            </a:xfrm>
            <a:prstGeom prst="line">
              <a:avLst/>
            </a:prstGeom>
            <a:ln w="25400">
              <a:solidFill>
                <a:schemeClr val="accent5"/>
              </a:solidFill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8112371-88A9-4504-ADEA-0A5B90813F6A}"/>
                </a:ext>
              </a:extLst>
            </p:cNvPr>
            <p:cNvCxnSpPr>
              <a:cxnSpLocks/>
              <a:stCxn id="47" idx="6"/>
            </p:cNvCxnSpPr>
            <p:nvPr/>
          </p:nvCxnSpPr>
          <p:spPr>
            <a:xfrm>
              <a:off x="8730367" y="3202728"/>
              <a:ext cx="640642" cy="540327"/>
            </a:xfrm>
            <a:prstGeom prst="line">
              <a:avLst/>
            </a:prstGeom>
            <a:ln w="25400">
              <a:solidFill>
                <a:schemeClr val="accent5"/>
              </a:solidFill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02999A3-01B2-4A2B-9066-31F10A303158}"/>
                </a:ext>
              </a:extLst>
            </p:cNvPr>
            <p:cNvSpPr txBox="1"/>
            <p:nvPr/>
          </p:nvSpPr>
          <p:spPr>
            <a:xfrm>
              <a:off x="8865580" y="2549396"/>
              <a:ext cx="31931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D548FA34-8B41-40D1-B0C9-66E1B4BFA70C}"/>
                </a:ext>
              </a:extLst>
            </p:cNvPr>
            <p:cNvSpPr txBox="1"/>
            <p:nvPr/>
          </p:nvSpPr>
          <p:spPr>
            <a:xfrm>
              <a:off x="8864822" y="3440025"/>
              <a:ext cx="31931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CE12A96-0248-439C-9E38-337465B94A51}"/>
              </a:ext>
            </a:extLst>
          </p:cNvPr>
          <p:cNvGrpSpPr/>
          <p:nvPr/>
        </p:nvGrpSpPr>
        <p:grpSpPr>
          <a:xfrm>
            <a:off x="6883622" y="4715393"/>
            <a:ext cx="1981200" cy="706141"/>
            <a:chOff x="3198812" y="4267809"/>
            <a:chExt cx="1981200" cy="706141"/>
          </a:xfrm>
        </p:grpSpPr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F2561AF6-2AA4-469B-8E90-FE78A4333DC2}"/>
                </a:ext>
              </a:extLst>
            </p:cNvPr>
            <p:cNvCxnSpPr>
              <a:cxnSpLocks/>
              <a:endCxn id="58" idx="2"/>
            </p:cNvCxnSpPr>
            <p:nvPr/>
          </p:nvCxnSpPr>
          <p:spPr>
            <a:xfrm>
              <a:off x="3198812" y="4648199"/>
              <a:ext cx="3048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F254BF96-0518-4F5E-A0C2-8A237AD0A5BC}"/>
                </a:ext>
              </a:extLst>
            </p:cNvPr>
            <p:cNvSpPr/>
            <p:nvPr/>
          </p:nvSpPr>
          <p:spPr>
            <a:xfrm>
              <a:off x="3503612" y="4343399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84FCFBDF-C972-4268-9737-FF7383B64D7B}"/>
                </a:ext>
              </a:extLst>
            </p:cNvPr>
            <p:cNvCxnSpPr>
              <a:cxnSpLocks/>
              <a:stCxn id="58" idx="6"/>
              <a:endCxn id="61" idx="2"/>
            </p:cNvCxnSpPr>
            <p:nvPr/>
          </p:nvCxnSpPr>
          <p:spPr>
            <a:xfrm>
              <a:off x="4113212" y="4648199"/>
              <a:ext cx="457200" cy="20951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8577E453-DF3F-4046-95BE-C9382EF1C1A3}"/>
                </a:ext>
              </a:extLst>
            </p:cNvPr>
            <p:cNvSpPr txBox="1"/>
            <p:nvPr/>
          </p:nvSpPr>
          <p:spPr>
            <a:xfrm>
              <a:off x="4182153" y="4267809"/>
              <a:ext cx="33534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AD011A01-35B7-4046-AB2B-984C01943281}"/>
                </a:ext>
              </a:extLst>
            </p:cNvPr>
            <p:cNvSpPr/>
            <p:nvPr/>
          </p:nvSpPr>
          <p:spPr>
            <a:xfrm>
              <a:off x="4570412" y="4364350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E7D9F87D-DA9F-443F-9E37-BC6D512C5A72}"/>
                </a:ext>
              </a:extLst>
            </p:cNvPr>
            <p:cNvSpPr/>
            <p:nvPr/>
          </p:nvSpPr>
          <p:spPr>
            <a:xfrm>
              <a:off x="4642976" y="4441490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517600D-3050-4154-BB45-439B74AE0689}"/>
              </a:ext>
            </a:extLst>
          </p:cNvPr>
          <p:cNvGrpSpPr/>
          <p:nvPr/>
        </p:nvGrpSpPr>
        <p:grpSpPr>
          <a:xfrm>
            <a:off x="9377280" y="4733044"/>
            <a:ext cx="1981200" cy="706141"/>
            <a:chOff x="3198812" y="4267809"/>
            <a:chExt cx="1981200" cy="706141"/>
          </a:xfrm>
        </p:grpSpPr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50FD8408-4B06-4509-96F5-D6787690A4AF}"/>
                </a:ext>
              </a:extLst>
            </p:cNvPr>
            <p:cNvCxnSpPr>
              <a:cxnSpLocks/>
              <a:endCxn id="65" idx="2"/>
            </p:cNvCxnSpPr>
            <p:nvPr/>
          </p:nvCxnSpPr>
          <p:spPr>
            <a:xfrm>
              <a:off x="3198812" y="4648199"/>
              <a:ext cx="3048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6A292F42-B852-40BB-A561-10D509A81425}"/>
                </a:ext>
              </a:extLst>
            </p:cNvPr>
            <p:cNvSpPr/>
            <p:nvPr/>
          </p:nvSpPr>
          <p:spPr>
            <a:xfrm>
              <a:off x="3503612" y="4343399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41E83CB9-0DAB-4925-B7D1-5622E5380086}"/>
                </a:ext>
              </a:extLst>
            </p:cNvPr>
            <p:cNvCxnSpPr>
              <a:cxnSpLocks/>
              <a:stCxn id="65" idx="6"/>
              <a:endCxn id="68" idx="2"/>
            </p:cNvCxnSpPr>
            <p:nvPr/>
          </p:nvCxnSpPr>
          <p:spPr>
            <a:xfrm>
              <a:off x="4113212" y="4648199"/>
              <a:ext cx="457200" cy="20951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D2B4AEB2-51F1-4BBA-B16F-B0A9B9C5A68B}"/>
                </a:ext>
              </a:extLst>
            </p:cNvPr>
            <p:cNvSpPr txBox="1"/>
            <p:nvPr/>
          </p:nvSpPr>
          <p:spPr>
            <a:xfrm>
              <a:off x="4182153" y="4267809"/>
              <a:ext cx="349776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A55F6C9C-1599-4721-817D-61A672A1599C}"/>
                </a:ext>
              </a:extLst>
            </p:cNvPr>
            <p:cNvSpPr/>
            <p:nvPr/>
          </p:nvSpPr>
          <p:spPr>
            <a:xfrm>
              <a:off x="4570412" y="4364350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83B91350-C917-4E09-8D89-6FB0D3110D1A}"/>
                </a:ext>
              </a:extLst>
            </p:cNvPr>
            <p:cNvSpPr/>
            <p:nvPr/>
          </p:nvSpPr>
          <p:spPr>
            <a:xfrm>
              <a:off x="4642976" y="4441490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85E9F2F8-0EE1-4A33-906F-6E9B2F1B685D}"/>
              </a:ext>
            </a:extLst>
          </p:cNvPr>
          <p:cNvGrpSpPr/>
          <p:nvPr/>
        </p:nvGrpSpPr>
        <p:grpSpPr>
          <a:xfrm>
            <a:off x="8255222" y="4713278"/>
            <a:ext cx="1426858" cy="717818"/>
            <a:chOff x="8255222" y="4713278"/>
            <a:chExt cx="1426858" cy="717818"/>
          </a:xfrm>
        </p:grpSpPr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9ECA7744-7B7A-4A65-A4D9-D22C584369C5}"/>
                </a:ext>
              </a:extLst>
            </p:cNvPr>
            <p:cNvCxnSpPr>
              <a:stCxn id="61" idx="6"/>
              <a:endCxn id="65" idx="2"/>
            </p:cNvCxnSpPr>
            <p:nvPr/>
          </p:nvCxnSpPr>
          <p:spPr>
            <a:xfrm flipV="1">
              <a:off x="8864822" y="5113434"/>
              <a:ext cx="817258" cy="3300"/>
            </a:xfrm>
            <a:prstGeom prst="straightConnector1">
              <a:avLst/>
            </a:prstGeom>
            <a:ln w="25400">
              <a:solidFill>
                <a:schemeClr val="accent5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CB88AC7D-6536-47A3-9AB4-52F4F7CFF6D4}"/>
                </a:ext>
              </a:extLst>
            </p:cNvPr>
            <p:cNvSpPr txBox="1"/>
            <p:nvPr/>
          </p:nvSpPr>
          <p:spPr>
            <a:xfrm>
              <a:off x="9097059" y="4713278"/>
              <a:ext cx="31931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6B5E9DB7-0274-424F-8844-5E1CA67D2FF6}"/>
                </a:ext>
              </a:extLst>
            </p:cNvPr>
            <p:cNvSpPr/>
            <p:nvPr/>
          </p:nvSpPr>
          <p:spPr>
            <a:xfrm>
              <a:off x="8255222" y="4821496"/>
              <a:ext cx="609600" cy="6096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38100">
              <a:solidFill>
                <a:schemeClr val="accent5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5"/>
                </a:solidFill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F6002E2D-D24D-4687-93B9-469BD9FCEE10}"/>
              </a:ext>
            </a:extLst>
          </p:cNvPr>
          <p:cNvGrpSpPr/>
          <p:nvPr/>
        </p:nvGrpSpPr>
        <p:grpSpPr>
          <a:xfrm>
            <a:off x="8560022" y="5912783"/>
            <a:ext cx="1981200" cy="706141"/>
            <a:chOff x="3198812" y="4267809"/>
            <a:chExt cx="1981200" cy="706141"/>
          </a:xfrm>
        </p:grpSpPr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F48B1B17-5686-4576-BECE-CB28EC82BB76}"/>
                </a:ext>
              </a:extLst>
            </p:cNvPr>
            <p:cNvCxnSpPr>
              <a:cxnSpLocks/>
              <a:endCxn id="78" idx="2"/>
            </p:cNvCxnSpPr>
            <p:nvPr/>
          </p:nvCxnSpPr>
          <p:spPr>
            <a:xfrm>
              <a:off x="3198812" y="4648199"/>
              <a:ext cx="3048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7B6CDA8C-9B9F-48C6-A55B-B00AABF3A977}"/>
                </a:ext>
              </a:extLst>
            </p:cNvPr>
            <p:cNvSpPr/>
            <p:nvPr/>
          </p:nvSpPr>
          <p:spPr>
            <a:xfrm>
              <a:off x="3503612" y="4343399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FE40BAA3-1836-4D8C-B744-C9DEA9A320FF}"/>
                </a:ext>
              </a:extLst>
            </p:cNvPr>
            <p:cNvCxnSpPr>
              <a:cxnSpLocks/>
              <a:stCxn id="78" idx="6"/>
              <a:endCxn id="81" idx="2"/>
            </p:cNvCxnSpPr>
            <p:nvPr/>
          </p:nvCxnSpPr>
          <p:spPr>
            <a:xfrm>
              <a:off x="4113212" y="4648199"/>
              <a:ext cx="457200" cy="20951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B880C982-7F8B-4A05-8742-C3A6308A1B53}"/>
                </a:ext>
              </a:extLst>
            </p:cNvPr>
            <p:cNvSpPr txBox="1"/>
            <p:nvPr/>
          </p:nvSpPr>
          <p:spPr>
            <a:xfrm>
              <a:off x="4182153" y="4267809"/>
              <a:ext cx="33534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44CDC178-0703-4304-918F-E2147A516C3B}"/>
                </a:ext>
              </a:extLst>
            </p:cNvPr>
            <p:cNvSpPr/>
            <p:nvPr/>
          </p:nvSpPr>
          <p:spPr>
            <a:xfrm>
              <a:off x="4570412" y="4364350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91B453A0-5590-4A2D-92AF-8CE4D5E88AEE}"/>
                </a:ext>
              </a:extLst>
            </p:cNvPr>
            <p:cNvSpPr/>
            <p:nvPr/>
          </p:nvSpPr>
          <p:spPr>
            <a:xfrm>
              <a:off x="4642976" y="4441490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B7DD343C-208A-4A2A-80DB-EA91F47FEAE1}"/>
              </a:ext>
            </a:extLst>
          </p:cNvPr>
          <p:cNvGrpSpPr/>
          <p:nvPr/>
        </p:nvGrpSpPr>
        <p:grpSpPr>
          <a:xfrm>
            <a:off x="7112219" y="5408532"/>
            <a:ext cx="2908678" cy="1236418"/>
            <a:chOff x="7112219" y="5408532"/>
            <a:chExt cx="2908678" cy="1236418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783F6BB8-14CD-4E31-B0EC-78E0EB5AE8B9}"/>
                </a:ext>
              </a:extLst>
            </p:cNvPr>
            <p:cNvGrpSpPr/>
            <p:nvPr/>
          </p:nvGrpSpPr>
          <p:grpSpPr>
            <a:xfrm>
              <a:off x="7417019" y="5991516"/>
              <a:ext cx="609600" cy="609600"/>
              <a:chOff x="11276013" y="5830394"/>
              <a:chExt cx="609600" cy="609600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948B52F5-8BA2-4A3D-87BB-CFD30DDF44BB}"/>
                  </a:ext>
                </a:extLst>
              </p:cNvPr>
              <p:cNvSpPr/>
              <p:nvPr/>
            </p:nvSpPr>
            <p:spPr>
              <a:xfrm>
                <a:off x="11276013" y="5830394"/>
                <a:ext cx="609600" cy="609600"/>
              </a:xfrm>
              <a:prstGeom prst="ellipse">
                <a:avLst/>
              </a:prstGeom>
              <a:noFill/>
              <a:ln w="38100">
                <a:solidFill>
                  <a:schemeClr val="accent5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46FB5501-1CF2-40AA-A6A7-6183BBA720FC}"/>
                  </a:ext>
                </a:extLst>
              </p:cNvPr>
              <p:cNvSpPr/>
              <p:nvPr/>
            </p:nvSpPr>
            <p:spPr>
              <a:xfrm>
                <a:off x="11348577" y="5907534"/>
                <a:ext cx="464473" cy="455321"/>
              </a:xfrm>
              <a:prstGeom prst="ellipse">
                <a:avLst/>
              </a:prstGeom>
              <a:noFill/>
              <a:ln w="28575">
                <a:solidFill>
                  <a:schemeClr val="accent5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5E0FE4CA-FF14-4290-9A76-8C72FB1B8E9D}"/>
                </a:ext>
              </a:extLst>
            </p:cNvPr>
            <p:cNvCxnSpPr>
              <a:cxnSpLocks/>
              <a:stCxn id="84" idx="6"/>
              <a:endCxn id="78" idx="2"/>
            </p:cNvCxnSpPr>
            <p:nvPr/>
          </p:nvCxnSpPr>
          <p:spPr>
            <a:xfrm flipV="1">
              <a:off x="8026619" y="6293173"/>
              <a:ext cx="838203" cy="3143"/>
            </a:xfrm>
            <a:prstGeom prst="straightConnector1">
              <a:avLst/>
            </a:prstGeom>
            <a:ln w="25400">
              <a:solidFill>
                <a:schemeClr val="accent5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71B89A52-F95B-46E2-86EE-FCC93375EB0B}"/>
                </a:ext>
              </a:extLst>
            </p:cNvPr>
            <p:cNvSpPr txBox="1"/>
            <p:nvPr/>
          </p:nvSpPr>
          <p:spPr>
            <a:xfrm>
              <a:off x="9256718" y="5408532"/>
              <a:ext cx="31931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CD90A4C6-7F38-491F-9C1D-1948EB6C84B1}"/>
                </a:ext>
              </a:extLst>
            </p:cNvPr>
            <p:cNvCxnSpPr>
              <a:cxnSpLocks/>
            </p:cNvCxnSpPr>
            <p:nvPr/>
          </p:nvCxnSpPr>
          <p:spPr>
            <a:xfrm>
              <a:off x="7112219" y="6314124"/>
              <a:ext cx="304800" cy="0"/>
            </a:xfrm>
            <a:prstGeom prst="straightConnector1">
              <a:avLst/>
            </a:prstGeom>
            <a:ln w="25400">
              <a:solidFill>
                <a:schemeClr val="accent5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or: Curved 93">
              <a:extLst>
                <a:ext uri="{FF2B5EF4-FFF2-40B4-BE49-F238E27FC236}">
                  <a16:creationId xmlns:a16="http://schemas.microsoft.com/office/drawing/2014/main" id="{DA7DB85B-D1E4-450A-BBAF-879A44EA7F6E}"/>
                </a:ext>
              </a:extLst>
            </p:cNvPr>
            <p:cNvCxnSpPr>
              <a:cxnSpLocks/>
              <a:stCxn id="81" idx="1"/>
              <a:endCxn id="78" idx="0"/>
            </p:cNvCxnSpPr>
            <p:nvPr/>
          </p:nvCxnSpPr>
          <p:spPr>
            <a:xfrm rot="16200000" flipV="1">
              <a:off x="9540147" y="5617849"/>
              <a:ext cx="110225" cy="851274"/>
            </a:xfrm>
            <a:prstGeom prst="curvedConnector3">
              <a:avLst>
                <a:gd name="adj1" fmla="val 307394"/>
              </a:avLst>
            </a:prstGeom>
            <a:ln w="25400">
              <a:solidFill>
                <a:schemeClr val="accent5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7679391E-E083-4C4A-86B4-4D2011BDAE2E}"/>
                </a:ext>
              </a:extLst>
            </p:cNvPr>
            <p:cNvSpPr txBox="1"/>
            <p:nvPr/>
          </p:nvSpPr>
          <p:spPr>
            <a:xfrm>
              <a:off x="8269282" y="6220218"/>
              <a:ext cx="31931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703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Regex-2-NFA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68B74-E1D1-4551-BC8D-2747B7F5D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20166" y="2362200"/>
            <a:ext cx="9098646" cy="4267200"/>
          </a:xfrm>
        </p:spPr>
        <p:txBody>
          <a:bodyPr>
            <a:normAutofit fontScale="85000" lnSpcReduction="10000"/>
          </a:bodyPr>
          <a:lstStyle/>
          <a:p>
            <a:pPr>
              <a:tabLst>
                <a:tab pos="1309688" algn="l"/>
              </a:tabLst>
            </a:pPr>
            <a:r>
              <a:rPr lang="en-US" sz="3200">
                <a:solidFill>
                  <a:schemeClr val="accent1"/>
                </a:solidFill>
              </a:rPr>
              <a:t>a + b: 	build an NFA for each part, then add a new start state</a:t>
            </a:r>
            <a:br>
              <a:rPr lang="en-US" sz="3200">
                <a:solidFill>
                  <a:schemeClr val="accent1"/>
                </a:solidFill>
              </a:rPr>
            </a:br>
            <a:r>
              <a:rPr lang="en-US" sz="3200">
                <a:solidFill>
                  <a:schemeClr val="accent1"/>
                </a:solidFill>
              </a:rPr>
              <a:t>	with an </a:t>
            </a:r>
            <a:r>
              <a:rPr lang="en-US" sz="3200">
                <a:solidFill>
                  <a:schemeClr val="accent1"/>
                </a:solidFill>
                <a:latin typeface="Symbol" panose="05050102010706020507" pitchFamily="18" charset="2"/>
              </a:rPr>
              <a:t>e</a:t>
            </a:r>
            <a:r>
              <a:rPr lang="en-US" sz="3200">
                <a:solidFill>
                  <a:schemeClr val="accent1"/>
                </a:solidFill>
              </a:rPr>
              <a:t>-transition to each of their start states</a:t>
            </a:r>
          </a:p>
          <a:p>
            <a:pPr>
              <a:tabLst>
                <a:tab pos="1309688" algn="l"/>
              </a:tabLst>
            </a:pPr>
            <a:r>
              <a:rPr lang="en-US" sz="3200">
                <a:solidFill>
                  <a:schemeClr val="accent5"/>
                </a:solidFill>
              </a:rPr>
              <a:t>ab:	build an NFA for each part, then add an </a:t>
            </a:r>
            <a:r>
              <a:rPr lang="en-US" sz="3200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 sz="3200">
                <a:solidFill>
                  <a:schemeClr val="accent5"/>
                </a:solidFill>
              </a:rPr>
              <a:t>-transition</a:t>
            </a:r>
            <a:br>
              <a:rPr lang="en-US" sz="3200">
                <a:solidFill>
                  <a:schemeClr val="accent5"/>
                </a:solidFill>
              </a:rPr>
            </a:br>
            <a:r>
              <a:rPr lang="en-US" sz="3200">
                <a:solidFill>
                  <a:schemeClr val="accent5"/>
                </a:solidFill>
              </a:rPr>
              <a:t>	from </a:t>
            </a:r>
            <a:r>
              <a:rPr lang="en-US" sz="3200" b="1">
                <a:solidFill>
                  <a:schemeClr val="accent2"/>
                </a:solidFill>
              </a:rPr>
              <a:t>all</a:t>
            </a:r>
            <a:r>
              <a:rPr lang="en-US" sz="3200">
                <a:solidFill>
                  <a:schemeClr val="accent5"/>
                </a:solidFill>
              </a:rPr>
              <a:t> the accepting states of the first to the start</a:t>
            </a:r>
            <a:br>
              <a:rPr lang="en-US" sz="3200">
                <a:solidFill>
                  <a:schemeClr val="accent5"/>
                </a:solidFill>
              </a:rPr>
            </a:br>
            <a:r>
              <a:rPr lang="en-US" sz="3200">
                <a:solidFill>
                  <a:schemeClr val="accent5"/>
                </a:solidFill>
              </a:rPr>
              <a:t>	state of the second; the accept states of the first</a:t>
            </a:r>
            <a:br>
              <a:rPr lang="en-US" sz="3200">
                <a:solidFill>
                  <a:schemeClr val="accent5"/>
                </a:solidFill>
              </a:rPr>
            </a:br>
            <a:r>
              <a:rPr lang="en-US" sz="3200">
                <a:solidFill>
                  <a:schemeClr val="accent5"/>
                </a:solidFill>
              </a:rPr>
              <a:t>	become non-accepting</a:t>
            </a:r>
          </a:p>
          <a:p>
            <a:pPr>
              <a:tabLst>
                <a:tab pos="1309688" algn="l"/>
              </a:tabLst>
            </a:pPr>
            <a:r>
              <a:rPr lang="en-US" sz="3200">
                <a:solidFill>
                  <a:schemeClr val="accent3"/>
                </a:solidFill>
              </a:rPr>
              <a:t>a*:	build an NFA for the part, then add </a:t>
            </a:r>
            <a:r>
              <a:rPr lang="en-US" sz="3200">
                <a:solidFill>
                  <a:schemeClr val="accent3"/>
                </a:solidFill>
                <a:latin typeface="Symbol" panose="05050102010706020507" pitchFamily="18" charset="2"/>
              </a:rPr>
              <a:t>e</a:t>
            </a:r>
            <a:r>
              <a:rPr lang="en-US" sz="3200">
                <a:solidFill>
                  <a:schemeClr val="accent3"/>
                </a:solidFill>
              </a:rPr>
              <a:t>-transitions</a:t>
            </a:r>
            <a:br>
              <a:rPr lang="en-US" sz="3200">
                <a:solidFill>
                  <a:schemeClr val="accent3"/>
                </a:solidFill>
              </a:rPr>
            </a:br>
            <a:r>
              <a:rPr lang="en-US" sz="3200">
                <a:solidFill>
                  <a:schemeClr val="accent3"/>
                </a:solidFill>
              </a:rPr>
              <a:t>	from </a:t>
            </a:r>
            <a:r>
              <a:rPr lang="en-US" sz="3200" b="1">
                <a:solidFill>
                  <a:schemeClr val="accent2"/>
                </a:solidFill>
              </a:rPr>
              <a:t>all</a:t>
            </a:r>
            <a:r>
              <a:rPr lang="en-US" sz="3200">
                <a:solidFill>
                  <a:schemeClr val="accent3"/>
                </a:solidFill>
              </a:rPr>
              <a:t> its accepting states back to its start state;</a:t>
            </a:r>
            <a:br>
              <a:rPr lang="en-US" sz="3200">
                <a:solidFill>
                  <a:schemeClr val="accent3"/>
                </a:solidFill>
              </a:rPr>
            </a:br>
            <a:r>
              <a:rPr lang="en-US" sz="3200">
                <a:solidFill>
                  <a:schemeClr val="accent3"/>
                </a:solidFill>
              </a:rPr>
              <a:t>	then add a new accepting start state with an</a:t>
            </a:r>
            <a:br>
              <a:rPr lang="en-US" sz="3200">
                <a:solidFill>
                  <a:schemeClr val="accent3"/>
                </a:solidFill>
              </a:rPr>
            </a:br>
            <a:r>
              <a:rPr lang="en-US" sz="3200">
                <a:solidFill>
                  <a:schemeClr val="accent3"/>
                </a:solidFill>
              </a:rPr>
              <a:t>	</a:t>
            </a:r>
            <a:r>
              <a:rPr lang="en-US" sz="3200">
                <a:solidFill>
                  <a:schemeClr val="accent3"/>
                </a:solidFill>
                <a:latin typeface="Symbol" panose="05050102010706020507" pitchFamily="18" charset="2"/>
              </a:rPr>
              <a:t>e</a:t>
            </a:r>
            <a:r>
              <a:rPr lang="en-US" sz="3200">
                <a:solidFill>
                  <a:schemeClr val="accent3"/>
                </a:solidFill>
              </a:rPr>
              <a:t>-transition to the old start state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4CC20B-17FA-4813-8412-1D571A20E5F9}"/>
              </a:ext>
            </a:extLst>
          </p:cNvPr>
          <p:cNvSpPr txBox="1"/>
          <p:nvPr/>
        </p:nvSpPr>
        <p:spPr>
          <a:xfrm>
            <a:off x="1598612" y="1708868"/>
            <a:ext cx="9269653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4"/>
                </a:solidFill>
              </a:rPr>
              <a:t>Recall that there are 6 parts to the regex definition (3 base &amp; 3 recursive)</a:t>
            </a:r>
            <a:endParaRPr lang="en-US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55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Regex-2-NFA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FCA7B-633E-42B5-B00A-9D97943BE0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2133600"/>
            <a:ext cx="4419599" cy="4267200"/>
          </a:xfrm>
        </p:spPr>
        <p:txBody>
          <a:bodyPr>
            <a:normAutofit fontScale="85000" lnSpcReduction="20000"/>
          </a:bodyPr>
          <a:lstStyle/>
          <a:p>
            <a:endParaRPr lang="en-US" sz="3200">
              <a:solidFill>
                <a:schemeClr val="accent3"/>
              </a:solidFill>
            </a:endParaRPr>
          </a:p>
          <a:p>
            <a:r>
              <a:rPr lang="en-US" sz="3200">
                <a:solidFill>
                  <a:schemeClr val="accent3"/>
                </a:solidFill>
              </a:rPr>
              <a:t>(a+b)*</a:t>
            </a:r>
          </a:p>
          <a:p>
            <a:endParaRPr lang="en-US" sz="3200">
              <a:solidFill>
                <a:schemeClr val="accent3"/>
              </a:solidFill>
            </a:endParaRPr>
          </a:p>
          <a:p>
            <a:r>
              <a:rPr lang="en-US" sz="3200">
                <a:solidFill>
                  <a:schemeClr val="accent3"/>
                </a:solidFill>
              </a:rPr>
              <a:t>ab*</a:t>
            </a:r>
          </a:p>
          <a:p>
            <a:endParaRPr lang="en-US" sz="3200">
              <a:solidFill>
                <a:schemeClr val="accent3"/>
              </a:solidFill>
            </a:endParaRPr>
          </a:p>
          <a:p>
            <a:r>
              <a:rPr lang="en-US" sz="3200">
                <a:solidFill>
                  <a:schemeClr val="accent3"/>
                </a:solidFill>
              </a:rPr>
              <a:t>(a+b)*aba(a+b)*</a:t>
            </a:r>
          </a:p>
          <a:p>
            <a:endParaRPr lang="en-US" sz="3200">
              <a:solidFill>
                <a:schemeClr val="accent3"/>
              </a:solidFill>
            </a:endParaRPr>
          </a:p>
          <a:p>
            <a:r>
              <a:rPr lang="en-US" sz="3200">
                <a:solidFill>
                  <a:schemeClr val="accent3"/>
                </a:solidFill>
              </a:rPr>
              <a:t>(bab)*a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68B74-E1D1-4551-BC8D-2747B7F5D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6815" y="2133600"/>
            <a:ext cx="4419598" cy="4267200"/>
          </a:xfrm>
        </p:spPr>
        <p:txBody>
          <a:bodyPr>
            <a:normAutofit fontScale="85000" lnSpcReduction="20000"/>
          </a:bodyPr>
          <a:lstStyle/>
          <a:p>
            <a:pPr>
              <a:tabLst>
                <a:tab pos="1309688" algn="l"/>
              </a:tabLst>
            </a:pPr>
            <a:endParaRPr lang="en-US" sz="3200">
              <a:solidFill>
                <a:schemeClr val="accent5"/>
              </a:solidFill>
            </a:endParaRPr>
          </a:p>
          <a:p>
            <a:pPr>
              <a:tabLst>
                <a:tab pos="1309688" algn="l"/>
              </a:tabLst>
            </a:pPr>
            <a:r>
              <a:rPr lang="en-US" sz="3200">
                <a:solidFill>
                  <a:schemeClr val="accent5"/>
                </a:solidFill>
              </a:rPr>
              <a:t>aba + bb</a:t>
            </a:r>
          </a:p>
          <a:p>
            <a:pPr>
              <a:tabLst>
                <a:tab pos="1309688" algn="l"/>
              </a:tabLst>
            </a:pPr>
            <a:endParaRPr lang="en-US" sz="3200">
              <a:solidFill>
                <a:schemeClr val="accent5"/>
              </a:solidFill>
            </a:endParaRPr>
          </a:p>
          <a:p>
            <a:pPr>
              <a:tabLst>
                <a:tab pos="1309688" algn="l"/>
              </a:tabLst>
            </a:pPr>
            <a:r>
              <a:rPr lang="en-US" sz="3200">
                <a:solidFill>
                  <a:schemeClr val="accent5"/>
                </a:solidFill>
                <a:sym typeface="Symbol" panose="05050102010706020507" pitchFamily="18" charset="2"/>
              </a:rPr>
              <a:t>*</a:t>
            </a:r>
          </a:p>
          <a:p>
            <a:pPr>
              <a:tabLst>
                <a:tab pos="1309688" algn="l"/>
              </a:tabLst>
            </a:pPr>
            <a:endParaRPr lang="en-US" sz="3200">
              <a:solidFill>
                <a:schemeClr val="accent5"/>
              </a:solidFill>
              <a:sym typeface="Symbol" panose="05050102010706020507" pitchFamily="18" charset="2"/>
            </a:endParaRPr>
          </a:p>
          <a:p>
            <a:pPr>
              <a:tabLst>
                <a:tab pos="1309688" algn="l"/>
              </a:tabLst>
            </a:pPr>
            <a:r>
              <a:rPr lang="en-US" sz="3200">
                <a:solidFill>
                  <a:schemeClr val="accent5"/>
                </a:solidFill>
                <a:sym typeface="Symbol" panose="05050102010706020507" pitchFamily="18" charset="2"/>
              </a:rPr>
              <a:t>ab + </a:t>
            </a:r>
            <a:r>
              <a:rPr lang="en-US" sz="3200">
                <a:solidFill>
                  <a:schemeClr val="accent5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e</a:t>
            </a:r>
            <a:endParaRPr lang="en-US" sz="3200">
              <a:solidFill>
                <a:schemeClr val="accent5"/>
              </a:solidFill>
              <a:sym typeface="Symbol" panose="05050102010706020507" pitchFamily="18" charset="2"/>
            </a:endParaRPr>
          </a:p>
          <a:p>
            <a:pPr>
              <a:tabLst>
                <a:tab pos="1309688" algn="l"/>
              </a:tabLst>
            </a:pPr>
            <a:endParaRPr lang="en-US" sz="3200">
              <a:solidFill>
                <a:schemeClr val="accent5"/>
              </a:solidFill>
              <a:sym typeface="Symbol" panose="05050102010706020507" pitchFamily="18" charset="2"/>
            </a:endParaRPr>
          </a:p>
          <a:p>
            <a:pPr>
              <a:tabLst>
                <a:tab pos="1309688" algn="l"/>
              </a:tabLst>
            </a:pPr>
            <a:r>
              <a:rPr lang="en-US" sz="3200">
                <a:solidFill>
                  <a:schemeClr val="accent5"/>
                </a:solidFill>
              </a:rPr>
              <a:t>(a + </a:t>
            </a:r>
            <a:r>
              <a:rPr lang="en-US" sz="3200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 sz="3200">
                <a:solidFill>
                  <a:schemeClr val="accent5"/>
                </a:solidFill>
              </a:rPr>
              <a:t>)(bb)*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4CC20B-17FA-4813-8412-1D571A20E5F9}"/>
              </a:ext>
            </a:extLst>
          </p:cNvPr>
          <p:cNvSpPr txBox="1"/>
          <p:nvPr/>
        </p:nvSpPr>
        <p:spPr>
          <a:xfrm>
            <a:off x="1598612" y="1708868"/>
            <a:ext cx="1414170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6"/>
                </a:solidFill>
              </a:rPr>
              <a:t>Examples</a:t>
            </a:r>
            <a:endParaRPr lang="en-US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44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43084-A5AD-4DB1-AB68-779AC49CE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53E2F-56AF-41E7-96B5-F8B5D0CAB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Homework #2 due today</a:t>
            </a:r>
          </a:p>
          <a:p>
            <a:r>
              <a:rPr lang="en-US"/>
              <a:t>Project #1 due Friday, Sept 19</a:t>
            </a:r>
          </a:p>
          <a:p>
            <a:r>
              <a:rPr lang="en-US"/>
              <a:t>Programming Assignment #2 available, due Tuesday, Sept 23</a:t>
            </a:r>
          </a:p>
          <a:p>
            <a:r>
              <a:rPr lang="en-US"/>
              <a:t>Reading Assignment #4 available</a:t>
            </a:r>
          </a:p>
          <a:p>
            <a:pPr lvl="1"/>
            <a:r>
              <a:rPr lang="en-US"/>
              <a:t>In particular, Chapter 2 of the 'Basics of Compiler Design' by Mogensen</a:t>
            </a:r>
          </a:p>
        </p:txBody>
      </p:sp>
    </p:spTree>
    <p:extLst>
      <p:ext uri="{BB962C8B-B14F-4D97-AF65-F5344CB8AC3E}">
        <p14:creationId xmlns:p14="http://schemas.microsoft.com/office/powerpoint/2010/main" val="198057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 Lexer: There are options...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0A36FF-09C5-41F1-8775-5C8729B708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>
                    <a:solidFill>
                      <a:schemeClr val="accent6"/>
                    </a:solidFill>
                  </a:rPr>
                  <a:t>Write a program by hand:</a:t>
                </a:r>
              </a:p>
              <a:p>
                <a:pPr lvl="1"/>
                <a:r>
                  <a:rPr lang="en-US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𝑇h𝑖𝑠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𝑑𝑖𝑓𝑓𝑖𝑐𝑢𝑙𝑡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𝑒𝑣𝑒𝑛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h𝑎𝑟𝑑𝑒𝑟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𝑚𝑎𝑖𝑛𝑡𝑎𝑖𝑛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/>
                  <a:t>See JavaScript example...</a:t>
                </a:r>
                <a:endParaRPr lang="en-US" dirty="0"/>
              </a:p>
              <a:p>
                <a:r>
                  <a:rPr lang="en-US">
                    <a:solidFill>
                      <a:schemeClr val="accent4"/>
                    </a:solidFill>
                  </a:rPr>
                  <a:t>Build a DFA for each token type:</a:t>
                </a:r>
                <a:endParaRPr lang="en-US" b="0" i="1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𝑅𝑢𝑛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𝑡h𝑒𝑚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𝑠𝑒𝑞𝑢𝑒𝑛𝑡𝑖𝑎𝑙𝑙𝑦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𝑜𝑛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𝑖𝑛𝑝𝑢𝑡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𝑓𝑖𝑛𝑑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𝑚𝑎𝑡𝑐h</m:t>
                    </m:r>
                  </m:oMath>
                </a14:m>
                <a:endParaRPr lang="en-US" b="0"/>
              </a:p>
              <a:p>
                <a:pPr lvl="1"/>
                <a:r>
                  <a:rPr lang="en-US"/>
                  <a:t>SLOW</a:t>
                </a:r>
                <a:endParaRPr lang="en-US" dirty="0"/>
              </a:p>
              <a:p>
                <a:r>
                  <a:rPr lang="en-US">
                    <a:solidFill>
                      <a:schemeClr val="accent5"/>
                    </a:solidFill>
                  </a:rPr>
                  <a:t>Build a single DFA that checks all token types at once:</a:t>
                </a:r>
                <a:endParaRPr lang="en-US" dirty="0"/>
              </a:p>
              <a:p>
                <a:pPr lvl="1"/>
                <a:r>
                  <a:rPr lang="en-US"/>
                  <a:t>Sounds hard, but with the right tools its the best option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0A36FF-09C5-41F1-8775-5C8729B708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33" t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369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 Lexer: DFA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10439398" cy="42672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accent3"/>
                </a:solidFill>
              </a:rPr>
              <a:t>Write regex's for each token type</a:t>
            </a:r>
          </a:p>
          <a:p>
            <a:r>
              <a:rPr lang="en-US">
                <a:solidFill>
                  <a:schemeClr val="accent1"/>
                </a:solidFill>
              </a:rPr>
              <a:t>Construct an NFA for each regex</a:t>
            </a:r>
            <a:endParaRPr lang="en-US" b="0" i="1">
              <a:solidFill>
                <a:schemeClr val="accent1"/>
              </a:solidFill>
              <a:latin typeface="Cambria Math" panose="02040503050406030204" pitchFamily="18" charset="0"/>
            </a:endParaRPr>
          </a:p>
          <a:p>
            <a:r>
              <a:rPr lang="en-US">
                <a:solidFill>
                  <a:schemeClr val="accent2"/>
                </a:solidFill>
              </a:rPr>
              <a:t>Mark accepting states with names of tokens that they acept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>
                <a:solidFill>
                  <a:schemeClr val="accent5"/>
                </a:solidFill>
              </a:rPr>
              <a:t>Combine NFAs into a single machine using </a:t>
            </a:r>
            <a:r>
              <a:rPr lang="en-US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>
                <a:solidFill>
                  <a:schemeClr val="accent5"/>
                </a:solidFill>
              </a:rPr>
              <a:t>-transitions from a new start state</a:t>
            </a:r>
          </a:p>
        </p:txBody>
      </p:sp>
    </p:spTree>
    <p:extLst>
      <p:ext uri="{BB962C8B-B14F-4D97-AF65-F5344CB8AC3E}">
        <p14:creationId xmlns:p14="http://schemas.microsoft.com/office/powerpoint/2010/main" val="108546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9B5A5FCD-2A1A-4006-BF5F-5B8F9830B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2" y="1676400"/>
            <a:ext cx="4043084" cy="5029200"/>
          </a:xfrm>
        </p:spPr>
        <p:txBody>
          <a:bodyPr>
            <a:normAutofit/>
          </a:bodyPr>
          <a:lstStyle/>
          <a:p>
            <a:r>
              <a:rPr lang="en-US"/>
              <a:t>Building a Lexer:</a:t>
            </a:r>
            <a:br>
              <a:rPr lang="en-US"/>
            </a:br>
            <a:br>
              <a:rPr lang="en-US"/>
            </a:br>
            <a:r>
              <a:rPr lang="en-US">
                <a:solidFill>
                  <a:schemeClr val="accent5"/>
                </a:solidFill>
              </a:rPr>
              <a:t>NFA intermediate step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endParaRPr lang="en-US"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49E73BB4-4705-472B-B252-34A4CC12C0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0096" y="152401"/>
            <a:ext cx="7691716" cy="65379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1785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 Lexer: DFA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10439398" cy="42672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accent3"/>
                </a:solidFill>
              </a:rPr>
              <a:t>Write regex's for each token type</a:t>
            </a:r>
          </a:p>
          <a:p>
            <a:r>
              <a:rPr lang="en-US">
                <a:solidFill>
                  <a:schemeClr val="accent1"/>
                </a:solidFill>
              </a:rPr>
              <a:t>Construct an NFA for each regex</a:t>
            </a:r>
            <a:endParaRPr lang="en-US" b="0" i="1">
              <a:solidFill>
                <a:schemeClr val="accent1"/>
              </a:solidFill>
              <a:latin typeface="Cambria Math" panose="02040503050406030204" pitchFamily="18" charset="0"/>
            </a:endParaRPr>
          </a:p>
          <a:p>
            <a:r>
              <a:rPr lang="en-US">
                <a:solidFill>
                  <a:schemeClr val="accent2"/>
                </a:solidFill>
              </a:rPr>
              <a:t>Mark accepting states with names of tokens that they acept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>
                <a:solidFill>
                  <a:schemeClr val="accent5"/>
                </a:solidFill>
              </a:rPr>
              <a:t>Combine NFAs into a single machine using </a:t>
            </a:r>
            <a:r>
              <a:rPr lang="en-US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>
                <a:solidFill>
                  <a:schemeClr val="accent5"/>
                </a:solidFill>
              </a:rPr>
              <a:t>-transitions from a new start state</a:t>
            </a:r>
          </a:p>
          <a:p>
            <a:r>
              <a:rPr lang="en-US">
                <a:solidFill>
                  <a:schemeClr val="accent6"/>
                </a:solidFill>
              </a:rPr>
              <a:t>Convert this NFA into an equivalent DFA</a:t>
            </a:r>
          </a:p>
          <a:p>
            <a:r>
              <a:rPr lang="en-US">
                <a:solidFill>
                  <a:schemeClr val="accent4"/>
                </a:solidFill>
              </a:rPr>
              <a:t>Minimize the DFA</a:t>
            </a:r>
          </a:p>
          <a:p>
            <a:r>
              <a:rPr lang="en-US">
                <a:solidFill>
                  <a:schemeClr val="tx2"/>
                </a:solidFill>
              </a:rPr>
              <a:t>Ensure that accepting states are still marked with names of accepted tokens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33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9B5A5FCD-2A1A-4006-BF5F-5B8F9830B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2" y="1676400"/>
            <a:ext cx="4043084" cy="5029200"/>
          </a:xfrm>
        </p:spPr>
        <p:txBody>
          <a:bodyPr>
            <a:normAutofit/>
          </a:bodyPr>
          <a:lstStyle/>
          <a:p>
            <a:r>
              <a:rPr lang="en-US"/>
              <a:t>Building a Lexer:</a:t>
            </a:r>
            <a:br>
              <a:rPr lang="en-US"/>
            </a:br>
            <a:br>
              <a:rPr lang="en-US"/>
            </a:br>
            <a:r>
              <a:rPr lang="en-US">
                <a:solidFill>
                  <a:schemeClr val="accent4"/>
                </a:solidFill>
              </a:rPr>
              <a:t>DFA Final Step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endParaRPr lang="en-US"/>
          </a:p>
        </p:txBody>
      </p:sp>
      <p:pic>
        <p:nvPicPr>
          <p:cNvPr id="4" name="Picture 3" descr="Chart, radar chart&#10;&#10;Description automatically generated">
            <a:extLst>
              <a:ext uri="{FF2B5EF4-FFF2-40B4-BE49-F238E27FC236}">
                <a16:creationId xmlns:a16="http://schemas.microsoft.com/office/drawing/2014/main" id="{34EE8A7B-6833-4D37-A248-F49DB55160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9769" y="152400"/>
            <a:ext cx="4577043" cy="658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72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 Lexer: DFA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10439398" cy="42672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accent2"/>
                </a:solidFill>
              </a:rPr>
              <a:t>What if there are overlapping cases?</a:t>
            </a:r>
          </a:p>
          <a:p>
            <a:pPr lvl="1"/>
            <a:endParaRPr lang="en-US">
              <a:solidFill>
                <a:schemeClr val="tx2"/>
              </a:solidFill>
            </a:endParaRPr>
          </a:p>
          <a:p>
            <a:pPr lvl="1"/>
            <a:r>
              <a:rPr lang="en-US">
                <a:solidFill>
                  <a:schemeClr val="tx2"/>
                </a:solidFill>
              </a:rPr>
              <a:t>Priority is specified in top-down fashion in the order in which the regexs are defined.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Longest matching prefix is what is selected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70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 Lexer: Where to go from here?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10439398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We need a collection of algorithms:</a:t>
            </a:r>
          </a:p>
          <a:p>
            <a:pPr lvl="1"/>
            <a:endParaRPr lang="en-US">
              <a:solidFill>
                <a:schemeClr val="tx2"/>
              </a:solidFill>
            </a:endParaRPr>
          </a:p>
          <a:p>
            <a:pPr lvl="1"/>
            <a:r>
              <a:rPr lang="en-US">
                <a:solidFill>
                  <a:schemeClr val="accent3"/>
                </a:solidFill>
              </a:rPr>
              <a:t>Regular expression to NFA generator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>
                <a:solidFill>
                  <a:schemeClr val="accent4"/>
                </a:solidFill>
              </a:rPr>
              <a:t>NFA to DFA converter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>
                <a:solidFill>
                  <a:schemeClr val="accent6"/>
                </a:solidFill>
              </a:rPr>
              <a:t>DFA Minimization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>
                <a:solidFill>
                  <a:schemeClr val="accent5"/>
                </a:solidFill>
              </a:rPr>
              <a:t>DFA Emulator</a:t>
            </a: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 (DFA data structures and algorithm)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>
                <a:solidFill>
                  <a:schemeClr val="accent2"/>
                </a:solidFill>
              </a:rPr>
              <a:t>THEN: off-the-shelf tools...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09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9" ma:contentTypeDescription="Create a new document." ma:contentTypeScope="" ma:versionID="5b226f5916f7946f7720915c3500729c">
  <xsd:schema xmlns:xsd="http://www.w3.org/2001/XMLSchema" xmlns:xs="http://www.w3.org/2001/XMLSchema" xmlns:p="http://schemas.microsoft.com/office/2006/metadata/properties" xmlns:ns3="52c17e26-d80b-4810-84b5-2d696440855c" xmlns:ns4="75e26a86-27e7-4108-abb5-a9a0ae913c4d" targetNamespace="http://schemas.microsoft.com/office/2006/metadata/properties" ma:root="true" ma:fieldsID="16c32700cd2aee0408f8e8b01b9b7d4a" ns3:_="" ns4:_=""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276DD5-D9CA-456C-A2C7-0FB36779C2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4DFDAF-57A2-4086-8445-AD00A41780FF}">
  <ds:schemaRefs>
    <ds:schemaRef ds:uri="http://schemas.microsoft.com/office/2006/metadata/properties"/>
    <ds:schemaRef ds:uri="75e26a86-27e7-4108-abb5-a9a0ae913c4d"/>
    <ds:schemaRef ds:uri="http://purl.org/dc/terms/"/>
    <ds:schemaRef ds:uri="http://www.w3.org/XML/1998/namespace"/>
    <ds:schemaRef ds:uri="52c17e26-d80b-4810-84b5-2d696440855c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FD0EE5F-1CFD-4EB9-8932-5977000AF2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469</TotalTime>
  <Words>552</Words>
  <Application>Microsoft Office PowerPoint</Application>
  <PresentationFormat>Custom</PresentationFormat>
  <Paragraphs>100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Cambria Math</vt:lpstr>
      <vt:lpstr>Consolas</vt:lpstr>
      <vt:lpstr>Corbel</vt:lpstr>
      <vt:lpstr>Symbol</vt:lpstr>
      <vt:lpstr>Chalkboard 16x9</vt:lpstr>
      <vt:lpstr>Lexical Analysis</vt:lpstr>
      <vt:lpstr>ALERTS</vt:lpstr>
      <vt:lpstr>Building a Lexer: There are options...</vt:lpstr>
      <vt:lpstr>Building a Lexer: DFA</vt:lpstr>
      <vt:lpstr>Building a Lexer:  NFA intermediate step       </vt:lpstr>
      <vt:lpstr>Building a Lexer: DFA</vt:lpstr>
      <vt:lpstr>Building a Lexer:  DFA Final Step       </vt:lpstr>
      <vt:lpstr>Building a Lexer: DFA</vt:lpstr>
      <vt:lpstr>Building a Lexer: Where to go from here?</vt:lpstr>
      <vt:lpstr>Regex-2-NFA</vt:lpstr>
      <vt:lpstr>Regex-2-NFA</vt:lpstr>
      <vt:lpstr>Regex-2-NFA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3200</dc:title>
  <dc:creator>Stucki, David</dc:creator>
  <cp:lastModifiedBy>Stucki, David</cp:lastModifiedBy>
  <cp:revision>26</cp:revision>
  <dcterms:created xsi:type="dcterms:W3CDTF">2019-09-04T18:04:52Z</dcterms:created>
  <dcterms:modified xsi:type="dcterms:W3CDTF">2025-09-06T03:20:14Z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