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50"/>
  </p:notesMasterIdLst>
  <p:sldIdLst>
    <p:sldId id="323" r:id="rId4"/>
    <p:sldId id="322" r:id="rId5"/>
    <p:sldId id="324" r:id="rId6"/>
    <p:sldId id="325" r:id="rId7"/>
    <p:sldId id="326" r:id="rId8"/>
    <p:sldId id="327" r:id="rId9"/>
    <p:sldId id="316" r:id="rId10"/>
    <p:sldId id="271" r:id="rId11"/>
    <p:sldId id="260" r:id="rId12"/>
    <p:sldId id="261" r:id="rId13"/>
    <p:sldId id="286" r:id="rId14"/>
    <p:sldId id="264" r:id="rId15"/>
    <p:sldId id="317" r:id="rId16"/>
    <p:sldId id="318" r:id="rId17"/>
    <p:sldId id="319" r:id="rId18"/>
    <p:sldId id="320" r:id="rId19"/>
    <p:sldId id="321" r:id="rId20"/>
    <p:sldId id="287" r:id="rId21"/>
    <p:sldId id="288" r:id="rId22"/>
    <p:sldId id="289" r:id="rId23"/>
    <p:sldId id="290" r:id="rId24"/>
    <p:sldId id="304" r:id="rId25"/>
    <p:sldId id="306" r:id="rId26"/>
    <p:sldId id="308" r:id="rId27"/>
    <p:sldId id="309" r:id="rId28"/>
    <p:sldId id="257" r:id="rId29"/>
    <p:sldId id="262" r:id="rId30"/>
    <p:sldId id="310" r:id="rId31"/>
    <p:sldId id="263" r:id="rId32"/>
    <p:sldId id="292" r:id="rId33"/>
    <p:sldId id="312" r:id="rId34"/>
    <p:sldId id="258" r:id="rId35"/>
    <p:sldId id="293" r:id="rId36"/>
    <p:sldId id="294" r:id="rId37"/>
    <p:sldId id="295" r:id="rId38"/>
    <p:sldId id="296" r:id="rId39"/>
    <p:sldId id="297" r:id="rId40"/>
    <p:sldId id="298" r:id="rId41"/>
    <p:sldId id="300" r:id="rId42"/>
    <p:sldId id="301" r:id="rId43"/>
    <p:sldId id="302" r:id="rId44"/>
    <p:sldId id="303" r:id="rId45"/>
    <p:sldId id="313" r:id="rId46"/>
    <p:sldId id="314" r:id="rId47"/>
    <p:sldId id="256" r:id="rId48"/>
    <p:sldId id="315" r:id="rId49"/>
  </p:sldIdLst>
  <p:sldSz cx="16256000" cy="9144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68" y="90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1109-EAAC-4EF8-B3A4-DC744D2AEC14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2B7E0-213D-4697-8CBF-737B8E1A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19BE186-9DD1-41F5-B459-34EC9E452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0E2420-DBFF-4F47-BF5A-670749BF257B}" type="slidenum">
              <a:rPr lang="en-US" altLang="en-US" smtClean="0">
                <a:ea typeface="굴림" panose="020B0503020000020004" pitchFamily="34" charset="-127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ea typeface="굴림" panose="020B0503020000020004" pitchFamily="34" charset="-127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50692CD-91BE-45C7-B446-1EA1D6754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3FBFAB3-A688-4B2B-B7A2-0B422B29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585556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69925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4625" y="1536700"/>
            <a:ext cx="3482975" cy="4229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1536700"/>
            <a:ext cx="10296525" cy="4229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55501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62668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61601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67689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300" y="2590800"/>
            <a:ext cx="6540500" cy="535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4200" y="2590800"/>
            <a:ext cx="6540500" cy="535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44120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921613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18672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15701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00292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059900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19329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821938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36350" y="241300"/>
            <a:ext cx="3308350" cy="7708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241300"/>
            <a:ext cx="9772650" cy="7708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074585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923975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149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399285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603500"/>
            <a:ext cx="6889750" cy="570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7850" y="2603500"/>
            <a:ext cx="6889750" cy="570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888210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028597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5551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96309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60215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21936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551254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27464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4625" y="241300"/>
            <a:ext cx="3482975" cy="8064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241300"/>
            <a:ext cx="10296525" cy="8064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68446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4711700"/>
            <a:ext cx="6889750" cy="105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7850" y="4711700"/>
            <a:ext cx="6889750" cy="105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1297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3073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80108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6349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3474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65678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5694B26C-EED9-4CDE-BC2B-690EA4C9B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1536700"/>
            <a:ext cx="139319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7B72FAC-6860-454D-9D1E-EC5C5D351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3FABBB9-5BBB-4B16-AD3E-4075F934C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241300"/>
            <a:ext cx="13233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6C5810-7799-43F6-81F2-F486A1B31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2590800"/>
            <a:ext cx="13233400" cy="535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054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4986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943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3876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832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2893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7465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2037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6609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88BB0427-EE62-43CF-B8A3-808679BE6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241300"/>
            <a:ext cx="13931900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F28C710-11FB-4743-B4BC-F5094EB0A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2603500"/>
            <a:ext cx="13931900" cy="570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112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0033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2954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18923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3495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8067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2639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7211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208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howto/regex.html#regex-howto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hyperlink" Target="https://www.regular-expressions.info/posix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554815-6BD4-4843-994B-3E749D5F3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32C0425-DC44-451B-A178-BFEE68E4D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</a:p>
        </p:txBody>
      </p:sp>
    </p:spTree>
    <p:extLst>
      <p:ext uri="{BB962C8B-B14F-4D97-AF65-F5344CB8AC3E}">
        <p14:creationId xmlns:p14="http://schemas.microsoft.com/office/powerpoint/2010/main" val="242362406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>
            <a:extLst>
              <a:ext uri="{FF2B5EF4-FFF2-40B4-BE49-F238E27FC236}">
                <a16:creationId xmlns:a16="http://schemas.microsoft.com/office/drawing/2014/main" id="{7EB5AA0F-A16B-47F4-BA1B-0399AD9D9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04800"/>
            <a:ext cx="10536238" cy="734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D8807EEA-1874-4201-A26D-0F4EF4B3B5D5}"/>
              </a:ext>
            </a:extLst>
          </p:cNvPr>
          <p:cNvSpPr>
            <a:spLocks/>
          </p:cNvSpPr>
          <p:nvPr/>
        </p:nvSpPr>
        <p:spPr bwMode="auto">
          <a:xfrm>
            <a:off x="5181600" y="8077200"/>
            <a:ext cx="61722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Really smart "Find" or "Search"</a:t>
            </a:r>
          </a:p>
        </p:txBody>
      </p:sp>
      <p:sp>
        <p:nvSpPr>
          <p:cNvPr id="20483" name="AutoShape 3">
            <a:extLst>
              <a:ext uri="{FF2B5EF4-FFF2-40B4-BE49-F238E27FC236}">
                <a16:creationId xmlns:a16="http://schemas.microsoft.com/office/drawing/2014/main" id="{DB7008A7-19D6-4C7C-8EC3-1D9A39BBD8F7}"/>
              </a:ext>
            </a:extLst>
          </p:cNvPr>
          <p:cNvSpPr>
            <a:spLocks/>
          </p:cNvSpPr>
          <p:nvPr/>
        </p:nvSpPr>
        <p:spPr bwMode="auto">
          <a:xfrm flipH="1">
            <a:off x="13271500" y="5715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5157D998-EB8A-4E36-B825-FF1D41703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>
                <a:solidFill>
                  <a:srgbClr val="FFFF00"/>
                </a:solidFill>
                <a:sym typeface="Gill Sans" charset="0"/>
              </a:rPr>
              <a:t>Introduction to Regular Expressions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99963234-47BF-4954-8937-C80B3153E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524000"/>
            <a:ext cx="14401800" cy="7378700"/>
          </a:xfrm>
        </p:spPr>
        <p:txBody>
          <a:bodyPr/>
          <a:lstStyle/>
          <a:p>
            <a:pPr hangingPunct="1"/>
            <a:r>
              <a:rPr lang="en-US" altLang="en-US" sz="3200" dirty="0"/>
              <a:t>A </a:t>
            </a:r>
            <a:r>
              <a:rPr lang="en-US" altLang="en-US" sz="3200" dirty="0">
                <a:solidFill>
                  <a:srgbClr val="3366FF"/>
                </a:solidFill>
              </a:rPr>
              <a:t>regular expression</a:t>
            </a:r>
            <a:r>
              <a:rPr lang="en-US" altLang="en-US" sz="3200" dirty="0"/>
              <a:t> (</a:t>
            </a:r>
            <a:r>
              <a:rPr lang="en-US" altLang="en-US" sz="3200" dirty="0">
                <a:solidFill>
                  <a:srgbClr val="3366FF"/>
                </a:solidFill>
              </a:rPr>
              <a:t>regex</a:t>
            </a:r>
            <a:r>
              <a:rPr lang="en-US" altLang="en-US" sz="3200" dirty="0"/>
              <a:t>) describes a pattern to match multiple input strings.</a:t>
            </a:r>
          </a:p>
          <a:p>
            <a:pPr hangingPunct="1"/>
            <a:r>
              <a:rPr lang="en-US" altLang="en-US" sz="3200" dirty="0"/>
              <a:t>Regular expressions descend from a fundamental concept in Computer Science called </a:t>
            </a:r>
            <a:r>
              <a:rPr lang="en-US" altLang="en-US" sz="3200" dirty="0">
                <a:solidFill>
                  <a:srgbClr val="3366FF"/>
                </a:solidFill>
              </a:rPr>
              <a:t>finite automata</a:t>
            </a:r>
            <a:r>
              <a:rPr lang="en-US" altLang="en-US" sz="3200" dirty="0"/>
              <a:t> theory</a:t>
            </a:r>
          </a:p>
          <a:p>
            <a:pPr hangingPunct="1"/>
            <a:r>
              <a:rPr lang="en-US" altLang="en-US" sz="3200" dirty="0"/>
              <a:t>Regular expressions are endemic to Unix</a:t>
            </a:r>
          </a:p>
          <a:p>
            <a:pPr hangingPunct="1"/>
            <a:r>
              <a:rPr lang="en-US" altLang="en-US" sz="3200" dirty="0"/>
              <a:t>Some utilities/programs that use them: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vi, ed, sed, and emacs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 err="1"/>
              <a:t>awk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tcl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perl</a:t>
            </a:r>
            <a:r>
              <a:rPr lang="en-US" altLang="en-US" sz="2800" dirty="0"/>
              <a:t> and Python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grep, </a:t>
            </a:r>
            <a:r>
              <a:rPr lang="en-US" altLang="en-US" sz="2800" dirty="0" err="1"/>
              <a:t>egrep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fgrep</a:t>
            </a:r>
            <a:endParaRPr lang="en-US" altLang="en-US" sz="2800" dirty="0"/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compilers</a:t>
            </a:r>
          </a:p>
          <a:p>
            <a:pPr hangingPunct="1"/>
            <a:r>
              <a:rPr lang="en-US" altLang="en-US" sz="3200" dirty="0"/>
              <a:t>The simplest regular expression is </a:t>
            </a:r>
            <a:r>
              <a:rPr lang="en-US" altLang="en-US" sz="3200" dirty="0">
                <a:solidFill>
                  <a:srgbClr val="3366FF"/>
                </a:solidFill>
              </a:rPr>
              <a:t>a string of literal characters to match</a:t>
            </a:r>
            <a:r>
              <a:rPr lang="en-US" altLang="en-US" sz="3200" dirty="0"/>
              <a:t>.</a:t>
            </a:r>
          </a:p>
          <a:p>
            <a:pPr hangingPunct="1"/>
            <a:r>
              <a:rPr lang="en-US" altLang="en-US" sz="3200" dirty="0"/>
              <a:t>The string </a:t>
            </a:r>
            <a:r>
              <a:rPr lang="en-US" altLang="en-US" sz="3200" b="1" dirty="0">
                <a:solidFill>
                  <a:srgbClr val="3366FF"/>
                </a:solidFill>
              </a:rPr>
              <a:t>matches</a:t>
            </a:r>
            <a:r>
              <a:rPr lang="en-US" altLang="en-US" sz="3200" dirty="0"/>
              <a:t> the regular expression if it contains the substring.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>
            <a:extLst>
              <a:ext uri="{FF2B5EF4-FFF2-40B4-BE49-F238E27FC236}">
                <a16:creationId xmlns:a16="http://schemas.microsoft.com/office/drawing/2014/main" id="{37B8DB99-6AF4-47A0-B2E7-18F2D0817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12713"/>
            <a:ext cx="8801100" cy="890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Rectangle 2">
            <a:extLst>
              <a:ext uri="{FF2B5EF4-FFF2-40B4-BE49-F238E27FC236}">
                <a16:creationId xmlns:a16="http://schemas.microsoft.com/office/drawing/2014/main" id="{8651610F-DD31-421D-A89D-593AC828C901}"/>
              </a:ext>
            </a:extLst>
          </p:cNvPr>
          <p:cNvSpPr>
            <a:spLocks/>
          </p:cNvSpPr>
          <p:nvPr/>
        </p:nvSpPr>
        <p:spPr bwMode="auto">
          <a:xfrm>
            <a:off x="11061700" y="7645400"/>
            <a:ext cx="41751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  <a:hlinkClick r:id="rId3"/>
              </a:rPr>
              <a:t>http://xkcd.com/208/</a:t>
            </a:r>
            <a:endParaRPr lang="en-US" altLang="en-US" sz="3800">
              <a:solidFill>
                <a:srgbClr val="FFFF00"/>
              </a:solidFill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Exact Matches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03DC52-92DF-44D5-8A71-7BC20F679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011" y="2667000"/>
            <a:ext cx="8137589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5858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Multiple Matches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8351DC-95F6-47D8-BA52-C3C89A4BC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07" y="3352799"/>
            <a:ext cx="9119593" cy="544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0084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Matching Any Character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F7CFC3-3E98-4868-9FCE-2DB5E5F7E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354" y="3314699"/>
            <a:ext cx="9371445" cy="540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2971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Alternate Character Classes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0C517F-B1F3-45D9-8909-4BA35A94F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657" y="3328987"/>
            <a:ext cx="9280343" cy="544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607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Negated Character Classes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BD80FE-7A22-4762-BE3A-C3DF91D4D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501" y="3324224"/>
            <a:ext cx="9645699" cy="525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333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8E355E94-ADD9-4203-8FD9-FDCFB50BA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574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2FCB2A0-CD89-429B-BE48-56C9C56FF216}"/>
              </a:ext>
            </a:extLst>
          </p:cNvPr>
          <p:cNvSpPr>
            <a:spLocks/>
          </p:cNvSpPr>
          <p:nvPr/>
        </p:nvSpPr>
        <p:spPr bwMode="auto">
          <a:xfrm>
            <a:off x="1022350" y="2044700"/>
            <a:ext cx="147193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chracter one or more times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[aeiou]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D04EF710-3FE9-412B-B77C-6F7310034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Regular Expression Module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006C35E-EBC0-4F74-B674-C028E325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Before you can use regular expressions in your program, you must import the library using "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import re</a:t>
            </a:r>
            <a:r>
              <a:rPr lang="en-US" dirty="0">
                <a:sym typeface="Gill Sans" charset="0"/>
              </a:rPr>
              <a:t>"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re.search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to see if a string matches a regular expression similar to using the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method for strings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re.findall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extract portions of a string that match your regular expression similar to a combination of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and slicing:      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var[5:10]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D23F-22EF-4C85-8428-D61B49D7A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96DD7-E9E3-4F7A-A56A-D5CDCD33F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#1 Draft</a:t>
            </a:r>
          </a:p>
          <a:p>
            <a:pPr lvl="1"/>
            <a:r>
              <a:rPr lang="en-US"/>
              <a:t>Due 9/19 (you have three weeks)</a:t>
            </a:r>
          </a:p>
          <a:p>
            <a:r>
              <a:rPr lang="en-US"/>
              <a:t>Python assignment due</a:t>
            </a:r>
          </a:p>
          <a:p>
            <a:r>
              <a:rPr lang="en-US"/>
              <a:t>Don't forget to read...</a:t>
            </a:r>
          </a:p>
        </p:txBody>
      </p:sp>
    </p:spTree>
    <p:extLst>
      <p:ext uri="{BB962C8B-B14F-4D97-AF65-F5344CB8AC3E}">
        <p14:creationId xmlns:p14="http://schemas.microsoft.com/office/powerpoint/2010/main" val="2639757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602BF8DF-0380-464B-932D-01F20F88E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find()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CB43E65-3886-4941-AA44-FB74CDD81107}"/>
              </a:ext>
            </a:extLst>
          </p:cNvPr>
          <p:cNvSpPr>
            <a:spLocks/>
          </p:cNvSpPr>
          <p:nvPr/>
        </p:nvSpPr>
        <p:spPr bwMode="auto">
          <a:xfrm>
            <a:off x="9039225" y="2811463"/>
            <a:ext cx="6642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endParaRPr lang="en-US" altLang="en-US" sz="420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A6181FF-0158-4246-B8B5-51EE3398FCF0}"/>
              </a:ext>
            </a:extLst>
          </p:cNvPr>
          <p:cNvSpPr>
            <a:spLocks/>
          </p:cNvSpPr>
          <p:nvPr/>
        </p:nvSpPr>
        <p:spPr bwMode="auto">
          <a:xfrm>
            <a:off x="574675" y="4103688"/>
            <a:ext cx="66421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line = </a:t>
            </a:r>
            <a:r>
              <a:rPr lang="en-US" altLang="en-US" sz="4200" dirty="0" err="1">
                <a:solidFill>
                  <a:schemeClr val="tx1"/>
                </a:solidFill>
                <a:ea typeface="MS PGothic" panose="020B0600070205080204" pitchFamily="34" charset="-128"/>
              </a:rPr>
              <a:t>line.rstrip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()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line.find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&gt;= 0: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C343F607-2E86-49C3-80E7-6399BB8F3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startswith()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96FF9C2-6870-4670-A993-C679D91569FE}"/>
              </a:ext>
            </a:extLst>
          </p:cNvPr>
          <p:cNvSpPr>
            <a:spLocks/>
          </p:cNvSpPr>
          <p:nvPr/>
        </p:nvSpPr>
        <p:spPr bwMode="auto">
          <a:xfrm>
            <a:off x="9064625" y="2608263"/>
            <a:ext cx="6642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endParaRPr lang="en-US" altLang="en-US" sz="420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FFFF00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9FECFB5-1CF7-4DE7-BB75-B96213311A36}"/>
              </a:ext>
            </a:extLst>
          </p:cNvPr>
          <p:cNvSpPr>
            <a:spLocks/>
          </p:cNvSpPr>
          <p:nvPr/>
        </p:nvSpPr>
        <p:spPr bwMode="auto">
          <a:xfrm>
            <a:off x="549275" y="3900488"/>
            <a:ext cx="66421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line = </a:t>
            </a:r>
            <a:r>
              <a:rPr lang="en-US" altLang="en-US" sz="4200" dirty="0" err="1">
                <a:solidFill>
                  <a:schemeClr val="tx1"/>
                </a:solidFill>
                <a:ea typeface="MS PGothic" panose="020B0600070205080204" pitchFamily="34" charset="-128"/>
              </a:rPr>
              <a:t>line.rstrip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()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line.startswith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A832B60B-2669-4050-ABE0-9727169345EB}"/>
              </a:ext>
            </a:extLst>
          </p:cNvPr>
          <p:cNvSpPr>
            <a:spLocks/>
          </p:cNvSpPr>
          <p:nvPr/>
        </p:nvSpPr>
        <p:spPr bwMode="auto">
          <a:xfrm>
            <a:off x="1103313" y="8140700"/>
            <a:ext cx="133699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We fine-tune what is matched by adding special characters to the string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EE44EB12-2161-4E92-9C8B-F1D940321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7C1284B-5637-4786-8F56-DB944ACD9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dot character matches any character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asterisk character, the character is "any number of times"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FA79B-FC07-49EA-BFF8-DDC9E12BA7A6}"/>
              </a:ext>
            </a:extLst>
          </p:cNvPr>
          <p:cNvSpPr>
            <a:spLocks/>
          </p:cNvSpPr>
          <p:nvPr/>
        </p:nvSpPr>
        <p:spPr bwMode="auto">
          <a:xfrm>
            <a:off x="1247775" y="5426075"/>
            <a:ext cx="780891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X-Sieve: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X-DSPAM-Result: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Innocent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X-DSPAM-Confidence: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0.8475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X-Content-Type-Message-Body: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0311A930-6A62-4402-BAA6-CEAD8D8820D1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^X.*: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B41117BB-A1D5-4DB9-B42E-E4B3956F9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D6BA51B-88BD-4D39-8B31-2564AFFAB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dot</a:t>
            </a:r>
            <a:r>
              <a:rPr lang="en-US">
                <a:sym typeface="Gill Sans" charset="0"/>
              </a:rPr>
              <a:t> character matches any character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asterisk</a:t>
            </a:r>
            <a:r>
              <a:rPr lang="en-US">
                <a:sym typeface="Gill Sans" charset="0"/>
              </a:rPr>
              <a:t> character, the character is "any number of times"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CAD2CF9-7B0F-4121-A6C5-A352AA5E0346}"/>
              </a:ext>
            </a:extLst>
          </p:cNvPr>
          <p:cNvSpPr>
            <a:spLocks/>
          </p:cNvSpPr>
          <p:nvPr/>
        </p:nvSpPr>
        <p:spPr bwMode="auto">
          <a:xfrm>
            <a:off x="1247775" y="5426075"/>
            <a:ext cx="780891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-DSPAM-Confidence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0.8475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-Content-Type-Message-Body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6675242-9E83-4285-8A47-58A1B56861E6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82222B4-5C77-43BA-90D6-52F5473B0B82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3A635AF-F776-4913-9ADB-F34CA64C2A8F}"/>
              </a:ext>
            </a:extLst>
          </p:cNvPr>
          <p:cNvSpPr>
            <a:spLocks/>
          </p:cNvSpPr>
          <p:nvPr/>
        </p:nvSpPr>
        <p:spPr bwMode="auto">
          <a:xfrm>
            <a:off x="11277600" y="7785100"/>
            <a:ext cx="38687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6681FCE-BFA2-4031-9673-7885F5E97292}"/>
              </a:ext>
            </a:extLst>
          </p:cNvPr>
          <p:cNvSpPr>
            <a:spLocks/>
          </p:cNvSpPr>
          <p:nvPr/>
        </p:nvSpPr>
        <p:spPr bwMode="auto">
          <a:xfrm>
            <a:off x="13615988" y="5143500"/>
            <a:ext cx="22129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3901BB00-42EB-4B87-9942-A4F121086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42913" y="7242175"/>
            <a:ext cx="80962" cy="5905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81" name="Line 9">
            <a:extLst>
              <a:ext uri="{FF2B5EF4-FFF2-40B4-BE49-F238E27FC236}">
                <a16:creationId xmlns:a16="http://schemas.microsoft.com/office/drawing/2014/main" id="{C164118A-340F-4AC2-A3D6-30E63AE16087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7075" y="5756275"/>
            <a:ext cx="712788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82" name="Line 10">
            <a:extLst>
              <a:ext uri="{FF2B5EF4-FFF2-40B4-BE49-F238E27FC236}">
                <a16:creationId xmlns:a16="http://schemas.microsoft.com/office/drawing/2014/main" id="{0A22B70F-5043-4023-A4C3-15114692ED81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509587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6FE120A1-0C2D-445D-8EE3-168CEFE8C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6A34BB0A-1857-4B55-AFB5-E0A8AAD8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F50B802-4D37-4F7F-9C90-7053EBCA5AEE}"/>
              </a:ext>
            </a:extLst>
          </p:cNvPr>
          <p:cNvSpPr>
            <a:spLocks/>
          </p:cNvSpPr>
          <p:nvPr/>
        </p:nvSpPr>
        <p:spPr bwMode="auto">
          <a:xfrm>
            <a:off x="1247775" y="5391150"/>
            <a:ext cx="7246938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  <a:endParaRPr lang="en-US" altLang="en-US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Plane is behind schedule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two weeks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1CFEB2C-66FB-4983-8B9A-213F32178E9E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71BD8DE-2E29-4461-AD7E-C6D7FA80F861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B5FE6542-41BC-4C4A-957C-FA11C48C199B}"/>
              </a:ext>
            </a:extLst>
          </p:cNvPr>
          <p:cNvSpPr>
            <a:spLocks/>
          </p:cNvSpPr>
          <p:nvPr/>
        </p:nvSpPr>
        <p:spPr bwMode="auto">
          <a:xfrm>
            <a:off x="11277600" y="7785100"/>
            <a:ext cx="38687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C0D5ABB0-843F-4339-97AE-FD62FCE59306}"/>
              </a:ext>
            </a:extLst>
          </p:cNvPr>
          <p:cNvSpPr>
            <a:spLocks/>
          </p:cNvSpPr>
          <p:nvPr/>
        </p:nvSpPr>
        <p:spPr bwMode="auto">
          <a:xfrm>
            <a:off x="13615988" y="5143500"/>
            <a:ext cx="22129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A32BFCA6-8AF6-4ACF-B9CF-19EDF4BF5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42913" y="7242175"/>
            <a:ext cx="80962" cy="5905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CFBEE447-BC01-4D97-AD13-A4890CE7E39A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7075" y="5756275"/>
            <a:ext cx="712788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2C0B0116-572E-42C1-B658-F0EE40FF0BA0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509587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6CFA477E-B80F-4E8D-A54B-7A7830CA1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66A054C-FA0A-4CB8-8D7C-7835EE43C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EEAF104-83A0-4543-9B51-D4BBF7D06329}"/>
              </a:ext>
            </a:extLst>
          </p:cNvPr>
          <p:cNvSpPr>
            <a:spLocks/>
          </p:cNvSpPr>
          <p:nvPr/>
        </p:nvSpPr>
        <p:spPr bwMode="auto">
          <a:xfrm>
            <a:off x="1247775" y="5441950"/>
            <a:ext cx="7246938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  <a:endParaRPr lang="en-US" altLang="en-US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X-Plane is behind schedule: two weeks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2101BD1-4D63-4585-969B-DA2D6F5B556B}"/>
              </a:ext>
            </a:extLst>
          </p:cNvPr>
          <p:cNvSpPr>
            <a:spLocks/>
          </p:cNvSpPr>
          <p:nvPr/>
        </p:nvSpPr>
        <p:spPr bwMode="auto">
          <a:xfrm>
            <a:off x="11690350" y="6286500"/>
            <a:ext cx="24320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\S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9CB2EF4-0193-4D33-8486-016E5CB290E3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CF943C74-58AC-48C9-95A1-812296018264}"/>
              </a:ext>
            </a:extLst>
          </p:cNvPr>
          <p:cNvSpPr>
            <a:spLocks/>
          </p:cNvSpPr>
          <p:nvPr/>
        </p:nvSpPr>
        <p:spPr bwMode="auto">
          <a:xfrm>
            <a:off x="8431213" y="7937500"/>
            <a:ext cx="7366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non-whitespace character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66EBCC5-3D8D-42BD-B49F-CADA1E9AD5F1}"/>
              </a:ext>
            </a:extLst>
          </p:cNvPr>
          <p:cNvSpPr>
            <a:spLocks/>
          </p:cNvSpPr>
          <p:nvPr/>
        </p:nvSpPr>
        <p:spPr bwMode="auto"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times</a:t>
            </a:r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555468CF-60D1-496D-ADDD-C2F26B6F29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98438" y="7242175"/>
            <a:ext cx="244475" cy="8143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AC7A412F-5CAD-419F-A31A-1E3B48509490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793788" y="5756275"/>
            <a:ext cx="346075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CC784D9E-C99B-4BAC-A46F-28FE06DE01D9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285750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C52D5E5E-A41D-48E1-B841-643B58ED35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3AFB7ED-65CC-4783-B45F-5A74BD5AA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819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returns a True/False depending on whether the string matches  the regular expression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we actually want the matching strings to be extracted,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AE258A2-A694-4399-BA1C-BEA0CD7B12D5}"/>
              </a:ext>
            </a:extLst>
          </p:cNvPr>
          <p:cNvSpPr>
            <a:spLocks/>
          </p:cNvSpPr>
          <p:nvPr/>
        </p:nvSpPr>
        <p:spPr bwMode="auto">
          <a:xfrm>
            <a:off x="6375400" y="5645150"/>
            <a:ext cx="878046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569D630-73A7-479A-A9C4-1AE4DF0DF6F4}"/>
              </a:ext>
            </a:extLst>
          </p:cNvPr>
          <p:cNvSpPr>
            <a:spLocks/>
          </p:cNvSpPr>
          <p:nvPr/>
        </p:nvSpPr>
        <p:spPr bwMode="auto">
          <a:xfrm>
            <a:off x="1727200" y="6096000"/>
            <a:ext cx="1943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60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CDE2DABD-77EE-40B8-B5D3-1431F5CD2EE1}"/>
              </a:ext>
            </a:extLst>
          </p:cNvPr>
          <p:cNvSpPr>
            <a:spLocks/>
          </p:cNvSpPr>
          <p:nvPr/>
        </p:nvSpPr>
        <p:spPr bwMode="auto">
          <a:xfrm>
            <a:off x="550863" y="7683500"/>
            <a:ext cx="37052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One or more digits</a:t>
            </a:r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E27D0303-8E21-4FA5-BBBA-5B58E5AF6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8213" y="7026275"/>
            <a:ext cx="80962" cy="590550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EE8BD120-C453-4184-9755-27D067479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D04656BB-5D96-46F9-81E0-FB77F03A6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7526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When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it returns a list of zero or more sub-strings that match the regular expression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FA146BC-4566-4671-B86D-091163E9DC82}"/>
              </a:ext>
            </a:extLst>
          </p:cNvPr>
          <p:cNvSpPr>
            <a:spLocks/>
          </p:cNvSpPr>
          <p:nvPr/>
        </p:nvSpPr>
        <p:spPr bwMode="auto">
          <a:xfrm>
            <a:off x="3721100" y="4330859"/>
            <a:ext cx="8555355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’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’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[AEIOU]+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[]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68461A1C-646F-40C4-B9FE-CCA894958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Warning: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A1C7B-E1B7-4BD5-8510-8237B94DB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8288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repeat</a:t>
            </a:r>
            <a:r>
              <a:rPr lang="en-US">
                <a:sym typeface="Gill Sans" charset="0"/>
              </a:rPr>
              <a:t> characters (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*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+</a:t>
            </a:r>
            <a:r>
              <a:rPr lang="en-US">
                <a:sym typeface="Gill Sans" charset="0"/>
              </a:rPr>
              <a:t>) push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outward</a:t>
            </a:r>
            <a:r>
              <a:rPr lang="en-US">
                <a:sym typeface="Gill Sans" charset="0"/>
              </a:rPr>
              <a:t> in both directions (greedy) to match the largest possible string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5CC3BA7-949D-451B-AA8D-8992D508D7DA}"/>
              </a:ext>
            </a:extLst>
          </p:cNvPr>
          <p:cNvSpPr>
            <a:spLocks/>
          </p:cNvSpPr>
          <p:nvPr/>
        </p:nvSpPr>
        <p:spPr bwMode="auto"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From: Using the 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character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^F.+: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From: Using the 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5F7B7C92-37D9-4CD3-B50B-1CB1E4DE0AC1}"/>
              </a:ext>
            </a:extLst>
          </p:cNvPr>
          <p:cNvSpPr>
            <a:spLocks/>
          </p:cNvSpPr>
          <p:nvPr/>
        </p:nvSpPr>
        <p:spPr bwMode="auto">
          <a:xfrm>
            <a:off x="11214100" y="5581650"/>
            <a:ext cx="157003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6300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6300">
                <a:solidFill>
                  <a:srgbClr val="FF7F00"/>
                </a:solidFill>
                <a:ea typeface="MS PGothic" panose="020B0600070205080204" pitchFamily="34" charset="-128"/>
              </a:rPr>
              <a:t>.+</a:t>
            </a:r>
            <a:r>
              <a:rPr lang="en-US" altLang="en-US" sz="63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6395FF4-65D8-4E1E-9ADB-33FDDF152191}"/>
              </a:ext>
            </a:extLst>
          </p:cNvPr>
          <p:cNvSpPr>
            <a:spLocks/>
          </p:cNvSpPr>
          <p:nvPr/>
        </p:nvSpPr>
        <p:spPr bwMode="auto">
          <a:xfrm>
            <a:off x="11909425" y="3854450"/>
            <a:ext cx="3238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</a:t>
            </a:r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D3960796-10A8-4299-9A73-123281BA2E5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2206288" y="5197475"/>
            <a:ext cx="346075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6943FE18-AA4C-4F2B-A43E-E97D1933AC82}"/>
              </a:ext>
            </a:extLst>
          </p:cNvPr>
          <p:cNvSpPr>
            <a:spLocks/>
          </p:cNvSpPr>
          <p:nvPr/>
        </p:nvSpPr>
        <p:spPr bwMode="auto">
          <a:xfrm>
            <a:off x="7594600" y="74803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3800" name="Line 8">
            <a:extLst>
              <a:ext uri="{FF2B5EF4-FFF2-40B4-BE49-F238E27FC236}">
                <a16:creationId xmlns:a16="http://schemas.microsoft.com/office/drawing/2014/main" id="{45295C4D-AA7B-4E5E-89A3-344D8B87BE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48988" y="6611938"/>
            <a:ext cx="514350" cy="935037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4CCB3E12-44ED-4D95-8851-1C4273E73A55}"/>
              </a:ext>
            </a:extLst>
          </p:cNvPr>
          <p:cNvSpPr>
            <a:spLocks/>
          </p:cNvSpPr>
          <p:nvPr/>
        </p:nvSpPr>
        <p:spPr bwMode="auto">
          <a:xfrm>
            <a:off x="12090400" y="74930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3802" name="Line 10">
            <a:extLst>
              <a:ext uri="{FF2B5EF4-FFF2-40B4-BE49-F238E27FC236}">
                <a16:creationId xmlns:a16="http://schemas.microsoft.com/office/drawing/2014/main" id="{8A6C7AD5-B85D-48C0-AE57-6F48EE993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3963" y="6469063"/>
            <a:ext cx="447675" cy="976312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7EEDEEFF-C914-46D7-B216-122242E7FEC3}"/>
              </a:ext>
            </a:extLst>
          </p:cNvPr>
          <p:cNvSpPr>
            <a:spLocks/>
          </p:cNvSpPr>
          <p:nvPr/>
        </p:nvSpPr>
        <p:spPr bwMode="auto">
          <a:xfrm>
            <a:off x="2443163" y="8150225"/>
            <a:ext cx="322103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Why not 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?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5C544040-53B6-4AF5-BA76-7026C8719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FF"/>
                </a:solidFill>
                <a:sym typeface="Gill Sans" charset="0"/>
              </a:rPr>
              <a:t>Non-Greedy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3E6D376-F2E5-483A-B885-B1C809EA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8288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Not all regular expression repeat codes are greedy!  If you add a ? character the + and * chill out a bit...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D5807A2-F736-4F51-8CE2-A7E8A50F2922}"/>
              </a:ext>
            </a:extLst>
          </p:cNvPr>
          <p:cNvSpPr>
            <a:spLocks/>
          </p:cNvSpPr>
          <p:nvPr/>
        </p:nvSpPr>
        <p:spPr bwMode="auto"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Using the : character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^F.+?: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3E428E5-93FD-40BE-8F5B-E337E3CC0548}"/>
              </a:ext>
            </a:extLst>
          </p:cNvPr>
          <p:cNvSpPr>
            <a:spLocks/>
          </p:cNvSpPr>
          <p:nvPr/>
        </p:nvSpPr>
        <p:spPr bwMode="auto">
          <a:xfrm>
            <a:off x="11214100" y="5581650"/>
            <a:ext cx="183673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6300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6300">
                <a:solidFill>
                  <a:srgbClr val="FF7F00"/>
                </a:solidFill>
                <a:ea typeface="MS PGothic" panose="020B0600070205080204" pitchFamily="34" charset="-128"/>
              </a:rPr>
              <a:t>.+?</a:t>
            </a:r>
            <a:r>
              <a:rPr lang="en-US" altLang="en-US" sz="63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7B756D95-D72A-4278-BB41-6D556CB882D1}"/>
              </a:ext>
            </a:extLst>
          </p:cNvPr>
          <p:cNvSpPr>
            <a:spLocks/>
          </p:cNvSpPr>
          <p:nvPr/>
        </p:nvSpPr>
        <p:spPr bwMode="auto">
          <a:xfrm>
            <a:off x="12900025" y="3644900"/>
            <a:ext cx="3238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 but not greedily</a:t>
            </a:r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649F18D9-BD53-46E1-97C0-568EF8DCDE72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2490450" y="4679950"/>
            <a:ext cx="203200" cy="966788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6BEBFA91-703E-4696-87DA-93ED1AAFABD5}"/>
              </a:ext>
            </a:extLst>
          </p:cNvPr>
          <p:cNvSpPr>
            <a:spLocks/>
          </p:cNvSpPr>
          <p:nvPr/>
        </p:nvSpPr>
        <p:spPr bwMode="auto">
          <a:xfrm>
            <a:off x="7594600" y="74803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CA952894-078D-4F3F-9CE2-3FA7C3CB0F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48988" y="6611938"/>
            <a:ext cx="514350" cy="935037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4D4CA691-26F0-4A34-957E-D9DF076882D2}"/>
              </a:ext>
            </a:extLst>
          </p:cNvPr>
          <p:cNvSpPr>
            <a:spLocks/>
          </p:cNvSpPr>
          <p:nvPr/>
        </p:nvSpPr>
        <p:spPr bwMode="auto">
          <a:xfrm>
            <a:off x="12090400" y="74930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9AE6827C-BBD9-4EF2-8E6D-78123DEB6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3963" y="6469063"/>
            <a:ext cx="447675" cy="976312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377A-48F1-469B-ACF5-35574A61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5786-E7D1-46CB-8282-B79BCD5FA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mathematical formalism for languages</a:t>
            </a:r>
          </a:p>
          <a:p>
            <a:r>
              <a:rPr lang="en-US"/>
              <a:t>The definition is an example of structural recursion</a:t>
            </a:r>
          </a:p>
          <a:p>
            <a:pPr lvl="1"/>
            <a:r>
              <a:rPr lang="en-US"/>
              <a:t>There are 3 base case parts of the definition</a:t>
            </a:r>
          </a:p>
          <a:p>
            <a:pPr lvl="1"/>
            <a:r>
              <a:rPr lang="en-US"/>
              <a:t>There are 3 recursive case parts of the definition</a:t>
            </a:r>
          </a:p>
        </p:txBody>
      </p:sp>
    </p:spTree>
    <p:extLst>
      <p:ext uri="{BB962C8B-B14F-4D97-AF65-F5344CB8AC3E}">
        <p14:creationId xmlns:p14="http://schemas.microsoft.com/office/powerpoint/2010/main" val="1515531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0678988C-2C0D-40ED-AAA2-91293A1D1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F3EB5DD-716C-4FCE-8907-02932E29A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197100"/>
            <a:ext cx="13931900" cy="15240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You can refine the match for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and separately determine which portion of the match that is to be extracted using parenthesis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557B171-DBBF-4309-8C96-2B758288D2F9}"/>
              </a:ext>
            </a:extLst>
          </p:cNvPr>
          <p:cNvSpPr>
            <a:spLocks/>
          </p:cNvSpPr>
          <p:nvPr/>
        </p:nvSpPr>
        <p:spPr bwMode="auto">
          <a:xfrm>
            <a:off x="482600" y="41846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B8D1D8A1-8584-4D63-88DB-68B569F7C738}"/>
              </a:ext>
            </a:extLst>
          </p:cNvPr>
          <p:cNvSpPr>
            <a:spLocks/>
          </p:cNvSpPr>
          <p:nvPr/>
        </p:nvSpPr>
        <p:spPr bwMode="auto">
          <a:xfrm>
            <a:off x="1003300" y="6116638"/>
            <a:ext cx="219075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\S+@\S+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^From:.*? (\S+@\S+)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,x)&gt;&gt;&gt; print y[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0324A24-67DB-42BF-862D-07D2C879E92C}"/>
              </a:ext>
            </a:extLst>
          </p:cNvPr>
          <p:cNvSpPr>
            <a:spLocks/>
          </p:cNvSpPr>
          <p:nvPr/>
        </p:nvSpPr>
        <p:spPr bwMode="auto">
          <a:xfrm>
            <a:off x="12420600" y="5835650"/>
            <a:ext cx="27590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7C8218DF-20E2-44BD-BD67-D74DA8F3CD46}"/>
              </a:ext>
            </a:extLst>
          </p:cNvPr>
          <p:cNvSpPr>
            <a:spLocks/>
          </p:cNvSpPr>
          <p:nvPr/>
        </p:nvSpPr>
        <p:spPr bwMode="auto">
          <a:xfrm>
            <a:off x="12176125" y="7493000"/>
            <a:ext cx="3238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At least one non-whitespace character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4E384C11-3DCB-4528-BB83-F04C733CC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79400" y="6734175"/>
            <a:ext cx="177800" cy="688975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8" name="Line 8">
            <a:extLst>
              <a:ext uri="{FF2B5EF4-FFF2-40B4-BE49-F238E27FC236}">
                <a16:creationId xmlns:a16="http://schemas.microsoft.com/office/drawing/2014/main" id="{99FBB2E6-22AA-4970-BFF8-2E215DCE9D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63700" y="6672263"/>
            <a:ext cx="182563" cy="835025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53E7CEA0-0A38-4C4D-B0E9-159E8C028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7C0ED7D-6A60-4702-B9A8-0D9B1DF28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197100"/>
            <a:ext cx="13931900" cy="15240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olidFill>
                  <a:srgbClr val="FF00FF"/>
                </a:solidFill>
                <a:sym typeface="Gill Sans" charset="0"/>
              </a:rPr>
              <a:t>Parenthesis</a:t>
            </a:r>
            <a:r>
              <a:rPr lang="en-US">
                <a:sym typeface="Gill Sans" charset="0"/>
              </a:rPr>
              <a:t> are not part of the match - but they tell where to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stop</a:t>
            </a:r>
            <a:r>
              <a:rPr lang="en-US">
                <a:sym typeface="Gill Sans" charset="0"/>
              </a:rPr>
              <a:t> what string to extract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9B05DBD-F47D-427F-BD12-3E717D2CC0A6}"/>
              </a:ext>
            </a:extLst>
          </p:cNvPr>
          <p:cNvSpPr>
            <a:spLocks/>
          </p:cNvSpPr>
          <p:nvPr/>
        </p:nvSpPr>
        <p:spPr bwMode="auto">
          <a:xfrm>
            <a:off x="482600" y="41846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09CC6DF4-5BFB-4613-B7F1-DF9BF18A6BAF}"/>
              </a:ext>
            </a:extLst>
          </p:cNvPr>
          <p:cNvSpPr>
            <a:spLocks/>
          </p:cNvSpPr>
          <p:nvPr/>
        </p:nvSpPr>
        <p:spPr bwMode="auto">
          <a:xfrm>
            <a:off x="1003300" y="5284788"/>
            <a:ext cx="74009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\S+@\S+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^From (\S+@\S+)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80F778A4-963A-4B97-A4D6-577240AB23B8}"/>
              </a:ext>
            </a:extLst>
          </p:cNvPr>
          <p:cNvSpPr>
            <a:spLocks/>
          </p:cNvSpPr>
          <p:nvPr/>
        </p:nvSpPr>
        <p:spPr bwMode="auto">
          <a:xfrm>
            <a:off x="9652000" y="5581650"/>
            <a:ext cx="67945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700">
                <a:solidFill>
                  <a:srgbClr val="FF7F00"/>
                </a:solidFill>
                <a:ea typeface="MS PGothic" panose="020B0600070205080204" pitchFamily="34" charset="-128"/>
              </a:rPr>
              <a:t>^From </a:t>
            </a:r>
            <a:r>
              <a:rPr lang="en-US" altLang="en-US" sz="570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EEE14A0D-49F3-43D5-8900-74AE7C0EC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76100" y="6708775"/>
            <a:ext cx="177800" cy="68897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3A092E97-8DBB-4937-920A-39A8CA8AA0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54200" y="6634163"/>
            <a:ext cx="182563" cy="83502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25773AE7-684B-4AF9-9A70-9554AC700E41}"/>
              </a:ext>
            </a:extLst>
          </p:cNvPr>
          <p:cNvSpPr>
            <a:spLocks/>
          </p:cNvSpPr>
          <p:nvPr/>
        </p:nvSpPr>
        <p:spPr bwMode="auto">
          <a:xfrm>
            <a:off x="1350963" y="3154363"/>
            <a:ext cx="13592175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From stephen.marquard@uct.ac.za Sat Jan  5 09:14:16 2008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endParaRPr lang="en-US" altLang="en-US" dirty="0">
              <a:solidFill>
                <a:srgbClr val="FF7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@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endParaRPr lang="en-US" altLang="en-US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21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endParaRPr lang="en-US" altLang="en-US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31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[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1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 :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uct.ac.za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009BB4C-83F9-4797-8E72-139266D4A988}"/>
              </a:ext>
            </a:extLst>
          </p:cNvPr>
          <p:cNvSpPr>
            <a:spLocks/>
          </p:cNvSpPr>
          <p:nvPr/>
        </p:nvSpPr>
        <p:spPr bwMode="auto">
          <a:xfrm>
            <a:off x="1606550" y="1835150"/>
            <a:ext cx="117030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@</a:t>
            </a:r>
            <a:r>
              <a:rPr lang="en-US" altLang="en-US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 Sat Jan  5 09:14:16 2008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E16FF96-43BB-4ACA-8F5B-F12E48CDCFB2}"/>
              </a:ext>
            </a:extLst>
          </p:cNvPr>
          <p:cNvSpPr>
            <a:spLocks/>
          </p:cNvSpPr>
          <p:nvPr/>
        </p:nvSpPr>
        <p:spPr bwMode="auto">
          <a:xfrm>
            <a:off x="6016625" y="825500"/>
            <a:ext cx="571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21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FEADD52-7123-41EA-BC21-457609901B16}"/>
              </a:ext>
            </a:extLst>
          </p:cNvPr>
          <p:cNvSpPr>
            <a:spLocks/>
          </p:cNvSpPr>
          <p:nvPr/>
        </p:nvSpPr>
        <p:spPr bwMode="auto">
          <a:xfrm>
            <a:off x="7899400" y="825500"/>
            <a:ext cx="571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31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ABCC9CA2-CA7A-4EDF-B1AA-950AF0D8C71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6302375" y="1481138"/>
            <a:ext cx="19050" cy="373062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14150304-ECE3-4E5F-BD10-45B0AF8A7E54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164435" y="1485900"/>
            <a:ext cx="17463" cy="373063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73BE0C84-A34F-4321-9593-2C764A5A3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7788" y="2446338"/>
            <a:ext cx="1776412" cy="61912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6B6B385A-CBEA-4489-BE82-8E026DB513B3}"/>
              </a:ext>
            </a:extLst>
          </p:cNvPr>
          <p:cNvSpPr>
            <a:spLocks/>
          </p:cNvSpPr>
          <p:nvPr/>
        </p:nvSpPr>
        <p:spPr bwMode="auto">
          <a:xfrm>
            <a:off x="11055350" y="5918200"/>
            <a:ext cx="44577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4100">
                <a:solidFill>
                  <a:srgbClr val="00FF00"/>
                </a:solidFill>
                <a:ea typeface="MS PGothic" panose="020B0600070205080204" pitchFamily="34" charset="-128"/>
              </a:rPr>
              <a:t>Extracting a host name - using find and string slicing.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A75E80B3-4CA6-446F-932E-ABAB139FB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FAE3607-B201-4D66-960C-900F0F600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4732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7238B40-9332-4109-9EF6-7CFD3EDDEB55}"/>
              </a:ext>
            </a:extLst>
          </p:cNvPr>
          <p:cNvSpPr>
            <a:spLocks/>
          </p:cNvSpPr>
          <p:nvPr/>
        </p:nvSpPr>
        <p:spPr bwMode="auto">
          <a:xfrm>
            <a:off x="381000" y="43751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051BE8BA-00E1-47C9-A9B5-A198968C6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C13A2C4-58E2-4EF2-8940-D618AC778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4732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53D60D-748E-4878-9873-F0C62E0F9E16}"/>
              </a:ext>
            </a:extLst>
          </p:cNvPr>
          <p:cNvSpPr>
            <a:spLocks/>
          </p:cNvSpPr>
          <p:nvPr/>
        </p:nvSpPr>
        <p:spPr bwMode="auto">
          <a:xfrm>
            <a:off x="381000" y="43751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7444492D-C08A-4050-956E-1B235D8C7FC5}"/>
              </a:ext>
            </a:extLst>
          </p:cNvPr>
          <p:cNvSpPr>
            <a:spLocks/>
          </p:cNvSpPr>
          <p:nvPr/>
        </p:nvSpPr>
        <p:spPr bwMode="auto">
          <a:xfrm>
            <a:off x="898525" y="5743575"/>
            <a:ext cx="446087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words = 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line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.split()</a:t>
            </a:r>
          </a:p>
          <a:p>
            <a:pPr algn="l"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= words[1]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pieces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.split(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@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print 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pieces[1]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683543A-16FC-4656-BCA3-CAA8AC512B9C}"/>
              </a:ext>
            </a:extLst>
          </p:cNvPr>
          <p:cNvSpPr>
            <a:spLocks/>
          </p:cNvSpPr>
          <p:nvPr/>
        </p:nvSpPr>
        <p:spPr bwMode="auto">
          <a:xfrm>
            <a:off x="7273133" y="6210300"/>
            <a:ext cx="7246938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2DDFBCC8-1CFF-476D-8652-E8FBB88A0EB5}"/>
              </a:ext>
            </a:extLst>
          </p:cNvPr>
          <p:cNvSpPr>
            <a:spLocks/>
          </p:cNvSpPr>
          <p:nvPr/>
        </p:nvSpPr>
        <p:spPr bwMode="auto">
          <a:xfrm>
            <a:off x="7061200" y="6851650"/>
            <a:ext cx="67818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 err="1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, 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9EF51F68-CE27-4D39-998E-102AE7B073E0}"/>
              </a:ext>
            </a:extLst>
          </p:cNvPr>
          <p:cNvSpPr>
            <a:spLocks/>
          </p:cNvSpPr>
          <p:nvPr/>
        </p:nvSpPr>
        <p:spPr bwMode="auto">
          <a:xfrm>
            <a:off x="9423400" y="7372350"/>
            <a:ext cx="36449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endParaRPr lang="en-US" altLang="en-US" dirty="0">
              <a:solidFill>
                <a:srgbClr val="00FF00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E4CDE94E-8BAD-45E0-9C63-749840324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A5F8FD9-452B-4A83-993E-EA5BAA99E39F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414428C-8A81-4C68-AE2B-7CB539F18425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CEAFEBEF-41BC-4844-A020-5BC3B51F50BB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CCB32C50-B60B-4A4D-960C-DF2CD4EFD8A3}"/>
              </a:ext>
            </a:extLst>
          </p:cNvPr>
          <p:cNvSpPr>
            <a:spLocks/>
          </p:cNvSpPr>
          <p:nvPr/>
        </p:nvSpPr>
        <p:spPr bwMode="auto">
          <a:xfrm>
            <a:off x="2306638" y="7543800"/>
            <a:ext cx="89566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Look through the string until you find an at-sign</a:t>
            </a:r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EA2A91FD-C73B-430D-91A3-346C7565D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8663" y="6591300"/>
            <a:ext cx="530225" cy="9969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D775026E-80FA-4161-9B6F-1170AD6AB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E15AA18-AECD-4A6E-A40C-139C964E3E0A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6DE0CA7-36B1-41B1-98B7-13B78013FE7C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302D4EE5-5606-47D4-8E60-F83930F21091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AA94C49C-73EC-459D-820E-2506B2BEF7BD}"/>
              </a:ext>
            </a:extLst>
          </p:cNvPr>
          <p:cNvSpPr>
            <a:spLocks/>
          </p:cNvSpPr>
          <p:nvPr/>
        </p:nvSpPr>
        <p:spPr bwMode="auto">
          <a:xfrm>
            <a:off x="4624388" y="7594600"/>
            <a:ext cx="5083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1990" name="Line 6">
            <a:extLst>
              <a:ext uri="{FF2B5EF4-FFF2-40B4-BE49-F238E27FC236}">
                <a16:creationId xmlns:a16="http://schemas.microsoft.com/office/drawing/2014/main" id="{BF92D874-9BA4-43EB-91FB-A4F028CFC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7438" y="6632575"/>
            <a:ext cx="576262" cy="10017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D709FAD9-BBB4-4768-B2EA-DC5731130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55263" y="6672263"/>
            <a:ext cx="1830387" cy="976312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2" name="Line 8">
            <a:extLst>
              <a:ext uri="{FF2B5EF4-FFF2-40B4-BE49-F238E27FC236}">
                <a16:creationId xmlns:a16="http://schemas.microsoft.com/office/drawing/2014/main" id="{73875521-6F60-4F5B-B8BD-194EF8E95D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42438" y="6626225"/>
            <a:ext cx="447675" cy="9763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2C44A586-F61C-492F-8ACA-0427BE5DEB85}"/>
              </a:ext>
            </a:extLst>
          </p:cNvPr>
          <p:cNvSpPr>
            <a:spLocks/>
          </p:cNvSpPr>
          <p:nvPr/>
        </p:nvSpPr>
        <p:spPr bwMode="auto">
          <a:xfrm>
            <a:off x="10272713" y="7594600"/>
            <a:ext cx="39147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8AD790BE-3AAB-488E-8481-236FD7A5C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3C0C9F99-C4CE-448A-A30D-D4230CCE0733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8AA4898-DA41-4828-A276-B52FB0440BF8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2D89A5CB-46C6-4615-96CF-3522068F0949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8E4E21D-E926-4EC7-8798-8A5FC6110905}"/>
              </a:ext>
            </a:extLst>
          </p:cNvPr>
          <p:cNvSpPr>
            <a:spLocks/>
          </p:cNvSpPr>
          <p:nvPr/>
        </p:nvSpPr>
        <p:spPr bwMode="auto">
          <a:xfrm>
            <a:off x="8782050" y="7620000"/>
            <a:ext cx="61912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 the non-blank characters</a:t>
            </a:r>
          </a:p>
        </p:txBody>
      </p:sp>
      <p:sp>
        <p:nvSpPr>
          <p:cNvPr id="43014" name="Line 6">
            <a:extLst>
              <a:ext uri="{FF2B5EF4-FFF2-40B4-BE49-F238E27FC236}">
                <a16:creationId xmlns:a16="http://schemas.microsoft.com/office/drawing/2014/main" id="{6496AEDB-1F5D-4CD4-8F65-7A8C3BF0D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40725" y="6692900"/>
            <a:ext cx="793750" cy="9159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3142D75A-5DA7-4AAA-B549-1EF15DE249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21838" y="6734175"/>
            <a:ext cx="895350" cy="91440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33CD29CE-3E66-4C26-BAE8-35969F58A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A71A8F7-1C36-4163-B347-6A3D9955CF02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E989E2E-A268-4162-944A-A519BBA5B5C3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CDF39D8-2FEA-4FC1-9215-F479C3EEC97E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.*@([^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E41A3255-8E08-459B-AE7D-E7EF5742C360}"/>
              </a:ext>
            </a:extLst>
          </p:cNvPr>
          <p:cNvSpPr>
            <a:spLocks/>
          </p:cNvSpPr>
          <p:nvPr/>
        </p:nvSpPr>
        <p:spPr bwMode="auto">
          <a:xfrm>
            <a:off x="3806825" y="79375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Starting at the beginning of the line,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look for the string </a:t>
            </a:r>
            <a:r>
              <a:rPr lang="fr-FR" altLang="en-US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 </a:t>
            </a:r>
            <a:r>
              <a:rPr lang="fr-FR" altLang="en-US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44038" name="Line 6">
            <a:extLst>
              <a:ext uri="{FF2B5EF4-FFF2-40B4-BE49-F238E27FC236}">
                <a16:creationId xmlns:a16="http://schemas.microsoft.com/office/drawing/2014/main" id="{27E746EA-62FA-414A-9427-A55BED488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4825" y="6591300"/>
            <a:ext cx="855663" cy="13017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9" name="Line 7">
            <a:extLst>
              <a:ext uri="{FF2B5EF4-FFF2-40B4-BE49-F238E27FC236}">
                <a16:creationId xmlns:a16="http://schemas.microsoft.com/office/drawing/2014/main" id="{A3C671E2-9777-44D5-A39C-0664E4676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01188" y="6692900"/>
            <a:ext cx="2319337" cy="134302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DB827588-D5AB-427B-9C4D-1861FBB27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D4174A-F8EF-4530-9C8D-30B441114B6B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B4FECF5-1268-4174-AE8A-E3FE49786AE2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8994AA31-AE54-4BF4-9356-F8275649F2BF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FB4FDCF8-D4FC-40B0-9DE7-2CCC5AB82F80}"/>
              </a:ext>
            </a:extLst>
          </p:cNvPr>
          <p:cNvSpPr>
            <a:spLocks/>
          </p:cNvSpPr>
          <p:nvPr/>
        </p:nvSpPr>
        <p:spPr bwMode="auto">
          <a:xfrm>
            <a:off x="4695825" y="80264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Skip a bunch of characters,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looking for an at-sign</a:t>
            </a: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A0DB156B-2B37-4D84-B1AD-14BC07884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10788" y="66294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3" name="Line 7">
            <a:extLst>
              <a:ext uri="{FF2B5EF4-FFF2-40B4-BE49-F238E27FC236}">
                <a16:creationId xmlns:a16="http://schemas.microsoft.com/office/drawing/2014/main" id="{94ADF12F-1C75-4908-BD1F-71459E907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52213" y="6651625"/>
            <a:ext cx="468312" cy="1384300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886D-C987-4418-BD7F-1DBD15CA1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 RegEx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0C3C-6061-4E06-86B6-755D27AB61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>
                <a:solidFill>
                  <a:schemeClr val="accent2">
                    <a:lumMod val="60000"/>
                    <a:lumOff val="40000"/>
                  </a:schemeClr>
                </a:solidFill>
              </a:rPr>
              <a:t>Base Cases</a:t>
            </a:r>
          </a:p>
          <a:p>
            <a:pPr lvl="1"/>
            <a:r>
              <a:rPr lang="en-US" sz="3200"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rgbClr val="00B050"/>
                </a:solidFill>
                <a:sym typeface="Symbol" panose="05050102010706020507" pitchFamily="18" charset="2"/>
              </a:rPr>
              <a:t>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{}</a:t>
            </a:r>
          </a:p>
          <a:p>
            <a:pPr lvl="1"/>
            <a:r>
              <a:rPr lang="en-US" sz="3200"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</a:t>
            </a:r>
            <a:r>
              <a:rPr lang="en-US" sz="32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 sz="3200">
                <a:solidFill>
                  <a:srgbClr val="FFC000"/>
                </a:solidFill>
              </a:rPr>
              <a:t>}</a:t>
            </a:r>
            <a:r>
              <a:rPr lang="en-US" sz="3200"/>
              <a:t> = </a:t>
            </a:r>
            <a:r>
              <a:rPr lang="en-US" sz="3200">
                <a:sym typeface="Symbol" panose="05050102010706020507" pitchFamily="18" charset="2"/>
              </a:rPr>
              <a:t></a:t>
            </a:r>
            <a:r>
              <a:rPr lang="en-US" sz="3200"/>
              <a:t>*</a:t>
            </a:r>
          </a:p>
          <a:p>
            <a:pPr lvl="1"/>
            <a:r>
              <a:rPr lang="en-US" sz="3200"/>
              <a:t>For each a </a:t>
            </a:r>
            <a:r>
              <a:rPr lang="en-US" sz="3200">
                <a:sym typeface="Symbol" panose="05050102010706020507" pitchFamily="18" charset="2"/>
              </a:rPr>
              <a:t></a:t>
            </a:r>
            <a:r>
              <a:rPr lang="en-US" sz="3200"/>
              <a:t> </a:t>
            </a:r>
            <a:r>
              <a:rPr lang="en-US" sz="3200">
                <a:sym typeface="Symbol" panose="05050102010706020507" pitchFamily="18" charset="2"/>
              </a:rPr>
              <a:t></a:t>
            </a:r>
            <a:r>
              <a:rPr lang="en-US" sz="3200"/>
              <a:t>,</a:t>
            </a:r>
            <a:br>
              <a:rPr lang="en-US" sz="3200"/>
            </a:br>
            <a:r>
              <a:rPr lang="en-US" sz="3200"/>
              <a:t> </a:t>
            </a:r>
            <a:r>
              <a:rPr lang="en-US" sz="3200">
                <a:solidFill>
                  <a:srgbClr val="00B050"/>
                </a:solidFill>
              </a:rPr>
              <a:t>a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{a}</a:t>
            </a:r>
          </a:p>
          <a:p>
            <a:pPr lvl="1"/>
            <a:endParaRPr lang="en-US" sz="3200">
              <a:solidFill>
                <a:srgbClr val="FFC000"/>
              </a:solidFill>
            </a:endParaRPr>
          </a:p>
          <a:p>
            <a:pPr lvl="1"/>
            <a:endParaRPr lang="en-US" sz="320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8084056-5430-43ED-A7FB-EEE1115BA0B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8204200" y="2590800"/>
                <a:ext cx="6705600" cy="5359400"/>
              </a:xfrm>
            </p:spPr>
            <p:txBody>
              <a:bodyPr/>
              <a:lstStyle/>
              <a:p>
                <a:r>
                  <a:rPr lang="en-US" sz="360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Recursive Cases</a:t>
                </a:r>
              </a:p>
              <a:p>
                <a:pPr marL="1316038" indent="0">
                  <a:buNone/>
                </a:pPr>
                <a:r>
                  <a:rPr lang="en-US" sz="3200"/>
                  <a:t>If </a:t>
                </a:r>
                <a:r>
                  <a:rPr lang="en-US" sz="3200">
                    <a:solidFill>
                      <a:srgbClr val="00B050"/>
                    </a:solidFill>
                  </a:rPr>
                  <a:t>r</a:t>
                </a:r>
                <a:r>
                  <a:rPr lang="en-US" sz="3200"/>
                  <a:t> &amp; </a:t>
                </a:r>
                <a:r>
                  <a:rPr lang="en-US" sz="3200">
                    <a:solidFill>
                      <a:srgbClr val="00B050"/>
                    </a:solidFill>
                  </a:rPr>
                  <a:t>s</a:t>
                </a:r>
                <a:r>
                  <a:rPr lang="en-US" sz="3200"/>
                  <a:t> are regexs denoting</a:t>
                </a:r>
                <a:br>
                  <a:rPr lang="en-US" sz="3200"/>
                </a:br>
                <a:r>
                  <a:rPr lang="en-US" sz="3200">
                    <a:solidFill>
                      <a:srgbClr val="FFC000"/>
                    </a:solidFill>
                  </a:rPr>
                  <a:t>R</a:t>
                </a:r>
                <a:r>
                  <a:rPr lang="en-US" sz="3200"/>
                  <a:t> &amp; </a:t>
                </a:r>
                <a:r>
                  <a:rPr lang="en-US" sz="3200">
                    <a:solidFill>
                      <a:srgbClr val="FFC000"/>
                    </a:solidFill>
                  </a:rPr>
                  <a:t>S</a:t>
                </a:r>
                <a:r>
                  <a:rPr lang="en-US" sz="3200"/>
                  <a:t>, respectively</a:t>
                </a:r>
                <a:endParaRPr lang="en-US" sz="3600"/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(rs)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RS</a:t>
                </a:r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(r+s)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</m:t>
                    </m:r>
                  </m:oMath>
                </a14:m>
                <a:r>
                  <a:rPr lang="en-US" sz="3200">
                    <a:solidFill>
                      <a:srgbClr val="FFC000"/>
                    </a:solidFill>
                  </a:rPr>
                  <a:t> S</a:t>
                </a:r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(r)*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R*</a:t>
                </a:r>
              </a:p>
              <a:p>
                <a:pPr lvl="1"/>
                <a:endParaRPr lang="en-US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8084056-5430-43ED-A7FB-EEE1115BA0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204200" y="2590800"/>
                <a:ext cx="6705600" cy="5359400"/>
              </a:xfrm>
              <a:blipFill>
                <a:blip r:embed="rId2"/>
                <a:stretch>
                  <a:fillRect l="-2364" t="-5347" r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046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7911AC9A-AE3A-4A92-8679-F993FEEF8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67A58206-ED5F-4412-9F1C-FDAE23700A58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45EB87D-A5F1-4309-8FFF-687680869C1F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0F3D254-B564-40A8-B4EB-8B9E0F374E36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1FDD18D-F005-45AD-95E5-97F07998DC0D}"/>
              </a:ext>
            </a:extLst>
          </p:cNvPr>
          <p:cNvSpPr>
            <a:spLocks/>
          </p:cNvSpPr>
          <p:nvPr/>
        </p:nvSpPr>
        <p:spPr bwMode="auto">
          <a:xfrm>
            <a:off x="5902325" y="80264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Start 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EB6CE4CF-025D-4BE3-82F7-38AF28D08F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68088" y="66294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6954AED9-66CD-4188-924F-2F3509985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89144EF-4AD5-4EB9-AE9D-1EA167BFC0AE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1A81E4D-A74D-41B5-BF9D-62983DCC9848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D10EB51-7C9C-454A-AE8B-B9CE81929098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0B4A3BA4-FC97-4774-B385-DA3372D0FADC}"/>
              </a:ext>
            </a:extLst>
          </p:cNvPr>
          <p:cNvSpPr>
            <a:spLocks/>
          </p:cNvSpPr>
          <p:nvPr/>
        </p:nvSpPr>
        <p:spPr bwMode="auto">
          <a:xfrm>
            <a:off x="6516688" y="7734300"/>
            <a:ext cx="5083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DB805FE8-B079-4A8F-AB98-E8796FA4D4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76000" y="6651625"/>
            <a:ext cx="868363" cy="112236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0C3682F1-B4EE-4A37-8F58-32F5640098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77950" y="6632575"/>
            <a:ext cx="20638" cy="115570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CFDFED27-AD3C-4F17-8E76-590CAA2FBF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34738" y="6651625"/>
            <a:ext cx="1989137" cy="10906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33AB2DFD-C30A-4986-9D80-6D9B6CC35BAB}"/>
              </a:ext>
            </a:extLst>
          </p:cNvPr>
          <p:cNvSpPr>
            <a:spLocks/>
          </p:cNvSpPr>
          <p:nvPr/>
        </p:nvSpPr>
        <p:spPr bwMode="auto">
          <a:xfrm>
            <a:off x="12165013" y="7734300"/>
            <a:ext cx="39147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A09439ED-6CB0-4A22-B4CB-4771E5063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977DB2E-0797-4F35-A79D-F784784A729F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DCA4DE7-22D1-4304-8BAF-5D646C1E9C64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C320775-D358-4AD5-8CF0-CF9B7B3443E7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7C736B3B-4A98-4F9F-B538-2141CCC4164D}"/>
              </a:ext>
            </a:extLst>
          </p:cNvPr>
          <p:cNvSpPr>
            <a:spLocks/>
          </p:cNvSpPr>
          <p:nvPr/>
        </p:nvSpPr>
        <p:spPr bwMode="auto">
          <a:xfrm>
            <a:off x="11744325" y="8026400"/>
            <a:ext cx="43942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Stop 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D4C37E6A-8A81-4780-8C14-1FD3076092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55688" y="67310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610E2B2D-06EC-4FFF-8C46-A9A24A1EC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69500" y="241300"/>
            <a:ext cx="5118100" cy="22987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Spam Confidence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5934219-C08B-4946-98F2-E493FD8B3BAC}"/>
              </a:ext>
            </a:extLst>
          </p:cNvPr>
          <p:cNvSpPr>
            <a:spLocks/>
          </p:cNvSpPr>
          <p:nvPr/>
        </p:nvSpPr>
        <p:spPr bwMode="auto">
          <a:xfrm>
            <a:off x="652463" y="2382838"/>
            <a:ext cx="152685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hand = open(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mbox-short.txt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numlist = list()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= 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re.findall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rgbClr val="FFFF00"/>
                </a:solidFill>
                <a:latin typeface="Courier" pitchFamily="-84" charset="0"/>
                <a:ea typeface="MS PGothic" panose="020B0600070205080204" pitchFamily="34" charset="-128"/>
              </a:rPr>
              <a:t>^X-DSPAM-Confidence: 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en-US" altLang="en-US" sz="3200">
                <a:solidFill>
                  <a:srgbClr val="FF7F00"/>
                </a:solidFill>
                <a:latin typeface="Courier" pitchFamily="-84" charset="0"/>
                <a:ea typeface="MS PGothic" panose="020B0600070205080204" pitchFamily="34" charset="-128"/>
              </a:rPr>
              <a:t>[0-9.]+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, line)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if len(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 != 1 :  continue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num = float(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rgbClr val="00FFFF"/>
                </a:solidFill>
                <a:latin typeface="Courier" pitchFamily="-84" charset="0"/>
                <a:ea typeface="MS PGothic" panose="020B0600070205080204" pitchFamily="34" charset="-128"/>
              </a:rPr>
              <a:t>[0]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numlist.append(num)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print 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Maximum: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, max(numlist)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C608EBF-6F96-45CB-B26A-F7B6D3F54F72}"/>
              </a:ext>
            </a:extLst>
          </p:cNvPr>
          <p:cNvSpPr>
            <a:spLocks/>
          </p:cNvSpPr>
          <p:nvPr/>
        </p:nvSpPr>
        <p:spPr bwMode="auto">
          <a:xfrm>
            <a:off x="12166600" y="7315200"/>
            <a:ext cx="3754438" cy="120015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900" dirty="0">
                <a:solidFill>
                  <a:srgbClr val="FFFF00"/>
                </a:solidFill>
                <a:ea typeface="MS PGothic" panose="020B0600070205080204" pitchFamily="34" charset="-128"/>
              </a:rPr>
              <a:t>python ds.py </a:t>
            </a:r>
          </a:p>
          <a:p>
            <a:pPr algn="l" eaLnBrk="1" hangingPunct="1"/>
            <a:r>
              <a:rPr lang="en-US" altLang="en-US" sz="3900" dirty="0">
                <a:solidFill>
                  <a:schemeClr val="tx1"/>
                </a:solidFill>
                <a:ea typeface="MS PGothic" panose="020B0600070205080204" pitchFamily="34" charset="-128"/>
              </a:rPr>
              <a:t>Maximum: 0.9907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E266F89B-B8C9-4C06-B9E8-C11774881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574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5B05B779-1AE8-4C9D-B71E-9348435732EC}"/>
              </a:ext>
            </a:extLst>
          </p:cNvPr>
          <p:cNvSpPr>
            <a:spLocks/>
          </p:cNvSpPr>
          <p:nvPr/>
        </p:nvSpPr>
        <p:spPr bwMode="auto">
          <a:xfrm>
            <a:off x="1022350" y="2044700"/>
            <a:ext cx="147193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?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one time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</a:t>
            </a:r>
            <a:r>
              <a:rPr lang="en-US" altLang="en-US" sz="2900" dirty="0" err="1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chracter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one or more times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en-US" altLang="en-US" sz="2900" dirty="0" err="1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aeiou</a:t>
            </a:r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D689C617-22D9-4918-A0E3-187EE1060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  <a:sym typeface="Gill Sans" charset="0"/>
              </a:rPr>
              <a:t>Escape Character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DE3858E1-D2CB-41C9-81E2-A3E6F649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11300" y="2590800"/>
            <a:ext cx="13233400" cy="1600200"/>
          </a:xfrm>
        </p:spPr>
        <p:txBody>
          <a:bodyPr/>
          <a:lstStyle/>
          <a:p>
            <a:pPr marL="11049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If you want a special regular expression character to just behave 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normally</a:t>
            </a:r>
            <a:r>
              <a:rPr lang="en-US" dirty="0">
                <a:sym typeface="Gill Sans" charset="0"/>
              </a:rPr>
              <a:t> (most of the time) you prefix it with 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\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endParaRPr lang="en-US" dirty="0">
              <a:solidFill>
                <a:srgbClr val="FFFF00"/>
              </a:solidFill>
              <a:sym typeface="Gill Sans" charset="0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A891705-8807-4C8F-9CDA-B9F5556C24A7}"/>
              </a:ext>
            </a:extLst>
          </p:cNvPr>
          <p:cNvSpPr>
            <a:spLocks/>
          </p:cNvSpPr>
          <p:nvPr/>
        </p:nvSpPr>
        <p:spPr bwMode="auto">
          <a:xfrm>
            <a:off x="787400" y="4684713"/>
            <a:ext cx="9245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We just received </a:t>
            </a:r>
            <a:r>
              <a:rPr lang="en-US" altLang="en-US" sz="380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 for cookies.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\$[0-9.]+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489580D-02B8-4A95-A1AD-0084C09F9B76}"/>
              </a:ext>
            </a:extLst>
          </p:cNvPr>
          <p:cNvSpPr>
            <a:spLocks/>
          </p:cNvSpPr>
          <p:nvPr/>
        </p:nvSpPr>
        <p:spPr bwMode="auto">
          <a:xfrm>
            <a:off x="11277600" y="6819900"/>
            <a:ext cx="2363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900">
                <a:solidFill>
                  <a:srgbClr val="FFFF00"/>
                </a:solidFill>
                <a:ea typeface="MS PGothic" panose="020B0600070205080204" pitchFamily="34" charset="-128"/>
              </a:rPr>
              <a:t>\$</a:t>
            </a:r>
            <a:r>
              <a:rPr lang="en-US" altLang="en-US" sz="4900">
                <a:solidFill>
                  <a:srgbClr val="00FF00"/>
                </a:solidFill>
                <a:ea typeface="MS PGothic" panose="020B0600070205080204" pitchFamily="34" charset="-128"/>
              </a:rPr>
              <a:t>[0-9.]</a:t>
            </a:r>
            <a:r>
              <a:rPr lang="en-US" altLang="en-US" sz="4900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F9C33D9-552F-4983-B089-2F750816D823}"/>
              </a:ext>
            </a:extLst>
          </p:cNvPr>
          <p:cNvSpPr>
            <a:spLocks/>
          </p:cNvSpPr>
          <p:nvPr/>
        </p:nvSpPr>
        <p:spPr bwMode="auto">
          <a:xfrm>
            <a:off x="12003088" y="8255000"/>
            <a:ext cx="3400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00FF00"/>
                </a:solidFill>
                <a:ea typeface="MS PGothic" panose="020B0600070205080204" pitchFamily="34" charset="-128"/>
              </a:rPr>
              <a:t>A digit or period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6D261432-F132-459B-9AF5-37DEEF4863D9}"/>
              </a:ext>
            </a:extLst>
          </p:cNvPr>
          <p:cNvSpPr>
            <a:spLocks/>
          </p:cNvSpPr>
          <p:nvPr/>
        </p:nvSpPr>
        <p:spPr bwMode="auto">
          <a:xfrm>
            <a:off x="7951788" y="8115300"/>
            <a:ext cx="34226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A real dollar sign</a:t>
            </a:r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88751832-0610-47C1-88D0-077583611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88700" y="7699375"/>
            <a:ext cx="312738" cy="498475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8" name="Line 8">
            <a:extLst>
              <a:ext uri="{FF2B5EF4-FFF2-40B4-BE49-F238E27FC236}">
                <a16:creationId xmlns:a16="http://schemas.microsoft.com/office/drawing/2014/main" id="{92FE1B7D-1123-4D34-B885-04C601455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45963" y="7689850"/>
            <a:ext cx="669925" cy="5143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C3124688-1DB2-4B1E-862B-FB3239A8E6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98438" y="7648575"/>
            <a:ext cx="161925" cy="5095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9288769D-DC55-4BF4-8E97-93F0F99E3767}"/>
              </a:ext>
            </a:extLst>
          </p:cNvPr>
          <p:cNvSpPr>
            <a:spLocks/>
          </p:cNvSpPr>
          <p:nvPr/>
        </p:nvSpPr>
        <p:spPr bwMode="auto">
          <a:xfrm>
            <a:off x="12825413" y="4813300"/>
            <a:ext cx="28829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7F00"/>
                </a:solidFill>
                <a:ea typeface="MS PGothic" panose="020B0600070205080204" pitchFamily="34" charset="-128"/>
              </a:rPr>
              <a:t>At least one or more</a:t>
            </a:r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BD7BADF7-148F-4556-B7A8-F294C0321C4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2313" y="6122988"/>
            <a:ext cx="309562" cy="769937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1CD243A7-E042-488B-8B4B-8FB9DCF22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Summary</a:t>
            </a: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09AA1F-3A41-4F25-BD93-AA2444887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049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Regular expressions are a cryptic but powerful language for matching strings and extracting elements from those strings</a:t>
            </a:r>
          </a:p>
          <a:p>
            <a:pPr marL="11049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Regular expressions have special characters that indicate intent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4C56-BDDF-4DF3-821A-90364B9B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ACE10-0FA0-437B-9B91-6C8B2BAF9A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Let </a:t>
            </a:r>
            <a:r>
              <a:rPr lang="en-US" sz="2800">
                <a:sym typeface="Symbol" panose="05050102010706020507" pitchFamily="18" charset="2"/>
              </a:rPr>
              <a:t> = {0, 1}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0, 00, 000, 0000,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01 + 1001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1001}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(0+1)*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0, 1, 00, 01, 10, 11, 000, ...}</a:t>
            </a:r>
            <a:b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</a:br>
            <a:r>
              <a:rPr lang="en-US">
                <a:sym typeface="Symbol" panose="05050102010706020507" pitchFamily="18" charset="2"/>
              </a:rPr>
              <a:t>= </a:t>
            </a:r>
            <a:r>
              <a:rPr lang="en-US">
                <a:solidFill>
                  <a:srgbClr val="FFC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*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01*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{0, 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011, 0111, 01111,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(01)*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0101, 010101, ...}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A9A292-16F0-4991-88B6-32EAB45981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Let </a:t>
            </a:r>
            <a:r>
              <a:rPr lang="en-US" sz="2800">
                <a:sym typeface="Symbol" panose="05050102010706020507" pitchFamily="18" charset="2"/>
              </a:rPr>
              <a:t> = {a, b, c}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(a+b)*c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{c, ac, bc, aac, abc, bac,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b(a+cc)*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{b, ba, bcc, baa, bacc, bcca,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a*b*c*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{, a, b, c, ab, ac, bc, aa, abbc,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(a+b)c*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{a, b, ac, bc, accc, bcccccc,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(ab)* + (cc)*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{, ab, ababab, cc, cccc, ...}</a:t>
            </a:r>
          </a:p>
        </p:txBody>
      </p:sp>
    </p:spTree>
    <p:extLst>
      <p:ext uri="{BB962C8B-B14F-4D97-AF65-F5344CB8AC3E}">
        <p14:creationId xmlns:p14="http://schemas.microsoft.com/office/powerpoint/2010/main" val="937932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21B076-E6A8-42A8-9B78-5C7D5480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B5425-335A-4561-BE2C-378F69F6C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Python has a package that can be imported called </a:t>
            </a:r>
            <a:r>
              <a:rPr lang="en-US">
                <a:solidFill>
                  <a:srgbClr val="00B0F0"/>
                </a:solidFill>
              </a:rPr>
              <a:t>re</a:t>
            </a:r>
          </a:p>
          <a:p>
            <a:r>
              <a:rPr lang="en-US"/>
              <a:t>There is a tutorial available in addition to the Python library reference that was assigned in the reading:</a:t>
            </a:r>
          </a:p>
          <a:p>
            <a:pPr lvl="1"/>
            <a:r>
              <a:rPr lang="en-US">
                <a:hlinkClick r:id="rId2"/>
              </a:rPr>
              <a:t>http://docs.python.org/howto/regex.html#regex-howto</a:t>
            </a:r>
            <a:endParaRPr lang="en-US"/>
          </a:p>
          <a:p>
            <a:r>
              <a:rPr lang="en-US"/>
              <a:t>This library is based not on the </a:t>
            </a:r>
            <a:r>
              <a:rPr lang="en-US">
                <a:solidFill>
                  <a:schemeClr val="accent2">
                    <a:lumMod val="40000"/>
                    <a:lumOff val="60000"/>
                  </a:schemeClr>
                </a:solidFill>
              </a:rPr>
              <a:t>formal regex specification </a:t>
            </a:r>
            <a:r>
              <a:rPr lang="en-US"/>
              <a:t>we just introduced, but on a </a:t>
            </a:r>
            <a:r>
              <a:rPr lang="en-US">
                <a:solidFill>
                  <a:schemeClr val="accent6">
                    <a:lumMod val="60000"/>
                    <a:lumOff val="40000"/>
                  </a:schemeClr>
                </a:solidFill>
              </a:rPr>
              <a:t>practical regex specification </a:t>
            </a:r>
            <a:r>
              <a:rPr lang="en-US"/>
              <a:t>called </a:t>
            </a:r>
            <a:r>
              <a:rPr lang="en-US">
                <a:solidFill>
                  <a:srgbClr val="FFFF00"/>
                </a:solidFill>
              </a:rPr>
              <a:t>POSIX</a:t>
            </a:r>
          </a:p>
        </p:txBody>
      </p:sp>
    </p:spTree>
    <p:extLst>
      <p:ext uri="{BB962C8B-B14F-4D97-AF65-F5344CB8AC3E}">
        <p14:creationId xmlns:p14="http://schemas.microsoft.com/office/powerpoint/2010/main" val="3921562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0464271D-9939-4C28-B566-2B9A2F4253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32000" y="3450167"/>
            <a:ext cx="12192000" cy="196003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hangingPunct="1"/>
            <a:r>
              <a:rPr lang="en-US" altLang="ko-KR"/>
              <a:t>Practical RegEx</a:t>
            </a:r>
            <a:endParaRPr lang="en-US" altLang="en-US"/>
          </a:p>
        </p:txBody>
      </p:sp>
      <p:pic>
        <p:nvPicPr>
          <p:cNvPr id="4101" name="Picture 8" descr="unix">
            <a:extLst>
              <a:ext uri="{FF2B5EF4-FFF2-40B4-BE49-F238E27FC236}">
                <a16:creationId xmlns:a16="http://schemas.microsoft.com/office/drawing/2014/main" id="{BBC967E6-DDD3-4BF9-8BA2-6A24E1CE9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827" y="203200"/>
            <a:ext cx="6534573" cy="332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6161921-9FBF-494E-B2B8-99064A770C8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213" y="8118475"/>
            <a:ext cx="19685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96888A7-D75A-49BC-A758-0542D1D90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5867400"/>
            <a:ext cx="11379200" cy="1651000"/>
          </a:xfrm>
        </p:spPr>
        <p:txBody>
          <a:bodyPr/>
          <a:lstStyle/>
          <a:p>
            <a:r>
              <a:rPr lang="en-US" sz="4000" dirty="0"/>
              <a:t>Introduction to POSIX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DB03C6BB-C41D-4382-8654-C4B553138E3C}"/>
              </a:ext>
            </a:extLst>
          </p:cNvPr>
          <p:cNvSpPr>
            <a:spLocks/>
          </p:cNvSpPr>
          <p:nvPr/>
        </p:nvSpPr>
        <p:spPr bwMode="auto">
          <a:xfrm>
            <a:off x="-38100" y="-76200"/>
            <a:ext cx="16357600" cy="9296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410" name="Picture 2">
            <a:extLst>
              <a:ext uri="{FF2B5EF4-FFF2-40B4-BE49-F238E27FC236}">
                <a16:creationId xmlns:a16="http://schemas.microsoft.com/office/drawing/2014/main" id="{750D5DEC-C6DE-4FF9-ACEC-204C602777F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5791200"/>
            <a:ext cx="6489700" cy="157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>
            <a:extLst>
              <a:ext uri="{FF2B5EF4-FFF2-40B4-BE49-F238E27FC236}">
                <a16:creationId xmlns:a16="http://schemas.microsoft.com/office/drawing/2014/main" id="{68B6A592-7B97-4D3A-AACA-8272A296647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188" y="6165850"/>
            <a:ext cx="2053997" cy="3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306A2C0D-8E81-40DC-AC78-173F7E862EB9}"/>
              </a:ext>
            </a:extLst>
          </p:cNvPr>
          <p:cNvSpPr>
            <a:spLocks/>
          </p:cNvSpPr>
          <p:nvPr/>
        </p:nvSpPr>
        <p:spPr bwMode="auto">
          <a:xfrm>
            <a:off x="1176648" y="335427"/>
            <a:ext cx="12901612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7156" bIns="0"/>
          <a:lstStyle>
            <a:lvl1pPr marL="36513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Unless otherwise noted, the content of this course material is licensed under a Creative Commons Attribution 3.0 License.</a:t>
            </a:r>
          </a:p>
          <a:p>
            <a:pPr algn="l" eaLnBrk="1" hangingPunct="1"/>
            <a:r>
              <a:rPr lang="en-US" altLang="en-US" dirty="0">
                <a:solidFill>
                  <a:srgbClr val="20335B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http://creativecommons.org/licenses/by/3.0/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06B5253B-A146-4C99-A759-8BA1232C210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219" y="7086833"/>
            <a:ext cx="37385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>
            <a:extLst>
              <a:ext uri="{FF2B5EF4-FFF2-40B4-BE49-F238E27FC236}">
                <a16:creationId xmlns:a16="http://schemas.microsoft.com/office/drawing/2014/main" id="{F2A69ACD-C36A-4F36-B663-8EFF87510E86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213" y="8118475"/>
            <a:ext cx="19685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>
            <a:extLst>
              <a:ext uri="{FF2B5EF4-FFF2-40B4-BE49-F238E27FC236}">
                <a16:creationId xmlns:a16="http://schemas.microsoft.com/office/drawing/2014/main" id="{AE195570-6B43-4174-9922-3D9D572AD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200" y="774405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B4A03729-D32F-4F1E-B003-0FD37F4C53CA}"/>
              </a:ext>
            </a:extLst>
          </p:cNvPr>
          <p:cNvSpPr>
            <a:spLocks/>
          </p:cNvSpPr>
          <p:nvPr/>
        </p:nvSpPr>
        <p:spPr bwMode="auto">
          <a:xfrm>
            <a:off x="1160541" y="3327250"/>
            <a:ext cx="12901612" cy="332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7156" bIns="0"/>
          <a:lstStyle>
            <a:lvl1pPr marL="36513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Derived from materials from the following:</a:t>
            </a:r>
          </a:p>
          <a:p>
            <a:pPr algn="l" eaLnBrk="1" hangingPunct="1"/>
            <a:endParaRPr lang="en-US" altLang="en-US" sz="2400" dirty="0">
              <a:solidFill>
                <a:srgbClr val="1B325C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Regular Expressions: Copyright 2011- Charles Severance</a:t>
            </a: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Regular Expressions: Andrzej (AJ) </a:t>
            </a:r>
            <a:r>
              <a:rPr lang="en-US" altLang="en-US" sz="2400" dirty="0" err="1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Bieszczad</a:t>
            </a:r>
            <a:endParaRPr lang="en-US" altLang="en-US" sz="2400" dirty="0">
              <a:solidFill>
                <a:srgbClr val="1B325C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UNIX for Programmers and Users, 3</a:t>
            </a:r>
            <a:r>
              <a:rPr lang="en-US" altLang="en-US" sz="2400" baseline="300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rd</a:t>
            </a:r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 Ed. Prentice-Hall, Graham Class &amp; King Ables</a:t>
            </a:r>
          </a:p>
          <a:p>
            <a:pPr algn="l" eaLnBrk="1" hangingPunct="1"/>
            <a:r>
              <a:rPr lang="en-US" altLang="en-US" sz="2400" dirty="0" err="1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Kumoh</a:t>
            </a:r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 National University of Technology</a:t>
            </a: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NYU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2813FF74-A51B-4C4C-89EE-B6FFC0C9A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5916076-A1F5-489F-849F-16173233877F}"/>
              </a:ext>
            </a:extLst>
          </p:cNvPr>
          <p:cNvSpPr>
            <a:spLocks/>
          </p:cNvSpPr>
          <p:nvPr/>
        </p:nvSpPr>
        <p:spPr bwMode="auto">
          <a:xfrm>
            <a:off x="2571057" y="7845336"/>
            <a:ext cx="1064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sz="4000" dirty="0">
                <a:hlinkClick r:id="rId2"/>
              </a:rPr>
              <a:t>https://www.regular-expressions.info/posix.html</a:t>
            </a:r>
            <a:endParaRPr lang="en-US" altLang="en-US" sz="3800" dirty="0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en-US" sz="3800" dirty="0">
                <a:solidFill>
                  <a:srgbClr val="FFFF00"/>
                </a:solidFill>
                <a:ea typeface="MS PGothic" panose="020B0600070205080204" pitchFamily="34" charset="-128"/>
                <a:hlinkClick r:id="rId3"/>
              </a:rPr>
              <a:t>http://en.wikipedia.org/wiki/Regular_expression</a:t>
            </a:r>
            <a:endParaRPr lang="en-US" altLang="en-US" sz="3800" dirty="0">
              <a:solidFill>
                <a:srgbClr val="FFFF00"/>
              </a:solidFill>
              <a:ea typeface="MS PGothic" panose="020B0600070205080204" pitchFamily="34" charset="-128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8DA01C-7482-49F1-86DA-B8334684C871}"/>
              </a:ext>
            </a:extLst>
          </p:cNvPr>
          <p:cNvSpPr>
            <a:spLocks/>
          </p:cNvSpPr>
          <p:nvPr/>
        </p:nvSpPr>
        <p:spPr bwMode="auto">
          <a:xfrm>
            <a:off x="2641600" y="2844800"/>
            <a:ext cx="1064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chemeClr val="tx1"/>
                </a:solidFill>
                <a:ea typeface="MS PGothic" panose="020B0600070205080204" pitchFamily="34" charset="-128"/>
              </a:rPr>
              <a:t>Really clever "wild card" expressions for matching and parsing strings.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AAAAAA"/>
      </a:accent3>
      <a:accent4>
        <a:srgbClr val="DADADA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Pages>0</Pages>
  <Words>3083</Words>
  <Characters>0</Characters>
  <Application>Microsoft Office PowerPoint</Application>
  <PresentationFormat>Custom</PresentationFormat>
  <Lines>0</Lines>
  <Paragraphs>367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굴림</vt:lpstr>
      <vt:lpstr>MS PGothic</vt:lpstr>
      <vt:lpstr>Arial</vt:lpstr>
      <vt:lpstr>Calibri</vt:lpstr>
      <vt:lpstr>Cambria Math</vt:lpstr>
      <vt:lpstr>Courier</vt:lpstr>
      <vt:lpstr>Courier New Bold</vt:lpstr>
      <vt:lpstr>Gill Sans</vt:lpstr>
      <vt:lpstr>Monaco</vt:lpstr>
      <vt:lpstr>Symbol</vt:lpstr>
      <vt:lpstr>Title &amp; Subtitle</vt:lpstr>
      <vt:lpstr>Title &amp; Bullets</vt:lpstr>
      <vt:lpstr>1_Title &amp; Bullets</vt:lpstr>
      <vt:lpstr>Regular Expressions</vt:lpstr>
      <vt:lpstr>ALERTS</vt:lpstr>
      <vt:lpstr>Formal Regular Expressions</vt:lpstr>
      <vt:lpstr>def RegEx</vt:lpstr>
      <vt:lpstr>Examples</vt:lpstr>
      <vt:lpstr>Python re</vt:lpstr>
      <vt:lpstr>Practical RegEx</vt:lpstr>
      <vt:lpstr>PowerPoint Presentation</vt:lpstr>
      <vt:lpstr>Regular Expressions</vt:lpstr>
      <vt:lpstr>PowerPoint Presentation</vt:lpstr>
      <vt:lpstr>Introduction to Regular Expressions</vt:lpstr>
      <vt:lpstr>PowerPoint Presentation</vt:lpstr>
      <vt:lpstr>Examples</vt:lpstr>
      <vt:lpstr>Examples</vt:lpstr>
      <vt:lpstr>Examples</vt:lpstr>
      <vt:lpstr>Examples</vt:lpstr>
      <vt:lpstr>Examples</vt:lpstr>
      <vt:lpstr>Regular Expression Quick Guide</vt:lpstr>
      <vt:lpstr>The Regular Expression Module</vt:lpstr>
      <vt:lpstr>Using re.search() like find()</vt:lpstr>
      <vt:lpstr>Using re.search() like startswith()</vt:lpstr>
      <vt:lpstr>Wild-Card Characters</vt:lpstr>
      <vt:lpstr>Wild-Card Characters</vt:lpstr>
      <vt:lpstr>Fine-Tuning Your Match</vt:lpstr>
      <vt:lpstr>Fine-Tuning Your Match</vt:lpstr>
      <vt:lpstr>Matching and Extracting Data</vt:lpstr>
      <vt:lpstr>Matching and Extracting Data</vt:lpstr>
      <vt:lpstr>Warning: Greedy Matching</vt:lpstr>
      <vt:lpstr>Non-Greedy Matching</vt:lpstr>
      <vt:lpstr>Fine Tuning String Extraction</vt:lpstr>
      <vt:lpstr>Fine Tuning String Extraction</vt:lpstr>
      <vt:lpstr>PowerPoint Presentation</vt:lpstr>
      <vt:lpstr>The Double Split Version</vt:lpstr>
      <vt:lpstr>The Double Split Version</vt:lpstr>
      <vt:lpstr>The Regex Version</vt:lpstr>
      <vt:lpstr>The Regex Version</vt:lpstr>
      <vt:lpstr>The Regex Version</vt:lpstr>
      <vt:lpstr>Even Cooler Regex Version</vt:lpstr>
      <vt:lpstr>Even Cooler Regex Version</vt:lpstr>
      <vt:lpstr>Even Cooler Regex Version</vt:lpstr>
      <vt:lpstr>Even Cooler Regex Version</vt:lpstr>
      <vt:lpstr>Even Cooler Regex Version</vt:lpstr>
      <vt:lpstr>Spam Confidence</vt:lpstr>
      <vt:lpstr>Regular Expression Quick Guide</vt:lpstr>
      <vt:lpstr>Escape Character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subject/>
  <dc:creator>David Stucki</dc:creator>
  <cp:keywords/>
  <dc:description/>
  <cp:lastModifiedBy>Stucki, David</cp:lastModifiedBy>
  <cp:revision>16</cp:revision>
  <dcterms:modified xsi:type="dcterms:W3CDTF">2025-09-03T00:11:47Z</dcterms:modified>
</cp:coreProperties>
</file>