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9" r:id="rId4"/>
    <p:sldId id="286" r:id="rId5"/>
    <p:sldId id="288" r:id="rId6"/>
    <p:sldId id="289" r:id="rId7"/>
    <p:sldId id="292" r:id="rId8"/>
    <p:sldId id="291" r:id="rId9"/>
    <p:sldId id="293" r:id="rId10"/>
    <p:sldId id="296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1224421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2" r:id="rId9"/>
    <p:sldLayoutId id="2147483673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Predictive Parsing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C818D-6BBA-4F90-BA6F-3E3D49F69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COMP 3200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Languages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&amp;</a:t>
            </a:r>
          </a:p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Machines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723988" cy="5257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we need now is</a:t>
            </a:r>
            <a:br>
              <a:rPr lang="en-US" sz="2800" dirty="0"/>
            </a:br>
            <a:r>
              <a:rPr lang="en-US" sz="2800" dirty="0"/>
              <a:t>a parsing table M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/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972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DC2-18BD-4C35-98FD-F708ED74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id+id*id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A81BA-EFBF-4C68-A66C-4BBA1343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84707"/>
              </p:ext>
            </p:extLst>
          </p:nvPr>
        </p:nvGraphicFramePr>
        <p:xfrm>
          <a:off x="792614" y="1501724"/>
          <a:ext cx="1060677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973">
                  <a:extLst>
                    <a:ext uri="{9D8B030D-6E8A-4147-A177-3AD203B41FA5}">
                      <a16:colId xmlns:a16="http://schemas.microsoft.com/office/drawing/2014/main" val="1801329573"/>
                    </a:ext>
                  </a:extLst>
                </a:gridCol>
                <a:gridCol w="1729838">
                  <a:extLst>
                    <a:ext uri="{9D8B030D-6E8A-4147-A177-3AD203B41FA5}">
                      <a16:colId xmlns:a16="http://schemas.microsoft.com/office/drawing/2014/main" val="4254552110"/>
                    </a:ext>
                  </a:extLst>
                </a:gridCol>
                <a:gridCol w="4887960">
                  <a:extLst>
                    <a:ext uri="{9D8B030D-6E8A-4147-A177-3AD203B41FA5}">
                      <a16:colId xmlns:a16="http://schemas.microsoft.com/office/drawing/2014/main" val="177106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5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 Term</a:t>
                      </a:r>
                      <a:r>
                        <a:rPr lang="en-US" sz="2000" i="0" dirty="0"/>
                        <a:t> *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* </a:t>
                      </a:r>
                      <a:r>
                        <a:rPr lang="en-US" sz="2000" i="1" dirty="0"/>
                        <a:t>Term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8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7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7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6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317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B733-E493-4353-AB46-BEC17A05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3C4B-37EF-4A3F-A002-AD8ECD9B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#2 Due Today</a:t>
            </a:r>
          </a:p>
          <a:p>
            <a:endParaRPr lang="en-US"/>
          </a:p>
          <a:p>
            <a:r>
              <a:rPr lang="en-US"/>
              <a:t>Reading assignment #9</a:t>
            </a:r>
          </a:p>
          <a:p>
            <a:endParaRPr lang="en-US"/>
          </a:p>
          <a:p>
            <a:r>
              <a:rPr lang="en-US"/>
              <a:t>Programming Assignment 4 due next Wednesday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71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C049-AF9E-4792-BEC3-B1892600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/>
              <a:t> Parsing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F4A3-01D7-4301-A7DA-640C20E7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09585" lvl="1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0D694C-767B-4B64-A666-84180AA1C6A5}"/>
              </a:ext>
            </a:extLst>
          </p:cNvPr>
          <p:cNvSpPr/>
          <p:nvPr/>
        </p:nvSpPr>
        <p:spPr>
          <a:xfrm>
            <a:off x="5308979" y="1600200"/>
            <a:ext cx="1610436" cy="760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A27362-BFC1-4FD2-8C36-529FA9C4298C}"/>
              </a:ext>
            </a:extLst>
          </p:cNvPr>
          <p:cNvGrpSpPr/>
          <p:nvPr/>
        </p:nvGrpSpPr>
        <p:grpSpPr>
          <a:xfrm>
            <a:off x="2201837" y="2361063"/>
            <a:ext cx="6983108" cy="1067937"/>
            <a:chOff x="2201837" y="2361063"/>
            <a:chExt cx="6983108" cy="10679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6A667C2-50AE-42E4-B551-1FDD8C33E737}"/>
                </a:ext>
              </a:extLst>
            </p:cNvPr>
            <p:cNvSpPr/>
            <p:nvPr/>
          </p:nvSpPr>
          <p:spPr>
            <a:xfrm>
              <a:off x="2201837" y="2668137"/>
              <a:ext cx="1610438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Top-Down Parser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D1513A-AC09-491E-8E06-ABFEA766D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6156" y="2483893"/>
              <a:ext cx="6168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A769C9-1236-4DB1-AB47-719B660E398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114197" y="2361063"/>
              <a:ext cx="0" cy="122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398868-272D-48E7-A1E5-013131A3B139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3007056" y="2483893"/>
              <a:ext cx="0" cy="184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C67E49-D627-483F-BD1E-6307C4D79BF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184944" y="2483893"/>
            <a:ext cx="1" cy="18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6A0009-9544-485C-B47E-A5C1C5C86C0F}"/>
              </a:ext>
            </a:extLst>
          </p:cNvPr>
          <p:cNvCxnSpPr>
            <a:stCxn id="6" idx="2"/>
          </p:cNvCxnSpPr>
          <p:nvPr/>
        </p:nvCxnSpPr>
        <p:spPr>
          <a:xfrm>
            <a:off x="3007056" y="3429000"/>
            <a:ext cx="9100" cy="356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02B8F657-2E82-43BB-B244-E64C4F828681}"/>
              </a:ext>
            </a:extLst>
          </p:cNvPr>
          <p:cNvSpPr/>
          <p:nvPr/>
        </p:nvSpPr>
        <p:spPr>
          <a:xfrm>
            <a:off x="776177" y="3615288"/>
            <a:ext cx="4532802" cy="267974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Recursive Descent Parser</a:t>
            </a:r>
          </a:p>
          <a:p>
            <a:pPr algn="ctr"/>
            <a:r>
              <a:rPr lang="en-US" dirty="0"/>
              <a:t>Predictive Parser</a:t>
            </a:r>
          </a:p>
          <a:p>
            <a:pPr algn="ctr"/>
            <a:r>
              <a:rPr lang="en-US" dirty="0"/>
              <a:t>LL(1) Parser</a:t>
            </a:r>
          </a:p>
          <a:p>
            <a:pPr algn="ctr"/>
            <a:r>
              <a:rPr lang="en-US" dirty="0"/>
              <a:t>Backtracking?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5A3CB4-2101-40BE-B391-D8D77A6E77A4}"/>
              </a:ext>
            </a:extLst>
          </p:cNvPr>
          <p:cNvGrpSpPr/>
          <p:nvPr/>
        </p:nvGrpSpPr>
        <p:grpSpPr>
          <a:xfrm>
            <a:off x="5710600" y="2668137"/>
            <a:ext cx="6075000" cy="3492079"/>
            <a:chOff x="5710600" y="2668137"/>
            <a:chExt cx="6075000" cy="349207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E28C6F-93A9-48FE-97DC-06D8F5C7BA1A}"/>
                </a:ext>
              </a:extLst>
            </p:cNvPr>
            <p:cNvSpPr/>
            <p:nvPr/>
          </p:nvSpPr>
          <p:spPr>
            <a:xfrm>
              <a:off x="8379727" y="2668137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Bottom-Up Parser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DB2A8A6-AE53-4CE1-8B7C-BDDD1D23A4A8}"/>
                </a:ext>
              </a:extLst>
            </p:cNvPr>
            <p:cNvSpPr/>
            <p:nvPr/>
          </p:nvSpPr>
          <p:spPr>
            <a:xfrm>
              <a:off x="9990163" y="3738753"/>
              <a:ext cx="1795437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Shift-Reduce</a:t>
              </a:r>
            </a:p>
            <a:p>
              <a:pPr algn="ctr"/>
              <a:r>
                <a:rPr lang="en-US" sz="1200" dirty="0"/>
                <a:t>Operator-Precedence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0C86410-AE39-4356-A135-8F5E93B0A839}"/>
                </a:ext>
              </a:extLst>
            </p:cNvPr>
            <p:cNvSpPr/>
            <p:nvPr/>
          </p:nvSpPr>
          <p:spPr>
            <a:xfrm>
              <a:off x="6595660" y="3738753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LR Parser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5724B93-61F5-4791-ACFE-83577EEBDB31}"/>
                </a:ext>
              </a:extLst>
            </p:cNvPr>
            <p:cNvCxnSpPr/>
            <p:nvPr/>
          </p:nvCxnSpPr>
          <p:spPr>
            <a:xfrm>
              <a:off x="7400260" y="3508744"/>
              <a:ext cx="3487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16217E-944A-46D8-A353-34C506A5010F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7400260" y="3508744"/>
              <a:ext cx="618" cy="230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C69D4-DCE5-4796-A413-788229752540}"/>
                </a:ext>
              </a:extLst>
            </p:cNvPr>
            <p:cNvCxnSpPr/>
            <p:nvPr/>
          </p:nvCxnSpPr>
          <p:spPr>
            <a:xfrm flipH="1" flipV="1">
              <a:off x="10877106" y="3508744"/>
              <a:ext cx="618" cy="230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D5D70D4-D277-44AC-A436-3FDF084F0E75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184945" y="3429000"/>
              <a:ext cx="0" cy="79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9DF22C8-2737-4E6B-A45C-D3D91E5EBECB}"/>
                </a:ext>
              </a:extLst>
            </p:cNvPr>
            <p:cNvSpPr/>
            <p:nvPr/>
          </p:nvSpPr>
          <p:spPr>
            <a:xfrm>
              <a:off x="9760600" y="5399353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LR(k) Parser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A972282-3EDD-48B6-BA83-5100F1CBED90}"/>
                </a:ext>
              </a:extLst>
            </p:cNvPr>
            <p:cNvSpPr/>
            <p:nvPr/>
          </p:nvSpPr>
          <p:spPr>
            <a:xfrm>
              <a:off x="7735600" y="5374042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LALR Parser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018241A-155C-4B84-B92D-EAA08AF8E348}"/>
                </a:ext>
              </a:extLst>
            </p:cNvPr>
            <p:cNvSpPr/>
            <p:nvPr/>
          </p:nvSpPr>
          <p:spPr>
            <a:xfrm>
              <a:off x="5710600" y="5374041"/>
              <a:ext cx="1610436" cy="7608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SLR Parser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5F560D-C312-408D-B4C3-A53AE1653FA9}"/>
                </a:ext>
              </a:extLst>
            </p:cNvPr>
            <p:cNvCxnSpPr/>
            <p:nvPr/>
          </p:nvCxnSpPr>
          <p:spPr>
            <a:xfrm>
              <a:off x="6515818" y="4955159"/>
              <a:ext cx="405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87541E-33AD-450F-BC96-6A4D88743410}"/>
                </a:ext>
              </a:extLst>
            </p:cNvPr>
            <p:cNvCxnSpPr>
              <a:stCxn id="41" idx="0"/>
            </p:cNvCxnSpPr>
            <p:nvPr/>
          </p:nvCxnSpPr>
          <p:spPr>
            <a:xfrm flipV="1">
              <a:off x="6515818" y="4955159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E86E23-87B2-40C8-9FF2-456AB283A821}"/>
                </a:ext>
              </a:extLst>
            </p:cNvPr>
            <p:cNvCxnSpPr/>
            <p:nvPr/>
          </p:nvCxnSpPr>
          <p:spPr>
            <a:xfrm flipV="1">
              <a:off x="10565818" y="4955159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F923F5D-E7C4-41B1-9A27-E2898098AB18}"/>
                </a:ext>
              </a:extLst>
            </p:cNvPr>
            <p:cNvCxnSpPr/>
            <p:nvPr/>
          </p:nvCxnSpPr>
          <p:spPr>
            <a:xfrm flipV="1">
              <a:off x="8542422" y="4980471"/>
              <a:ext cx="0" cy="418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24161A-8D85-4958-B11E-9A4129E9D299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00878" y="4499616"/>
              <a:ext cx="0" cy="455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00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C049-AF9E-4792-BEC3-B1892600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F4A3-01D7-4301-A7DA-640C20E7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11277600" cy="50614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 is the downside to our RDP approach?</a:t>
            </a:r>
          </a:p>
          <a:p>
            <a:pPr lvl="1"/>
            <a:r>
              <a:rPr lang="en-US" dirty="0">
                <a:cs typeface="Calibri" panose="020F0502020204030204"/>
              </a:rPr>
              <a:t>Coding the grammars by hand is tedious...</a:t>
            </a:r>
          </a:p>
          <a:p>
            <a:pPr lvl="1"/>
            <a:r>
              <a:rPr lang="en-US" dirty="0">
                <a:cs typeface="Calibri" panose="020F0502020204030204"/>
              </a:rPr>
              <a:t>Observation: our recursive descent parser encodes state information in its run-time stack</a:t>
            </a:r>
          </a:p>
          <a:p>
            <a:r>
              <a:rPr lang="en-US" dirty="0">
                <a:cs typeface="Calibri" panose="020F0502020204030204"/>
              </a:rPr>
              <a:t>Using recursive procedure calls to implement a stack abstraction may not be particularly efficient</a:t>
            </a:r>
          </a:p>
          <a:p>
            <a:r>
              <a:rPr lang="en-US" dirty="0">
                <a:cs typeface="Calibri" panose="020F0502020204030204"/>
              </a:rPr>
              <a:t>Other options?</a:t>
            </a:r>
          </a:p>
          <a:p>
            <a:pPr lvl="1"/>
            <a:r>
              <a:rPr lang="en-US" dirty="0">
                <a:cs typeface="Calibri" panose="020F0502020204030204"/>
              </a:rPr>
              <a:t>Explicit stack, hand-coded parser</a:t>
            </a:r>
          </a:p>
          <a:p>
            <a:pPr lvl="1"/>
            <a:r>
              <a:rPr lang="en-US" dirty="0">
                <a:cs typeface="Calibri" panose="020F0502020204030204"/>
              </a:rPr>
              <a:t>Stack-based, table-driven parser</a:t>
            </a:r>
          </a:p>
        </p:txBody>
      </p:sp>
    </p:spTree>
    <p:extLst>
      <p:ext uri="{BB962C8B-B14F-4D97-AF65-F5344CB8AC3E}">
        <p14:creationId xmlns:p14="http://schemas.microsoft.com/office/powerpoint/2010/main" val="3276651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70CA-7291-41AE-95C6-C32F379D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Table-Based Parsing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C5166A-4C1E-4F50-B265-F63985BD0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326" y="1561514"/>
            <a:ext cx="9071174" cy="5100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C6DCA-D426-47F2-B438-5B8D83E5F247}"/>
              </a:ext>
            </a:extLst>
          </p:cNvPr>
          <p:cNvSpPr txBox="1"/>
          <p:nvPr/>
        </p:nvSpPr>
        <p:spPr>
          <a:xfrm>
            <a:off x="815926" y="1955409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Rather than writing code, we build tables: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02650-F488-41C2-B9D0-7818BA49DAAF}"/>
              </a:ext>
            </a:extLst>
          </p:cNvPr>
          <p:cNvSpPr txBox="1"/>
          <p:nvPr/>
        </p:nvSpPr>
        <p:spPr>
          <a:xfrm>
            <a:off x="815926" y="5681003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tables can be automated!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E0914-FC35-45D2-8CB8-9B5838632DBD}"/>
              </a:ext>
            </a:extLst>
          </p:cNvPr>
          <p:cNvSpPr txBox="1"/>
          <p:nvPr/>
        </p:nvSpPr>
        <p:spPr>
          <a:xfrm>
            <a:off x="8548538" y="471768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IR = Internal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78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70CA-7291-41AE-95C6-C32F379D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Table-Based Parsing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D356B6-0046-47DF-A81C-7B29CD8F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" y="1540270"/>
            <a:ext cx="9929908" cy="5138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4F66B6-CB9A-448F-95D1-5358525E6226}"/>
              </a:ext>
            </a:extLst>
          </p:cNvPr>
          <p:cNvSpPr txBox="1"/>
          <p:nvPr/>
        </p:nvSpPr>
        <p:spPr>
          <a:xfrm>
            <a:off x="368808" y="1540270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scheme actually applies</a:t>
            </a:r>
          </a:p>
          <a:p>
            <a:r>
              <a:rPr lang="en-US" sz="2400" dirty="0"/>
              <a:t>equally to both top-down (LL)</a:t>
            </a:r>
          </a:p>
          <a:p>
            <a:r>
              <a:rPr lang="en-US" sz="2400" dirty="0"/>
              <a:t>and bottom-up (LR) parsers</a:t>
            </a:r>
          </a:p>
        </p:txBody>
      </p:sp>
    </p:spTree>
    <p:extLst>
      <p:ext uri="{BB962C8B-B14F-4D97-AF65-F5344CB8AC3E}">
        <p14:creationId xmlns:p14="http://schemas.microsoft.com/office/powerpoint/2010/main" val="2338767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723988" cy="5257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we need now is</a:t>
            </a:r>
            <a:br>
              <a:rPr lang="en-US" sz="2800" dirty="0"/>
            </a:br>
            <a:r>
              <a:rPr lang="en-US" sz="2800" dirty="0"/>
              <a:t>a parsing table M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8501"/>
              </p:ext>
            </p:extLst>
          </p:nvPr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86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6A7-D553-4AC6-8862-9361954E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89EF-8173-4D41-B7D3-E93987A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962400" cy="22402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Stack[top]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EOF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Stack[++top] 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50A4-353A-4EE4-87C8-831E594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013" y="1600200"/>
            <a:ext cx="7320932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repeat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 Stack[top]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is a terminal or EOF then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X = token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token  nextToken()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533386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// X is a non-terminal</a:t>
            </a: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M[X,token] = X  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then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pop X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push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,Y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//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 on top</a:t>
            </a:r>
          </a:p>
          <a:p>
            <a:pPr marL="1676358" lvl="3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output: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 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Math4" panose="05010400040101000101" pitchFamily="2" charset="2"/>
              </a:rPr>
              <a:t>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1066773" lvl="2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 error()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X = EOF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13F21-60CB-4665-9AFE-D597799039CC}"/>
              </a:ext>
            </a:extLst>
          </p:cNvPr>
          <p:cNvSpPr txBox="1"/>
          <p:nvPr/>
        </p:nvSpPr>
        <p:spPr>
          <a:xfrm>
            <a:off x="145382" y="3330774"/>
            <a:ext cx="4657044" cy="24622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/>
              <a:t>Input:</a:t>
            </a:r>
          </a:p>
          <a:p>
            <a:r>
              <a:rPr lang="en-US" sz="2200" b="1" dirty="0"/>
              <a:t>    a tokenized string w</a:t>
            </a:r>
          </a:p>
          <a:p>
            <a:r>
              <a:rPr lang="en-US" sz="2200" b="1" dirty="0"/>
              <a:t>    a parsing table M </a:t>
            </a:r>
            <a:r>
              <a:rPr lang="en-US" sz="2200" b="1"/>
              <a:t>for G</a:t>
            </a:r>
          </a:p>
          <a:p>
            <a:r>
              <a:rPr lang="en-US" sz="2200" b="1"/>
              <a:t>Output:</a:t>
            </a:r>
          </a:p>
          <a:p>
            <a:r>
              <a:rPr lang="en-US" sz="2200" b="1"/>
              <a:t>    if w is in L(G),</a:t>
            </a:r>
          </a:p>
          <a:p>
            <a:r>
              <a:rPr lang="en-US" sz="2200" b="1"/>
              <a:t>        a leftmost derivation of w</a:t>
            </a:r>
          </a:p>
          <a:p>
            <a:r>
              <a:rPr lang="en-US" sz="2200" b="1"/>
              <a:t>    else an error</a:t>
            </a: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DE63-9BCA-4C5C-9A48-AF5CC32DB0B0}"/>
              </a:ext>
            </a:extLst>
          </p:cNvPr>
          <p:cNvSpPr txBox="1"/>
          <p:nvPr/>
        </p:nvSpPr>
        <p:spPr>
          <a:xfrm>
            <a:off x="508000" y="5934258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187</a:t>
            </a:r>
          </a:p>
        </p:txBody>
      </p:sp>
    </p:spTree>
    <p:extLst>
      <p:ext uri="{BB962C8B-B14F-4D97-AF65-F5344CB8AC3E}">
        <p14:creationId xmlns:p14="http://schemas.microsoft.com/office/powerpoint/2010/main" val="2193101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DC2-18BD-4C35-98FD-F708ED74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id+id*id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2A81BA-EFBF-4C68-A66C-4BBA1343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07903"/>
              </p:ext>
            </p:extLst>
          </p:nvPr>
        </p:nvGraphicFramePr>
        <p:xfrm>
          <a:off x="792614" y="1501724"/>
          <a:ext cx="1060677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973">
                  <a:extLst>
                    <a:ext uri="{9D8B030D-6E8A-4147-A177-3AD203B41FA5}">
                      <a16:colId xmlns:a16="http://schemas.microsoft.com/office/drawing/2014/main" val="1801329573"/>
                    </a:ext>
                  </a:extLst>
                </a:gridCol>
                <a:gridCol w="1729838">
                  <a:extLst>
                    <a:ext uri="{9D8B030D-6E8A-4147-A177-3AD203B41FA5}">
                      <a16:colId xmlns:a16="http://schemas.microsoft.com/office/drawing/2014/main" val="4254552110"/>
                    </a:ext>
                  </a:extLst>
                </a:gridCol>
                <a:gridCol w="4887960">
                  <a:extLst>
                    <a:ext uri="{9D8B030D-6E8A-4147-A177-3AD203B41FA5}">
                      <a16:colId xmlns:a16="http://schemas.microsoft.com/office/drawing/2014/main" val="177106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5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Start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Expr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8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7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7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+ 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::= +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000" i="1" dirty="0">
                          <a:sym typeface="Symbol" panose="05050102010706020507" pitchFamily="18" charset="2"/>
                        </a:rPr>
                        <a:t>Expr</a:t>
                      </a:r>
                      <a:endParaRPr lang="en-US" sz="2000" dirty="0">
                        <a:sym typeface="Symbol" panose="050501020107060205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Expr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MoreTerms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0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Term</a:t>
                      </a:r>
                      <a:r>
                        <a:rPr lang="en-US" sz="2000" dirty="0"/>
                        <a:t> ::= </a:t>
                      </a:r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4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</a:t>
                      </a:r>
                      <a:r>
                        <a:rPr lang="en-US" sz="2000" i="1" dirty="0"/>
                        <a:t>MoreTerms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MoreFacts</a:t>
                      </a:r>
                      <a:r>
                        <a:rPr lang="en-US" sz="2000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id * id$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  <a:r>
                        <a:rPr lang="en-US" sz="2000" dirty="0"/>
                        <a:t> ::=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2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545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8442</TotalTime>
  <Words>679</Words>
  <Application>Microsoft Office PowerPoint</Application>
  <PresentationFormat>Widescreen</PresentationFormat>
  <Paragraphs>221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Georgia</vt:lpstr>
      <vt:lpstr>Lucida Sans</vt:lpstr>
      <vt:lpstr>Symbol</vt:lpstr>
      <vt:lpstr>Wingdings</vt:lpstr>
      <vt:lpstr>WC General</vt:lpstr>
      <vt:lpstr>Predictive Parsing</vt:lpstr>
      <vt:lpstr>ALERT</vt:lpstr>
      <vt:lpstr>A Parsing Taxonomy</vt:lpstr>
      <vt:lpstr>Top-Down Parsing</vt:lpstr>
      <vt:lpstr>Table-Based Parsing</vt:lpstr>
      <vt:lpstr>Table-Based Parsing</vt:lpstr>
      <vt:lpstr>Non-recursive predictive parsing</vt:lpstr>
      <vt:lpstr>Non-recursive predictive parsing</vt:lpstr>
      <vt:lpstr>Example: id+id*id</vt:lpstr>
      <vt:lpstr>Non-recursive predictive parsing</vt:lpstr>
      <vt:lpstr>Example: id+id*id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David Stucki</cp:lastModifiedBy>
  <cp:revision>125</cp:revision>
  <dcterms:created xsi:type="dcterms:W3CDTF">2020-03-13T19:44:23Z</dcterms:created>
  <dcterms:modified xsi:type="dcterms:W3CDTF">2023-10-30T01:04:42Z</dcterms:modified>
</cp:coreProperties>
</file>