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  <p:sldMasterId id="2147483757" r:id="rId5"/>
  </p:sldMasterIdLst>
  <p:notesMasterIdLst>
    <p:notesMasterId r:id="rId26"/>
  </p:notesMasterIdLst>
  <p:handoutMasterIdLst>
    <p:handoutMasterId r:id="rId27"/>
  </p:handoutMasterIdLst>
  <p:sldIdLst>
    <p:sldId id="496" r:id="rId6"/>
    <p:sldId id="507" r:id="rId7"/>
    <p:sldId id="528" r:id="rId8"/>
    <p:sldId id="529" r:id="rId9"/>
    <p:sldId id="271" r:id="rId10"/>
    <p:sldId id="273" r:id="rId11"/>
    <p:sldId id="275" r:id="rId12"/>
    <p:sldId id="276" r:id="rId13"/>
    <p:sldId id="277" r:id="rId14"/>
    <p:sldId id="278" r:id="rId15"/>
    <p:sldId id="279" r:id="rId16"/>
    <p:sldId id="274" r:id="rId17"/>
    <p:sldId id="287" r:id="rId18"/>
    <p:sldId id="281" r:id="rId19"/>
    <p:sldId id="289" r:id="rId20"/>
    <p:sldId id="290" r:id="rId21"/>
    <p:sldId id="291" r:id="rId22"/>
    <p:sldId id="292" r:id="rId23"/>
    <p:sldId id="522" r:id="rId24"/>
    <p:sldId id="52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61" d="100"/>
          <a:sy n="61" d="100"/>
        </p:scale>
        <p:origin x="72" y="10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latin typeface="Agency FB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010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gency FB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5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073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61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434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47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84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8966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066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904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April 17,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April 17, 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36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scikit-learn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48000">
                      <a:srgbClr val="00B0F0"/>
                    </a:gs>
                    <a:gs pos="100000">
                      <a:srgbClr val="0070C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48000">
                    <a:srgbClr val="00B0F0"/>
                  </a:gs>
                  <a:gs pos="100000">
                    <a:srgbClr val="0070C0"/>
                  </a:gs>
                </a:gsLst>
                <a:lin ang="16200000" scaled="1"/>
                <a:tileRect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Neuroscience, Psychology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Back-Propagation Learning of connection strengths &amp;</a:t>
                      </a:r>
                      <a:b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9A8735-9887-452D-8007-9AF615B9242A}"/>
              </a:ext>
            </a:extLst>
          </p:cNvPr>
          <p:cNvSpPr/>
          <p:nvPr/>
        </p:nvSpPr>
        <p:spPr>
          <a:xfrm>
            <a:off x="9026013" y="1524000"/>
            <a:ext cx="2556386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25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Neuroscience, Psychology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Back-Propagation Learning of connection strengths &amp;</a:t>
                      </a:r>
                      <a:b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9A8735-9887-452D-8007-9AF615B9242A}"/>
              </a:ext>
            </a:extLst>
          </p:cNvPr>
          <p:cNvSpPr/>
          <p:nvPr/>
        </p:nvSpPr>
        <p:spPr>
          <a:xfrm>
            <a:off x="10599173" y="1524000"/>
            <a:ext cx="983225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6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Neuroscience, Psychology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Back-Propagation Learning of connection strengths &amp;</a:t>
                      </a:r>
                      <a:b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</a:br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554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C0B87-2873-5D44-38B4-3498EFD5E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A.I. Winter(s)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28F03-C754-CC02-73AE-9CEBB98EA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199"/>
            <a:ext cx="10972800" cy="5042647"/>
          </a:xfrm>
        </p:spPr>
        <p:txBody>
          <a:bodyPr/>
          <a:lstStyle/>
          <a:p>
            <a:r>
              <a:rPr lang="en-US"/>
              <a:t>Historically, the different approaches to A.I. waxed and waned.</a:t>
            </a:r>
          </a:p>
          <a:p>
            <a:pPr lvl="1"/>
            <a:r>
              <a:rPr lang="en-US" sz="2400"/>
              <a:t>The upswings were usually brought about by technological breakthroughs</a:t>
            </a:r>
          </a:p>
          <a:p>
            <a:pPr lvl="1"/>
            <a:r>
              <a:rPr lang="en-US" sz="2400"/>
              <a:t>The downswings were the results of brick walls and deeper understandings of the fundamental challenges.</a:t>
            </a:r>
          </a:p>
          <a:p>
            <a:pPr marL="287338" lvl="0" indent="-285750">
              <a:spcBef>
                <a:spcPts val="1200"/>
              </a:spcBef>
              <a:spcAft>
                <a:spcPts val="1200"/>
              </a:spcAft>
            </a:pPr>
            <a:r>
              <a:rPr lang="en">
                <a:solidFill>
                  <a:schemeClr val="tx2"/>
                </a:solidFill>
              </a:rPr>
              <a:t>Perceptron winter (1970s)</a:t>
            </a:r>
          </a:p>
          <a:p>
            <a:pPr marL="287338" lvl="0" indent="-285750">
              <a:spcBef>
                <a:spcPts val="0"/>
              </a:spcBef>
            </a:pPr>
            <a:r>
              <a:rPr lang="en">
                <a:solidFill>
                  <a:schemeClr val="bg2">
                    <a:lumMod val="50000"/>
                  </a:schemeClr>
                </a:solidFill>
              </a:rPr>
              <a:t>Symbolic winter (1980s): Expert systems hit the 'credit-assignment' problem</a:t>
            </a:r>
          </a:p>
          <a:p>
            <a:pPr marL="1588" lvl="0" indent="0">
              <a:spcBef>
                <a:spcPts val="0"/>
              </a:spcBef>
              <a:buNone/>
            </a:pPr>
            <a:endParaRPr lang="en">
              <a:solidFill>
                <a:schemeClr val="bg2">
                  <a:lumMod val="50000"/>
                </a:schemeClr>
              </a:solidFill>
            </a:endParaRPr>
          </a:p>
          <a:p>
            <a:pPr marL="1588" lv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accent6">
                    <a:lumMod val="60000"/>
                    <a:lumOff val="40000"/>
                  </a:schemeClr>
                </a:solidFill>
              </a:rPr>
              <a:t>The Chinese Room (1980)</a:t>
            </a:r>
          </a:p>
          <a:p>
            <a:pPr marL="287338" lvl="0" indent="-285750">
              <a:spcBef>
                <a:spcPts val="0"/>
              </a:spcBef>
            </a:pPr>
            <a:r>
              <a:rPr lang="en">
                <a:solidFill>
                  <a:schemeClr val="accent6">
                    <a:lumMod val="60000"/>
                    <a:lumOff val="40000"/>
                  </a:schemeClr>
                </a:solidFill>
              </a:rPr>
              <a:t>John Searle: If a computer passes the Turing Test it still won't </a:t>
            </a:r>
            <a:r>
              <a:rPr lang="en" u="sng" cap="small">
                <a:solidFill>
                  <a:schemeClr val="accent6">
                    <a:lumMod val="60000"/>
                    <a:lumOff val="40000"/>
                  </a:schemeClr>
                </a:solidFill>
              </a:rPr>
              <a:t>understand</a:t>
            </a:r>
            <a:r>
              <a:rPr lang="en">
                <a:solidFill>
                  <a:schemeClr val="accent6">
                    <a:lumMod val="60000"/>
                    <a:lumOff val="40000"/>
                  </a:schemeClr>
                </a:solidFill>
              </a:rPr>
              <a:t> anything</a:t>
            </a:r>
          </a:p>
          <a:p>
            <a:pPr marL="287338" lvl="0" indent="-285750">
              <a:spcBef>
                <a:spcPts val="1200"/>
              </a:spcBef>
            </a:pPr>
            <a:r>
              <a:rPr lang="en">
                <a:solidFill>
                  <a:schemeClr val="accent4"/>
                </a:solidFill>
              </a:rPr>
              <a:t>Consciousness winter (1990s): The problem of grounding semantics</a:t>
            </a:r>
          </a:p>
          <a:p>
            <a:pPr marL="287338" lvl="0" indent="-285750">
              <a:spcBef>
                <a:spcPts val="1200"/>
              </a:spcBef>
            </a:pPr>
            <a:r>
              <a:rPr lang="en">
                <a:solidFill>
                  <a:schemeClr val="accent2"/>
                </a:solidFill>
              </a:rPr>
              <a:t>The twilight of the Golden Era of A.I.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4BFA13-DA7E-0946-8A8D-AAA96805E17B}"/>
              </a:ext>
            </a:extLst>
          </p:cNvPr>
          <p:cNvSpPr/>
          <p:nvPr/>
        </p:nvSpPr>
        <p:spPr>
          <a:xfrm>
            <a:off x="4428565" y="4670608"/>
            <a:ext cx="3352800" cy="36755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CF2BE5E-5B33-7CA6-30FA-338D5FA33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893" y="4274821"/>
            <a:ext cx="2533583" cy="99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69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4E85D-BE5A-7382-8612-624EEC6CB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What is </a:t>
            </a:r>
            <a:r>
              <a:rPr lang="en-US" sz="4400">
                <a:solidFill>
                  <a:schemeClr val="accent4"/>
                </a:solidFill>
              </a:rPr>
              <a:t>Intelligence</a:t>
            </a:r>
            <a:r>
              <a:rPr lang="en-US" sz="440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2E91B-2BA5-AA96-2B97-938C67146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one has ever developed a satisfying, comprehensive definition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Harlow Solid Italic" panose="04030604020F02020D02" pitchFamily="82" charset="0"/>
              </a:rPr>
              <a:t>"If you have to ask what jazz is, you'll never know."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4"/>
                </a:solidFill>
                <a:latin typeface="Harlow Solid Italic" panose="04030604020F02020D02" pitchFamily="82" charset="0"/>
              </a:rPr>
              <a:t>—Louis Armstrong</a:t>
            </a:r>
          </a:p>
          <a:p>
            <a:endParaRPr lang="en-US" dirty="0"/>
          </a:p>
          <a:p>
            <a:r>
              <a:rPr lang="en-US" dirty="0"/>
              <a:t>If A.I. research has revealed anything over its many decades, it is that we really don't know the answers to the fundamental questions.</a:t>
            </a:r>
          </a:p>
          <a:p>
            <a:endParaRPr lang="en-US" dirty="0"/>
          </a:p>
          <a:p>
            <a:r>
              <a:rPr lang="en-US" dirty="0"/>
              <a:t>The only thing that is clear is that what we are ultimately attempting to do is replicate a human capacity or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06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CA153-14F7-CF46-061C-2E48E1CD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>
                <a:latin typeface="Agency FB" panose="020B0503020202020204" pitchFamily="34" charset="0"/>
              </a:rPr>
              <a:t>A Thought Experiment</a:t>
            </a:r>
          </a:p>
        </p:txBody>
      </p:sp>
      <p:pic>
        <p:nvPicPr>
          <p:cNvPr id="24" name="Picture 4">
            <a:extLst>
              <a:ext uri="{FF2B5EF4-FFF2-40B4-BE49-F238E27FC236}">
                <a16:creationId xmlns:a16="http://schemas.microsoft.com/office/drawing/2014/main" id="{1C191379-A682-B408-C7D2-32A5B364D48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5" t="8105" r="13980" b="12097"/>
          <a:stretch/>
        </p:blipFill>
        <p:spPr bwMode="auto">
          <a:xfrm>
            <a:off x="0" y="1534650"/>
            <a:ext cx="5734470" cy="429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Watch Harry Potter and the Order of the Phoenix | Peacock">
            <a:extLst>
              <a:ext uri="{FF2B5EF4-FFF2-40B4-BE49-F238E27FC236}">
                <a16:creationId xmlns:a16="http://schemas.microsoft.com/office/drawing/2014/main" id="{0CD6372A-BD43-1796-CA55-F9404CACF7D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7" t="-1" r="19329" b="414"/>
          <a:stretch/>
        </p:blipFill>
        <p:spPr bwMode="auto">
          <a:xfrm>
            <a:off x="5734469" y="1534650"/>
            <a:ext cx="6457531" cy="429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72AA828-3576-0C64-7B2B-FF68321F914E}"/>
              </a:ext>
            </a:extLst>
          </p:cNvPr>
          <p:cNvSpPr txBox="1"/>
          <p:nvPr/>
        </p:nvSpPr>
        <p:spPr>
          <a:xfrm>
            <a:off x="3698495" y="6062990"/>
            <a:ext cx="42498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4"/>
                </a:solidFill>
                <a:latin typeface="Corbel" panose="020B0503020204020204" pitchFamily="34" charset="0"/>
              </a:rPr>
              <a:t>What is the difference?</a:t>
            </a:r>
          </a:p>
        </p:txBody>
      </p:sp>
    </p:spTree>
    <p:extLst>
      <p:ext uri="{BB962C8B-B14F-4D97-AF65-F5344CB8AC3E}">
        <p14:creationId xmlns:p14="http://schemas.microsoft.com/office/powerpoint/2010/main" val="207394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atic1.squarespace.com/static/51b3dc8ee4b051b96ceb10de/t/53bed040e4b0bbf5aa443842/1405014080723/baymax-speaks-in-big-hero-6-teaser">
            <a:extLst>
              <a:ext uri="{FF2B5EF4-FFF2-40B4-BE49-F238E27FC236}">
                <a16:creationId xmlns:a16="http://schemas.microsoft.com/office/drawing/2014/main" id="{7B5781FD-0A3E-3EB8-B053-0D091B94D1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33299"/>
          <a:stretch/>
        </p:blipFill>
        <p:spPr bwMode="auto">
          <a:xfrm>
            <a:off x="7921622" y="2135716"/>
            <a:ext cx="3956614" cy="434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A7AB32-CEE3-6329-88F0-1C131151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Magic &amp; A.I.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DEAB5-24DF-C489-20BA-8FE6A7F71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322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Ballads" pitchFamily="2" charset="0"/>
                <a:ea typeface="Elmore" panose="00000400000000000000" pitchFamily="2" charset="0"/>
              </a:rPr>
              <a:t>“Any sufficiently advanced technology</a:t>
            </a:r>
            <a:br>
              <a:rPr lang="en-US" sz="4000">
                <a:solidFill>
                  <a:schemeClr val="tx2">
                    <a:lumMod val="75000"/>
                  </a:schemeClr>
                </a:solidFill>
                <a:latin typeface="Ballads" pitchFamily="2" charset="0"/>
                <a:ea typeface="Elmore" panose="00000400000000000000" pitchFamily="2" charset="0"/>
              </a:rPr>
            </a:br>
            <a:r>
              <a:rPr lang="en-US" sz="4000">
                <a:solidFill>
                  <a:schemeClr val="tx2">
                    <a:lumMod val="75000"/>
                  </a:schemeClr>
                </a:solidFill>
                <a:latin typeface="Ballads" pitchFamily="2" charset="0"/>
                <a:ea typeface="Elmore" panose="00000400000000000000" pitchFamily="2" charset="0"/>
              </a:rPr>
              <a:t>is indistinguishable from magic.”</a:t>
            </a:r>
            <a:br>
              <a:rPr lang="en-US" sz="4000">
                <a:solidFill>
                  <a:schemeClr val="tx2">
                    <a:lumMod val="75000"/>
                  </a:schemeClr>
                </a:solidFill>
                <a:latin typeface="Ballads" pitchFamily="2" charset="0"/>
                <a:ea typeface="Elmore" panose="00000400000000000000" pitchFamily="2" charset="0"/>
              </a:rPr>
            </a:br>
            <a:r>
              <a:rPr lang="en-US" sz="4000">
                <a:solidFill>
                  <a:schemeClr val="accent5"/>
                </a:solidFill>
                <a:latin typeface="Ballads" pitchFamily="2" charset="0"/>
                <a:ea typeface="Elmore" panose="00000400000000000000" pitchFamily="2" charset="0"/>
              </a:rPr>
              <a:t>—Arthur C. Clarke—</a:t>
            </a:r>
          </a:p>
          <a:p>
            <a:r>
              <a:rPr lang="en-US"/>
              <a:t>What would 'Harry Potter' A.I. consist of?</a:t>
            </a:r>
          </a:p>
          <a:p>
            <a:r>
              <a:rPr lang="en-US"/>
              <a:t>What would 'Penn &amp; Teller' A.I. consist of?</a:t>
            </a:r>
          </a:p>
          <a:p>
            <a:endParaRPr lang="en-US"/>
          </a:p>
          <a:p>
            <a:r>
              <a:rPr lang="en-US" b="1">
                <a:solidFill>
                  <a:schemeClr val="tx2"/>
                </a:solidFill>
              </a:rPr>
              <a:t>My opinion: </a:t>
            </a:r>
            <a:r>
              <a:rPr lang="en-US" b="1">
                <a:solidFill>
                  <a:schemeClr val="accent4"/>
                </a:solidFill>
              </a:rPr>
              <a:t>All A.I.</a:t>
            </a:r>
            <a:r>
              <a:rPr lang="en-US" b="1">
                <a:solidFill>
                  <a:schemeClr val="tx2"/>
                </a:solidFill>
              </a:rPr>
              <a:t> is of the Penn &amp; Teller variety</a:t>
            </a:r>
          </a:p>
          <a:p>
            <a:endParaRPr lang="en-US" b="1">
              <a:solidFill>
                <a:schemeClr val="tx2"/>
              </a:solidFill>
            </a:endParaRPr>
          </a:p>
          <a:p>
            <a:r>
              <a:rPr lang="en-US">
                <a:solidFill>
                  <a:schemeClr val="bg2">
                    <a:lumMod val="50000"/>
                  </a:schemeClr>
                </a:solidFill>
              </a:rPr>
              <a:t>Question to ponder: when Hollywood transitioned to digital</a:t>
            </a:r>
            <a:br>
              <a:rPr lang="en-US">
                <a:solidFill>
                  <a:schemeClr val="bg2">
                    <a:lumMod val="50000"/>
                  </a:schemeClr>
                </a:solidFill>
              </a:rPr>
            </a:br>
            <a:r>
              <a:rPr lang="en-US">
                <a:solidFill>
                  <a:schemeClr val="bg2">
                    <a:lumMod val="50000"/>
                  </a:schemeClr>
                </a:solidFill>
              </a:rPr>
              <a:t>special effects (CGI), did that make the movies 'more real'?</a:t>
            </a:r>
          </a:p>
        </p:txBody>
      </p:sp>
    </p:spTree>
    <p:extLst>
      <p:ext uri="{BB962C8B-B14F-4D97-AF65-F5344CB8AC3E}">
        <p14:creationId xmlns:p14="http://schemas.microsoft.com/office/powerpoint/2010/main" val="249715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1D21F-AE97-4BA5-BFF6-9E126572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Follow the Money...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1797E-E085-5136-3DD5-E825FBFDB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199"/>
            <a:ext cx="10972800" cy="5042647"/>
          </a:xfrm>
        </p:spPr>
        <p:txBody>
          <a:bodyPr>
            <a:normAutofit lnSpcReduction="10000"/>
          </a:bodyPr>
          <a:lstStyle/>
          <a:p>
            <a:r>
              <a:rPr lang="en-US"/>
              <a:t>Beginning with Google in the late 1990s, A.I. for the first time found large-scale applications that could be monetized</a:t>
            </a:r>
          </a:p>
          <a:p>
            <a:pPr lvl="1"/>
            <a:r>
              <a:rPr lang="en-US"/>
              <a:t>Google search engine</a:t>
            </a:r>
          </a:p>
          <a:p>
            <a:pPr lvl="1"/>
            <a:r>
              <a:rPr lang="en-US"/>
              <a:t>Netflix recommendations</a:t>
            </a:r>
          </a:p>
          <a:p>
            <a:pPr lvl="1"/>
            <a:r>
              <a:rPr lang="en-US"/>
              <a:t>Social Media algorithms</a:t>
            </a:r>
          </a:p>
          <a:p>
            <a:pPr lvl="1"/>
            <a:r>
              <a:rPr lang="en-US"/>
              <a:t>Smart-phone and GPS applications</a:t>
            </a:r>
          </a:p>
          <a:p>
            <a:r>
              <a:rPr lang="en-US"/>
              <a:t>This quickly led to the explosion of both Machine Learning and</a:t>
            </a:r>
            <a:br>
              <a:rPr lang="en-US"/>
            </a:br>
            <a:r>
              <a:rPr lang="en-US"/>
              <a:t>Data Science &amp; Analytics</a:t>
            </a:r>
          </a:p>
          <a:p>
            <a:endParaRPr lang="en-US"/>
          </a:p>
          <a:p>
            <a:r>
              <a:rPr lang="en-US"/>
              <a:t>The question was no longer</a:t>
            </a:r>
            <a:br>
              <a:rPr lang="en-US"/>
            </a:br>
            <a:r>
              <a:rPr lang="en-US">
                <a:solidFill>
                  <a:schemeClr val="accent5"/>
                </a:solidFill>
              </a:rPr>
              <a:t>"Can a computer pass the Turing Test?"</a:t>
            </a:r>
          </a:p>
          <a:p>
            <a:r>
              <a:rPr lang="en-US"/>
              <a:t>Nor was it </a:t>
            </a:r>
            <a:r>
              <a:rPr lang="en-US">
                <a:solidFill>
                  <a:schemeClr val="tx2"/>
                </a:solidFill>
              </a:rPr>
              <a:t>"Can a computer understand anything?"</a:t>
            </a:r>
          </a:p>
          <a:p>
            <a:r>
              <a:rPr lang="en-US"/>
              <a:t>It wasn't even </a:t>
            </a:r>
            <a:r>
              <a:rPr lang="en-US">
                <a:solidFill>
                  <a:schemeClr val="bg2">
                    <a:lumMod val="50000"/>
                  </a:schemeClr>
                </a:solidFill>
              </a:rPr>
              <a:t>"Can a computer be sentient?"</a:t>
            </a:r>
          </a:p>
        </p:txBody>
      </p:sp>
      <p:pic>
        <p:nvPicPr>
          <p:cNvPr id="4" name="Picture 2" descr="https://s-media-cache-ak0.pinimg.com/736x/97/e4/b5/97e4b5c32607a0fd4a05b89e36f91c3b.jpg">
            <a:extLst>
              <a:ext uri="{FF2B5EF4-FFF2-40B4-BE49-F238E27FC236}">
                <a16:creationId xmlns:a16="http://schemas.microsoft.com/office/drawing/2014/main" id="{D5318324-929E-5941-1D29-08497C706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361" y="4630994"/>
            <a:ext cx="4593274" cy="219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4DF7A8-712D-8D59-3E10-B799EF9D45AB}"/>
              </a:ext>
            </a:extLst>
          </p:cNvPr>
          <p:cNvSpPr txBox="1"/>
          <p:nvPr/>
        </p:nvSpPr>
        <p:spPr>
          <a:xfrm>
            <a:off x="9094285" y="6416864"/>
            <a:ext cx="2183316" cy="400110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gency FB" panose="020B0503020202020204" pitchFamily="34" charset="0"/>
              </a:rPr>
              <a:t>Resistance is Futile!</a:t>
            </a:r>
          </a:p>
        </p:txBody>
      </p:sp>
    </p:spTree>
    <p:extLst>
      <p:ext uri="{BB962C8B-B14F-4D97-AF65-F5344CB8AC3E}">
        <p14:creationId xmlns:p14="http://schemas.microsoft.com/office/powerpoint/2010/main" val="49669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6E82-FE93-AD58-86AC-D3015C169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Follow the Money...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B399D-7E54-EB10-5D15-0A9EF2A7D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the Golden Era of A.I. there were serious and deep academic discussions and debates about the scientific, philosophical, and ethical implications of A.I.</a:t>
            </a:r>
          </a:p>
          <a:p>
            <a:r>
              <a:rPr lang="en-US"/>
              <a:t>There has been little of substance in the three decades since.</a:t>
            </a:r>
          </a:p>
          <a:p>
            <a:endParaRPr lang="en-US"/>
          </a:p>
          <a:p>
            <a:r>
              <a:rPr lang="en-US"/>
              <a:t>Since the mid-90s, the landscape is significantly impoverished. Anyone, whether journalist or scientist, who is promoting Harry Potter style A.I. is either:</a:t>
            </a:r>
          </a:p>
          <a:p>
            <a:pPr lvl="1"/>
            <a:r>
              <a:rPr lang="en-US" sz="2400"/>
              <a:t>Ignorant</a:t>
            </a:r>
          </a:p>
          <a:p>
            <a:pPr lvl="1"/>
            <a:r>
              <a:rPr lang="en-US" sz="2400"/>
              <a:t>Unable to discern the boundaries of science fiction and reality</a:t>
            </a:r>
          </a:p>
          <a:p>
            <a:pPr lvl="1"/>
            <a:r>
              <a:rPr lang="en-US" sz="2400"/>
              <a:t>Lying (out of self-interest)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0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Monday: TensorFlow</a:t>
            </a:r>
          </a:p>
          <a:p>
            <a:r>
              <a:rPr lang="en-US" dirty="0"/>
              <a:t>Term Project Due: Wednesday, April 22</a:t>
            </a:r>
          </a:p>
          <a:p>
            <a:r>
              <a:rPr lang="en-US" dirty="0"/>
              <a:t>Final Exam take home</a:t>
            </a:r>
          </a:p>
          <a:p>
            <a:pPr lvl="1"/>
            <a:r>
              <a:rPr lang="en-US" dirty="0"/>
              <a:t>Released Wednesday, April 22</a:t>
            </a:r>
          </a:p>
          <a:p>
            <a:pPr lvl="1"/>
            <a:r>
              <a:rPr lang="en-US" dirty="0"/>
              <a:t>Lab day Wednesday, April 22</a:t>
            </a:r>
          </a:p>
          <a:p>
            <a:pPr lvl="1"/>
            <a:r>
              <a:rPr lang="en-US" dirty="0"/>
              <a:t>Due Monday, April 27 before 4:45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TensorFlow</a:t>
            </a:r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scikit-learn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92D050"/>
                </a:solidFill>
              </a:rPr>
              <a:t>Tools</a:t>
            </a:r>
          </a:p>
          <a:p>
            <a:r>
              <a:rPr lang="en-US" sz="3600" dirty="0">
                <a:solidFill>
                  <a:schemeClr val="accent2"/>
                </a:solidFill>
              </a:rPr>
              <a:t>Classification</a:t>
            </a:r>
          </a:p>
          <a:p>
            <a:r>
              <a:rPr lang="en-US" sz="3600" dirty="0">
                <a:solidFill>
                  <a:schemeClr val="accent4"/>
                </a:solidFill>
              </a:rPr>
              <a:t>Regression</a:t>
            </a:r>
          </a:p>
          <a:p>
            <a:r>
              <a:rPr lang="en-US" sz="3600" dirty="0">
                <a:solidFill>
                  <a:schemeClr val="accent6"/>
                </a:solidFill>
              </a:rPr>
              <a:t>Clustering</a:t>
            </a:r>
          </a:p>
          <a:p>
            <a:r>
              <a:rPr lang="en-US" sz="3600" dirty="0">
                <a:solidFill>
                  <a:schemeClr val="accent1"/>
                </a:solidFill>
              </a:rPr>
              <a:t>And more…</a:t>
            </a:r>
          </a:p>
        </p:txBody>
      </p:sp>
      <p:pic>
        <p:nvPicPr>
          <p:cNvPr id="1036" name="Picture 12" descr="Andreas C. Müller - Machine Learning Scientist">
            <a:extLst>
              <a:ext uri="{FF2B5EF4-FFF2-40B4-BE49-F238E27FC236}">
                <a16:creationId xmlns:a16="http://schemas.microsoft.com/office/drawing/2014/main" id="{2AAF3467-CE44-4C41-DB16-C79E86C67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140329"/>
            <a:ext cx="2652712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3B14E-597A-74E5-E494-3FF4FDF7F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6414-8A88-D2ED-CFBA-EAA15372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scikit-learn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AF9F7-DD33-EBCE-B384-6789FA617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accent2"/>
                </a:solidFill>
              </a:rPr>
              <a:t>So how does this relate to AI?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accent1"/>
                </a:solidFill>
              </a:rPr>
              <a:t>	What is AI?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accent1"/>
                </a:solidFill>
              </a:rPr>
              <a:t>	</a:t>
            </a:r>
            <a:r>
              <a:rPr lang="en-US" sz="3600" dirty="0">
                <a:solidFill>
                  <a:schemeClr val="accent3"/>
                </a:solidFill>
              </a:rPr>
              <a:t>When did AI begin?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accent1"/>
                </a:solidFill>
              </a:rPr>
              <a:t>	</a:t>
            </a:r>
            <a:r>
              <a:rPr lang="en-US" sz="3600" dirty="0">
                <a:solidFill>
                  <a:schemeClr val="accent6"/>
                </a:solidFill>
              </a:rPr>
              <a:t>When did you first hear about it?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accent1"/>
                </a:solidFill>
              </a:rPr>
              <a:t>	</a:t>
            </a:r>
            <a:r>
              <a:rPr lang="en-US" sz="3600" dirty="0">
                <a:solidFill>
                  <a:srgbClr val="FF0000"/>
                </a:solidFill>
              </a:rPr>
              <a:t>Is it going to change your life?</a:t>
            </a:r>
          </a:p>
        </p:txBody>
      </p:sp>
      <p:pic>
        <p:nvPicPr>
          <p:cNvPr id="1036" name="Picture 12" descr="Andreas C. Müller - Machine Learning Scientist">
            <a:extLst>
              <a:ext uri="{FF2B5EF4-FFF2-40B4-BE49-F238E27FC236}">
                <a16:creationId xmlns:a16="http://schemas.microsoft.com/office/drawing/2014/main" id="{7C2D30C0-FD12-A2C1-D833-159CDC8BB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140329"/>
            <a:ext cx="2652712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83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Agency FB" panose="020B0503020202020204" pitchFamily="34" charset="0"/>
                <a:cs typeface="Aparajita" panose="020B0604020202020204" pitchFamily="34" charset="0"/>
              </a:rPr>
              <a:t>The Beginning of AI: A </a:t>
            </a:r>
            <a:r>
              <a:rPr lang="en-US" sz="3600" dirty="0">
                <a:latin typeface="Agency FB" panose="020B0503020202020204" pitchFamily="34" charset="0"/>
                <a:cs typeface="Aparajita" panose="020B0604020202020204" pitchFamily="34" charset="0"/>
              </a:rPr>
              <a:t>brief history…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1"/>
            <a:ext cx="11085576" cy="5114544"/>
          </a:xfrm>
        </p:spPr>
        <p:txBody>
          <a:bodyPr>
            <a:normAutofit/>
          </a:bodyPr>
          <a:lstStyle/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accent1"/>
                </a:solidFill>
                <a:latin typeface="Corbel"/>
                <a:cs typeface="Corbel"/>
              </a:rPr>
              <a:t>1600</a:t>
            </a:r>
            <a:r>
              <a:rPr lang="en-US" sz="1800" dirty="0">
                <a:solidFill>
                  <a:schemeClr val="accent1"/>
                </a:solidFill>
                <a:latin typeface="Corbel"/>
                <a:cs typeface="Corbel"/>
              </a:rPr>
              <a:t>s</a:t>
            </a:r>
            <a:r>
              <a:rPr lang="en-US" dirty="0">
                <a:solidFill>
                  <a:schemeClr val="accent1"/>
                </a:solidFill>
                <a:latin typeface="Corbel"/>
                <a:cs typeface="Corbel"/>
              </a:rPr>
              <a:t>	Gottfried Wilhelm </a:t>
            </a:r>
            <a:r>
              <a:rPr lang="en-US" dirty="0" err="1">
                <a:solidFill>
                  <a:schemeClr val="accent1"/>
                </a:solidFill>
                <a:latin typeface="Corbel"/>
                <a:cs typeface="Corbel"/>
              </a:rPr>
              <a:t>Liebniz</a:t>
            </a:r>
            <a:r>
              <a:rPr lang="en-US" dirty="0">
                <a:solidFill>
                  <a:schemeClr val="accent1"/>
                </a:solidFill>
                <a:latin typeface="Corbel"/>
                <a:cs typeface="Corbel"/>
              </a:rPr>
              <a:t> speculates about a calculus of thought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accent1"/>
                </a:solidFill>
                <a:latin typeface="Corbel"/>
                <a:cs typeface="Corbel"/>
              </a:rPr>
              <a:t>1830s	Charles Babbage &amp; Ada Lovelace develop ideas around the Analytical Engine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1900	David Hilbert's 23 questions at the International Congress of Mathematics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1931	Kurt Gödel's first incompleteness theorem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1936	Alan Turing first describes modern computers, including the halting problem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1940s	The first computers:</a:t>
            </a:r>
          </a:p>
          <a:p>
            <a:pPr lvl="1">
              <a:tabLst>
                <a:tab pos="1033463" algn="l"/>
              </a:tabLst>
            </a:pP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1941	</a:t>
            </a:r>
            <a:r>
              <a:rPr lang="en-US" dirty="0" err="1">
                <a:solidFill>
                  <a:schemeClr val="accent6"/>
                </a:solidFill>
                <a:latin typeface="Corbel"/>
                <a:cs typeface="Corbel"/>
              </a:rPr>
              <a:t>Zuse’s</a:t>
            </a: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 Z3 – 1</a:t>
            </a:r>
            <a:r>
              <a:rPr lang="en-US" baseline="30000" dirty="0">
                <a:solidFill>
                  <a:schemeClr val="accent6"/>
                </a:solidFill>
                <a:latin typeface="Corbel"/>
                <a:cs typeface="Corbel"/>
              </a:rPr>
              <a:t>st</a:t>
            </a: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 electromechanical, programmable, fully automatic, digital computer</a:t>
            </a:r>
          </a:p>
          <a:p>
            <a:pPr lvl="1">
              <a:tabLst>
                <a:tab pos="1033463" algn="l"/>
              </a:tabLst>
            </a:pP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1943	Colossus: 1</a:t>
            </a:r>
            <a:r>
              <a:rPr lang="en-US" baseline="30000" dirty="0">
                <a:solidFill>
                  <a:schemeClr val="accent6"/>
                </a:solidFill>
                <a:latin typeface="Corbel"/>
                <a:cs typeface="Corbel"/>
              </a:rPr>
              <a:t>st</a:t>
            </a: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 electronic digital programmable computer</a:t>
            </a:r>
          </a:p>
          <a:p>
            <a:pPr lvl="1">
              <a:tabLst>
                <a:tab pos="1033463" algn="l"/>
              </a:tabLst>
            </a:pPr>
            <a:r>
              <a:rPr lang="en-US" dirty="0">
                <a:solidFill>
                  <a:schemeClr val="accent6"/>
                </a:solidFill>
                <a:latin typeface="Corbel"/>
                <a:cs typeface="Corbel"/>
              </a:rPr>
              <a:t>1946	ENIAC: made in the USA by Eckert &amp; Mauchly (w/ von Neumann)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rbel"/>
                <a:cs typeface="Corbel"/>
              </a:rPr>
              <a:t>1950	Turing’s 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Corbel"/>
                <a:cs typeface="Corbel"/>
              </a:rPr>
              <a:t>Computing Machinery and Intelligence </a:t>
            </a:r>
            <a:r>
              <a:rPr lang="en-US" sz="2200" cap="small" dirty="0">
                <a:solidFill>
                  <a:schemeClr val="bg2">
                    <a:lumMod val="50000"/>
                  </a:schemeClr>
                </a:solidFill>
                <a:latin typeface="Corbel"/>
                <a:cs typeface="Corbel"/>
              </a:rPr>
              <a:t>(Introducing the Turing Test)</a:t>
            </a:r>
            <a:endParaRPr lang="en-US" cap="small" dirty="0">
              <a:solidFill>
                <a:schemeClr val="bg2">
                  <a:lumMod val="50000"/>
                </a:schemeClr>
              </a:solidFill>
              <a:latin typeface="Corbel"/>
              <a:cs typeface="Corbel"/>
            </a:endParaRP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rbel"/>
                <a:cs typeface="Corbel"/>
              </a:rPr>
              <a:t>1954	Turing’s death</a:t>
            </a:r>
          </a:p>
          <a:p>
            <a:pPr>
              <a:tabLst>
                <a:tab pos="1033463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rbel"/>
                <a:cs typeface="Corbel"/>
              </a:rPr>
              <a:t>1956	Dartmouth Conference: A.I. is born</a:t>
            </a:r>
          </a:p>
        </p:txBody>
      </p:sp>
    </p:spTree>
    <p:extLst>
      <p:ext uri="{BB962C8B-B14F-4D97-AF65-F5344CB8AC3E}">
        <p14:creationId xmlns:p14="http://schemas.microsoft.com/office/powerpoint/2010/main" val="78125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</p:spTree>
    <p:extLst>
      <p:ext uri="{BB962C8B-B14F-4D97-AF65-F5344CB8AC3E}">
        <p14:creationId xmlns:p14="http://schemas.microsoft.com/office/powerpoint/2010/main" val="1423628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Neuroscience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Back-Propagation Learning of connection strengths &amp;</a:t>
                      </a:r>
                      <a:br>
                        <a:rPr lang="en-US"/>
                      </a:br>
                      <a:r>
                        <a:rPr lang="en-US"/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9A8735-9887-452D-8007-9AF615B9242A}"/>
              </a:ext>
            </a:extLst>
          </p:cNvPr>
          <p:cNvSpPr/>
          <p:nvPr/>
        </p:nvSpPr>
        <p:spPr>
          <a:xfrm>
            <a:off x="2133600" y="1524000"/>
            <a:ext cx="9448800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7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Neuroscience, Psychology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Back-Propagation Learning of connection strengths &amp;</a:t>
                      </a:r>
                      <a:br>
                        <a:rPr lang="en-US"/>
                      </a:br>
                      <a:r>
                        <a:rPr lang="en-US"/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9A8735-9887-452D-8007-9AF615B9242A}"/>
              </a:ext>
            </a:extLst>
          </p:cNvPr>
          <p:cNvSpPr/>
          <p:nvPr/>
        </p:nvSpPr>
        <p:spPr>
          <a:xfrm>
            <a:off x="4326194" y="1524000"/>
            <a:ext cx="7256206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83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816-F448-2FFD-F6EA-9587944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Families of A.I.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CBB76D-8620-82BF-BB96-66A5E437C6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668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494503">
                  <a:extLst>
                    <a:ext uri="{9D8B030D-6E8A-4147-A177-3AD203B41FA5}">
                      <a16:colId xmlns:a16="http://schemas.microsoft.com/office/drawing/2014/main" val="1583096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03887940"/>
                    </a:ext>
                  </a:extLst>
                </a:gridCol>
                <a:gridCol w="2753032">
                  <a:extLst>
                    <a:ext uri="{9D8B030D-6E8A-4147-A177-3AD203B41FA5}">
                      <a16:colId xmlns:a16="http://schemas.microsoft.com/office/drawing/2014/main" val="3800428412"/>
                    </a:ext>
                  </a:extLst>
                </a:gridCol>
                <a:gridCol w="2015613">
                  <a:extLst>
                    <a:ext uri="{9D8B030D-6E8A-4147-A177-3AD203B41FA5}">
                      <a16:colId xmlns:a16="http://schemas.microsoft.com/office/drawing/2014/main" val="489291983"/>
                    </a:ext>
                  </a:extLst>
                </a:gridCol>
                <a:gridCol w="1553497">
                  <a:extLst>
                    <a:ext uri="{9D8B030D-6E8A-4147-A177-3AD203B41FA5}">
                      <a16:colId xmlns:a16="http://schemas.microsoft.com/office/drawing/2014/main" val="237766707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1105301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Primary Technique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Peaked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1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Symbolic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Logic &amp;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Deductive reasoning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Expert Systems &amp; Decision  Trees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1970s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2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Neuroscience, Psychology &amp; Theoretical Computer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Back-Propagation Learning of connection strengths &amp;</a:t>
                      </a:r>
                      <a:br>
                        <a:rPr lang="en-US"/>
                      </a:br>
                      <a:r>
                        <a:rPr lang="en-US"/>
                        <a:t>Dynamical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Neural Networks &amp; 'Deep Learning'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Classification &amp; Time Series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1960s, 1980s, 2020s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Evolutionary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Mutation, crossover, and Darwinian reproduction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Genetic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Optimization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1950s, 1990s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5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Bayesian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Probabilistic 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Bayesian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Reasoning from Uncertainty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2000s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Psychology &amp; Cognitive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Pattern matching &amp; advanced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Support Vector &amp; Kernel Machines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Similarity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2010s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58233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9A8735-9887-452D-8007-9AF615B9242A}"/>
              </a:ext>
            </a:extLst>
          </p:cNvPr>
          <p:cNvSpPr/>
          <p:nvPr/>
        </p:nvSpPr>
        <p:spPr>
          <a:xfrm>
            <a:off x="7049728" y="1524000"/>
            <a:ext cx="4532671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8285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75e26a86-27e7-4108-abb5-a9a0ae913c4d"/>
    <ds:schemaRef ds:uri="http://purl.org/dc/elements/1.1/"/>
    <ds:schemaRef ds:uri="http://schemas.microsoft.com/sharepoint/v3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2c17e26-d80b-4810-84b5-2d696440855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13823</TotalTime>
  <Words>1358</Words>
  <Application>Microsoft Office PowerPoint</Application>
  <PresentationFormat>Widescreen</PresentationFormat>
  <Paragraphs>311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Agency FB</vt:lpstr>
      <vt:lpstr>Arial</vt:lpstr>
      <vt:lpstr>Ballads</vt:lpstr>
      <vt:lpstr>Calibri</vt:lpstr>
      <vt:lpstr>Corbel</vt:lpstr>
      <vt:lpstr>Harlow Solid Italic</vt:lpstr>
      <vt:lpstr>The Hand Black</vt:lpstr>
      <vt:lpstr>The Serif Hand</vt:lpstr>
      <vt:lpstr>The Serif Hand Black</vt:lpstr>
      <vt:lpstr>SketchyVTI</vt:lpstr>
      <vt:lpstr>Clarity</vt:lpstr>
      <vt:lpstr> scikit-learn</vt:lpstr>
      <vt:lpstr>Alerts</vt:lpstr>
      <vt:lpstr>scikit-learn</vt:lpstr>
      <vt:lpstr>scikit-learn</vt:lpstr>
      <vt:lpstr>The Beginning of AI: A brief history…</vt:lpstr>
      <vt:lpstr>The Five Families of A.I.</vt:lpstr>
      <vt:lpstr>The Five Families of A.I.</vt:lpstr>
      <vt:lpstr>The Five Families of A.I.</vt:lpstr>
      <vt:lpstr>The Five Families of A.I.</vt:lpstr>
      <vt:lpstr>The Five Families of A.I.</vt:lpstr>
      <vt:lpstr>The Five Families of A.I.</vt:lpstr>
      <vt:lpstr>The Five Families of A.I.</vt:lpstr>
      <vt:lpstr>A.I. Winter(s)</vt:lpstr>
      <vt:lpstr>What is Intelligence?</vt:lpstr>
      <vt:lpstr>A Thought Experiment</vt:lpstr>
      <vt:lpstr>Magic &amp; A.I.</vt:lpstr>
      <vt:lpstr>Follow the Money...</vt:lpstr>
      <vt:lpstr>Follow the Money...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116</cp:revision>
  <dcterms:created xsi:type="dcterms:W3CDTF">2024-01-06T19:25:42Z</dcterms:created>
  <dcterms:modified xsi:type="dcterms:W3CDTF">2026-04-17T16:00:25Z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