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1"/>
  </p:notesMasterIdLst>
  <p:handoutMasterIdLst>
    <p:handoutMasterId r:id="rId12"/>
  </p:handoutMasterIdLst>
  <p:sldIdLst>
    <p:sldId id="496" r:id="rId5"/>
    <p:sldId id="507" r:id="rId6"/>
    <p:sldId id="528" r:id="rId7"/>
    <p:sldId id="529" r:id="rId8"/>
    <p:sldId id="522" r:id="rId9"/>
    <p:sldId id="52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5906" autoAdjust="0"/>
  </p:normalViewPr>
  <p:slideViewPr>
    <p:cSldViewPr snapToGrid="0" showGuides="1">
      <p:cViewPr varScale="1">
        <p:scale>
          <a:sx n="106" d="100"/>
          <a:sy n="106" d="100"/>
        </p:scale>
        <p:origin x="972" y="102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3/18/2026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3/18/2026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riankolowitz.github.io/data-focused-python/lectures/Topic%2011%20-%20Data%20Processing%20and%20Visualization%20Part%202/04%20-%20The%20Ultimate%20Python%20Seaborn%20Tutorial.html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0070C0"/>
                </a:solidFill>
                <a:latin typeface="The Serif Hand" panose="020F0502020204030204" pitchFamily="66" charset="0"/>
              </a:rPr>
            </a:br>
            <a:r>
              <a:rPr lang="en-US" sz="6000" b="1">
                <a:solidFill>
                  <a:srgbClr val="0070C0"/>
                </a:solidFill>
                <a:latin typeface="The Serif Hand" panose="020F0502020204030204" pitchFamily="66" charset="0"/>
              </a:rPr>
              <a:t>Seaborn &amp; Pandas</a:t>
            </a:r>
            <a:endParaRPr lang="en-US" sz="6000" b="1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rgbClr val="0070C0"/>
                    </a:gs>
                    <a:gs pos="48000">
                      <a:schemeClr val="accent2"/>
                    </a:gs>
                    <a:gs pos="100000">
                      <a:srgbClr val="00B0F0"/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>
              <a:ln w="0"/>
              <a:gradFill flip="none" rotWithShape="1">
                <a:gsLst>
                  <a:gs pos="0">
                    <a:srgbClr val="0070C0"/>
                  </a:gs>
                  <a:gs pos="48000">
                    <a:schemeClr val="accent2"/>
                  </a:gs>
                  <a:gs pos="100000">
                    <a:srgbClr val="00B0F0"/>
                  </a:gs>
                </a:gsLst>
                <a:lin ang="16200000" scaled="1"/>
                <a:tileRect/>
              </a:gradFill>
              <a:effectLst/>
            </a:endParaRPr>
          </a:p>
        </p:txBody>
      </p:sp>
      <p:pic>
        <p:nvPicPr>
          <p:cNvPr id="1030" name="Picture 6" descr="Seaborn Projects | Photos, videos, logos, illustrations and branding on ...">
            <a:extLst>
              <a:ext uri="{FF2B5EF4-FFF2-40B4-BE49-F238E27FC236}">
                <a16:creationId xmlns:a16="http://schemas.microsoft.com/office/drawing/2014/main" id="{38649746-F833-C72A-617C-5CCAAB5BF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271" y="2667559"/>
            <a:ext cx="1517187" cy="152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abriel Loye">
            <a:extLst>
              <a:ext uri="{FF2B5EF4-FFF2-40B4-BE49-F238E27FC236}">
                <a16:creationId xmlns:a16="http://schemas.microsoft.com/office/drawing/2014/main" id="{1CBD74F8-5787-A988-AD2F-D2A3FE7DDB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8672" y="2680871"/>
            <a:ext cx="1522881" cy="152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6 due Monday, before 11:59 pm</a:t>
            </a:r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Seaborn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accent3"/>
                </a:solidFill>
              </a:rPr>
              <a:t>A library package built on top of matplotlib</a:t>
            </a:r>
          </a:p>
          <a:p>
            <a:pPr lvl="1"/>
            <a:r>
              <a:rPr lang="en-US">
                <a:solidFill>
                  <a:srgbClr val="92D050"/>
                </a:solidFill>
              </a:rPr>
              <a:t>'If matplotlib “tries to make easy things easy and hard things possible”,</a:t>
            </a:r>
            <a:br>
              <a:rPr lang="en-US">
                <a:solidFill>
                  <a:srgbClr val="92D050"/>
                </a:solidFill>
              </a:rPr>
            </a:br>
            <a:r>
              <a:rPr lang="en-US">
                <a:solidFill>
                  <a:srgbClr val="92D050"/>
                </a:solidFill>
              </a:rPr>
              <a:t>seaborn tries to make a well-defined set of hard things easy too.'   </a:t>
            </a:r>
            <a:r>
              <a:rPr lang="en-US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>
                <a:solidFill>
                  <a:srgbClr val="92D050"/>
                </a:solidFill>
              </a:rPr>
              <a:t>Seaborn official website</a:t>
            </a:r>
          </a:p>
          <a:p>
            <a:r>
              <a:rPr lang="en-US">
                <a:solidFill>
                  <a:schemeClr val="accent4"/>
                </a:solidFill>
              </a:rPr>
              <a:t>The well-defined hard things include</a:t>
            </a:r>
          </a:p>
          <a:p>
            <a:pPr lvl="1"/>
            <a:r>
              <a:rPr lang="en-US">
                <a:solidFill>
                  <a:srgbClr val="00B0F0"/>
                </a:solidFill>
              </a:rPr>
              <a:t>Using default themes that are aesthetically pleasing.</a:t>
            </a:r>
          </a:p>
          <a:p>
            <a:pPr lvl="1"/>
            <a:r>
              <a:rPr lang="en-US">
                <a:solidFill>
                  <a:schemeClr val="accent1"/>
                </a:solidFill>
              </a:rPr>
              <a:t>Setting custom color palettes.</a:t>
            </a:r>
          </a:p>
          <a:p>
            <a:pPr lvl="1"/>
            <a:r>
              <a:rPr lang="en-US">
                <a:solidFill>
                  <a:srgbClr val="7030A0"/>
                </a:solidFill>
              </a:rPr>
              <a:t>Making attractive statistical plots.</a:t>
            </a:r>
          </a:p>
          <a:p>
            <a:pPr lvl="1"/>
            <a:r>
              <a:rPr lang="en-US">
                <a:solidFill>
                  <a:schemeClr val="accent2">
                    <a:lumMod val="75000"/>
                  </a:schemeClr>
                </a:solidFill>
              </a:rPr>
              <a:t>Easily and flexibly displaying distributions.</a:t>
            </a:r>
          </a:p>
          <a:p>
            <a:pPr lvl="1"/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Visualizing information from matrices and DataFrames.works well with NumPy</a:t>
            </a:r>
            <a:endParaRPr lang="en-US">
              <a:solidFill>
                <a:schemeClr val="accent2"/>
              </a:solidFill>
            </a:endParaRPr>
          </a:p>
          <a:p>
            <a:pPr lvl="1"/>
            <a:endParaRPr lang="en-US">
              <a:solidFill>
                <a:schemeClr val="accent3"/>
              </a:solidFill>
            </a:endParaRPr>
          </a:p>
        </p:txBody>
      </p:sp>
      <p:pic>
        <p:nvPicPr>
          <p:cNvPr id="5" name="Picture 6" descr="Seaborn Projects | Photos, videos, logos, illustrations and branding on ...">
            <a:extLst>
              <a:ext uri="{FF2B5EF4-FFF2-40B4-BE49-F238E27FC236}">
                <a16:creationId xmlns:a16="http://schemas.microsoft.com/office/drawing/2014/main" id="{6B4F97C6-3003-FD98-05B0-F7AED370E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4295" y="324969"/>
            <a:ext cx="1517187" cy="152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47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Seaborn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To use Seaborn</a:t>
            </a:r>
          </a:p>
          <a:p>
            <a:pPr lvl="1"/>
            <a:r>
              <a:rPr lang="en-US" dirty="0">
                <a:solidFill>
                  <a:srgbClr val="92D050"/>
                </a:solidFill>
              </a:rPr>
              <a:t>Use pip or </a:t>
            </a:r>
            <a:r>
              <a:rPr lang="en-US" dirty="0" err="1">
                <a:solidFill>
                  <a:srgbClr val="92D050"/>
                </a:solidFill>
              </a:rPr>
              <a:t>conda</a:t>
            </a:r>
            <a:r>
              <a:rPr lang="en-US" dirty="0">
                <a:solidFill>
                  <a:srgbClr val="92D050"/>
                </a:solidFill>
              </a:rPr>
              <a:t> to install seaborn</a:t>
            </a:r>
          </a:p>
          <a:p>
            <a:pPr lvl="1"/>
            <a:r>
              <a:rPr lang="en-US" dirty="0">
                <a:solidFill>
                  <a:srgbClr val="92D050"/>
                </a:solidFill>
              </a:rPr>
              <a:t>Import both </a:t>
            </a:r>
            <a:r>
              <a:rPr lang="en-US" dirty="0" err="1">
                <a:solidFill>
                  <a:srgbClr val="92D050"/>
                </a:solidFill>
              </a:rPr>
              <a:t>matplotlib.pyplot</a:t>
            </a:r>
            <a:r>
              <a:rPr lang="en-US" dirty="0">
                <a:solidFill>
                  <a:srgbClr val="92D050"/>
                </a:solidFill>
              </a:rPr>
              <a:t> and seaborn</a:t>
            </a: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b="1" dirty="0">
                <a:solidFill>
                  <a:srgbClr val="CC00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matplotlib </a:t>
            </a:r>
            <a:r>
              <a:rPr lang="en-US" sz="1500" b="1" dirty="0">
                <a:solidFill>
                  <a:srgbClr val="CC00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pyplot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>
                <a:solidFill>
                  <a:srgbClr val="CC00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500" b="1" dirty="0">
                <a:solidFill>
                  <a:srgbClr val="CC00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seaborn </a:t>
            </a:r>
            <a:r>
              <a:rPr lang="en-US" sz="1500" b="1" dirty="0">
                <a:solidFill>
                  <a:srgbClr val="CC00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sns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accent4"/>
                </a:solidFill>
              </a:rPr>
              <a:t>Let's look at some examples...</a:t>
            </a:r>
          </a:p>
          <a:p>
            <a:pPr lvl="1"/>
            <a:r>
              <a:rPr lang="en-US" dirty="0">
                <a:solidFill>
                  <a:srgbClr val="00B0F0"/>
                </a:solidFill>
              </a:rPr>
              <a:t>A simple scatter plot using </a:t>
            </a:r>
            <a:r>
              <a:rPr lang="en-US" sz="20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relplot</a:t>
            </a:r>
            <a:r>
              <a:rPr lang="en-US" sz="20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more sophisticated scatter with a linear regression model using </a:t>
            </a:r>
            <a:r>
              <a:rPr lang="en-US" sz="20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lmplot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“</a:t>
            </a:r>
            <a:r>
              <a:rPr lang="en-US" dirty="0">
                <a:solidFill>
                  <a:srgbClr val="7030A0"/>
                </a:solidFill>
                <a:hlinkClick r:id="rId2"/>
              </a:rPr>
              <a:t>The Ultimate Python Seaborn Tutorial”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5" name="Picture 6" descr="Seaborn Projects | Photos, videos, logos, illustrations and branding on ...">
            <a:extLst>
              <a:ext uri="{FF2B5EF4-FFF2-40B4-BE49-F238E27FC236}">
                <a16:creationId xmlns:a16="http://schemas.microsoft.com/office/drawing/2014/main" id="{6B4F97C6-3003-FD98-05B0-F7AED370E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4295" y="324969"/>
            <a:ext cx="1517187" cy="152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52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plot thickens...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Props1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A8DA88-2D67-4B30-8205-C52078711284}">
  <ds:schemaRefs>
    <ds:schemaRef ds:uri="http://purl.org/dc/dcmitype/"/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75e26a86-27e7-4108-abb5-a9a0ae913c4d"/>
    <ds:schemaRef ds:uri="http://schemas.microsoft.com/sharepoint/v3"/>
    <ds:schemaRef ds:uri="http://schemas.openxmlformats.org/package/2006/metadata/core-properties"/>
    <ds:schemaRef ds:uri="52c17e26-d80b-4810-84b5-2d696440855c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11347</TotalTime>
  <Words>172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Courier New</vt:lpstr>
      <vt:lpstr>The Hand Black</vt:lpstr>
      <vt:lpstr>The Serif Hand</vt:lpstr>
      <vt:lpstr>The Serif Hand Black</vt:lpstr>
      <vt:lpstr>Times New Roman</vt:lpstr>
      <vt:lpstr>SketchyVTI</vt:lpstr>
      <vt:lpstr> Seaborn &amp; Pandas</vt:lpstr>
      <vt:lpstr>Alerts</vt:lpstr>
      <vt:lpstr>Seaborn</vt:lpstr>
      <vt:lpstr>Seaborn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101</cp:revision>
  <dcterms:created xsi:type="dcterms:W3CDTF">2024-01-06T19:25:42Z</dcterms:created>
  <dcterms:modified xsi:type="dcterms:W3CDTF">2026-03-18T18:28:56Z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