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0"/>
  </p:notesMasterIdLst>
  <p:handoutMasterIdLst>
    <p:handoutMasterId r:id="rId11"/>
  </p:handoutMasterIdLst>
  <p:sldIdLst>
    <p:sldId id="496" r:id="rId5"/>
    <p:sldId id="507" r:id="rId6"/>
    <p:sldId id="528" r:id="rId7"/>
    <p:sldId id="522" r:id="rId8"/>
    <p:sldId id="52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OJet45-kcY" TargetMode="External"/><Relationship Id="rId2" Type="http://schemas.openxmlformats.org/officeDocument/2006/relationships/hyperlink" Target="https://www.youtube.com/watch?v=edAf1jx1wh8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hyperlink" Target="https://www.youtube.com/watch?v=ENWVRcMGDo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r>
              <a:rPr lang="en-US" sz="6000" b="1">
                <a:solidFill>
                  <a:srgbClr val="0070C0"/>
                </a:solidFill>
                <a:latin typeface="The Serif Hand" panose="020F0502020204030204" pitchFamily="66" charset="0"/>
              </a:rPr>
              <a:t>matplotlib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rgbClr val="0070C0"/>
                    </a:gs>
                    <a:gs pos="48000">
                      <a:schemeClr val="accent2"/>
                    </a:gs>
                    <a:gs pos="100000">
                      <a:srgbClr val="00B0F0"/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>
              <a:ln w="0"/>
              <a:gradFill flip="none" rotWithShape="1">
                <a:gsLst>
                  <a:gs pos="0">
                    <a:srgbClr val="0070C0"/>
                  </a:gs>
                  <a:gs pos="48000">
                    <a:schemeClr val="accent2"/>
                  </a:gs>
                  <a:gs pos="100000">
                    <a:srgbClr val="00B0F0"/>
                  </a:gs>
                </a:gsLst>
                <a:lin ang="16200000" scaled="1"/>
                <a:tileRect/>
              </a:gradFill>
              <a:effectLst/>
            </a:endParaRPr>
          </a:p>
        </p:txBody>
      </p:sp>
      <p:pic>
        <p:nvPicPr>
          <p:cNvPr id="5" name="Picture 2" descr="Graphing in Python with Matplotlib - Phidgets">
            <a:extLst>
              <a:ext uri="{FF2B5EF4-FFF2-40B4-BE49-F238E27FC236}">
                <a16:creationId xmlns:a16="http://schemas.microsoft.com/office/drawing/2014/main" id="{49DDEE59-A715-1A43-E825-F7A26AFD3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551" y="2783519"/>
            <a:ext cx="1137024" cy="113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Questions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6"/>
                </a:solidFill>
              </a:rPr>
              <a:t>The following TED talks provide some important principles of data visualization, as well as some common themes</a:t>
            </a:r>
          </a:p>
          <a:p>
            <a:r>
              <a:rPr lang="en-US">
                <a:hlinkClick r:id="rId2"/>
              </a:rPr>
              <a:t>Turning Bad Charts into Compelling Data Stories | Dominic Bohan | TEDxYouth@Singapore (youtube.com)</a:t>
            </a:r>
            <a:endParaRPr lang="en-US"/>
          </a:p>
          <a:p>
            <a:pPr lvl="1"/>
            <a:r>
              <a:rPr lang="en-US">
                <a:solidFill>
                  <a:schemeClr val="accent3"/>
                </a:solidFill>
              </a:rPr>
              <a:t>https://www.youtube.com/watch?v=edAf1jx1wh8</a:t>
            </a:r>
          </a:p>
          <a:p>
            <a:r>
              <a:rPr lang="en-US">
                <a:hlinkClick r:id="rId3"/>
              </a:rPr>
              <a:t>The Evolution Of Data Visualization | Dustin Cabral | TEDxBryantU (youtube.com)</a:t>
            </a:r>
            <a:endParaRPr lang="en-US">
              <a:solidFill>
                <a:schemeClr val="accent4"/>
              </a:solidFill>
            </a:endParaRPr>
          </a:p>
          <a:p>
            <a:pPr lvl="1"/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https://www.youtube.com/watch?v=sOJet45-kcY</a:t>
            </a:r>
          </a:p>
          <a:p>
            <a:r>
              <a:rPr lang="en-US">
                <a:hlinkClick r:id="rId4"/>
              </a:rPr>
              <a:t>How algorithms shape our world - Kevin Slavin (youtube.com)</a:t>
            </a:r>
            <a:endParaRPr lang="en-US">
              <a:solidFill>
                <a:srgbClr val="FF0000"/>
              </a:solidFill>
            </a:endParaRPr>
          </a:p>
          <a:p>
            <a:pPr lvl="1"/>
            <a:r>
              <a:rPr lang="en-US">
                <a:solidFill>
                  <a:srgbClr val="FF0000"/>
                </a:solidFill>
              </a:rPr>
              <a:t>https://www.youtube.com/watch?v=ENWVRcMGDoU</a:t>
            </a:r>
          </a:p>
          <a:p>
            <a:pPr lvl="1"/>
            <a:endParaRPr lang="en-US">
              <a:solidFill>
                <a:schemeClr val="accent3"/>
              </a:solidFill>
            </a:endParaRPr>
          </a:p>
        </p:txBody>
      </p:sp>
      <p:pic>
        <p:nvPicPr>
          <p:cNvPr id="4" name="Picture 2" descr="Graphing in Python with Matplotlib - Phidgets">
            <a:extLst>
              <a:ext uri="{FF2B5EF4-FFF2-40B4-BE49-F238E27FC236}">
                <a16:creationId xmlns:a16="http://schemas.microsoft.com/office/drawing/2014/main" id="{4C1A8F32-0665-00BB-D7FD-B1B2F260C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6776" y="459394"/>
            <a:ext cx="1137024" cy="113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Midterm work 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Props1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10515</TotalTime>
  <Words>126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The Hand Black</vt:lpstr>
      <vt:lpstr>The Serif Hand</vt:lpstr>
      <vt:lpstr>The Serif Hand Black</vt:lpstr>
      <vt:lpstr>SketchyVTI</vt:lpstr>
      <vt:lpstr> matplotlib</vt:lpstr>
      <vt:lpstr>Alerts</vt:lpstr>
      <vt:lpstr>Data Visualization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100</cp:revision>
  <dcterms:created xsi:type="dcterms:W3CDTF">2024-01-06T19:25:42Z</dcterms:created>
  <dcterms:modified xsi:type="dcterms:W3CDTF">2026-03-01T04:18:23Z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