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1"/>
  </p:notesMasterIdLst>
  <p:handoutMasterIdLst>
    <p:handoutMasterId r:id="rId12"/>
  </p:handoutMasterIdLst>
  <p:sldIdLst>
    <p:sldId id="496" r:id="rId5"/>
    <p:sldId id="507" r:id="rId6"/>
    <p:sldId id="521" r:id="rId7"/>
    <p:sldId id="311" r:id="rId8"/>
    <p:sldId id="522" r:id="rId9"/>
    <p:sldId id="52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99" autoAdjust="0"/>
    <p:restoredTop sz="95906" autoAdjust="0"/>
  </p:normalViewPr>
  <p:slideViewPr>
    <p:cSldViewPr snapToGrid="0" showGuides="1">
      <p:cViewPr varScale="1">
        <p:scale>
          <a:sx n="75" d="100"/>
          <a:sy n="75" d="100"/>
        </p:scale>
        <p:origin x="66" y="312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esmckinney.com/book/data-cleaning#tbl-table_vec_string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 dirty="0">
                <a:solidFill>
                  <a:schemeClr val="accent4">
                    <a:lumMod val="75000"/>
                  </a:schemeClr>
                </a:solidFill>
                <a:latin typeface="The Serif Hand" panose="020F0502020204030204" pitchFamily="66" charset="0"/>
              </a:rPr>
              <a:t>Data Analytics in Python</a:t>
            </a:r>
            <a:br>
              <a:rPr lang="en-US" sz="7200" dirty="0">
                <a:solidFill>
                  <a:schemeClr val="accent4">
                    <a:lumMod val="75000"/>
                  </a:schemeClr>
                </a:solidFill>
                <a:latin typeface="The Serif Hand" panose="020F0502020204030204" pitchFamily="66" charset="0"/>
              </a:rPr>
            </a:br>
            <a:r>
              <a:rPr lang="en-US" sz="6000">
                <a:solidFill>
                  <a:srgbClr val="C00000"/>
                </a:solidFill>
              </a:rPr>
              <a:t>Scrubbing Text</a:t>
            </a:r>
            <a:endParaRPr lang="en-US" sz="6000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Assignment </a:t>
            </a:r>
            <a:r>
              <a:rPr lang="en-US" dirty="0"/>
              <a:t>4</a:t>
            </a:r>
            <a:r>
              <a:rPr lang="en-US"/>
              <a:t>: due Monday, 2/16, </a:t>
            </a:r>
            <a:r>
              <a:rPr lang="en-US" dirty="0"/>
              <a:t>before 11:59pm</a:t>
            </a:r>
          </a:p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A1CC2-7C77-13BC-8C87-0569E3258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Manipulating Text (final Details)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C4DD7-60BC-D59F-DF4E-C4AA4B34E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>
                <a:solidFill>
                  <a:schemeClr val="accent1"/>
                </a:solidFill>
              </a:rPr>
              <a:t>Mapping string manipulation functions onto columns fails if the column has any null values</a:t>
            </a:r>
          </a:p>
          <a:p>
            <a:r>
              <a:rPr lang="en-US">
                <a:solidFill>
                  <a:srgbClr val="00B0F0"/>
                </a:solidFill>
              </a:rPr>
              <a:t>However, there are a good number of string methods that Series provides that avoids this problem:</a:t>
            </a:r>
            <a:br>
              <a:rPr lang="en-US">
                <a:solidFill>
                  <a:srgbClr val="00B0F0"/>
                </a:solidFill>
              </a:rPr>
            </a:br>
            <a:r>
              <a:rPr lang="en-US">
                <a:solidFill>
                  <a:srgbClr val="00B0F0"/>
                </a:solidFill>
              </a:rPr>
              <a:t>	</a:t>
            </a:r>
            <a:r>
              <a:rPr lang="en-US">
                <a:solidFill>
                  <a:srgbClr val="00B0F0"/>
                </a:solidFill>
                <a:hlinkClick r:id="rId2"/>
              </a:rPr>
              <a:t>https://wesmckinney.com/book/data-cleaning#tbl-table_vec_string</a:t>
            </a:r>
            <a:endParaRPr lang="en-US">
              <a:solidFill>
                <a:srgbClr val="00B0F0"/>
              </a:solidFill>
            </a:endParaRPr>
          </a:p>
          <a:p>
            <a:endParaRPr lang="en-US">
              <a:solidFill>
                <a:schemeClr val="accent3"/>
              </a:solidFill>
            </a:endParaRPr>
          </a:p>
          <a:p>
            <a:r>
              <a:rPr lang="en-US">
                <a:solidFill>
                  <a:schemeClr val="accent6"/>
                </a:solidFill>
              </a:rPr>
              <a:t>Let's look at a couple of examples of regex's applied to DataFrames</a:t>
            </a:r>
          </a:p>
          <a:p>
            <a:endParaRPr lang="en-US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697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75027-478C-4731-BC6C-738D355A6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Categorical Extension Type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72BEE-D5AB-4231-95C3-44869BC89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6259"/>
            <a:ext cx="9975574" cy="46496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>
                <a:solidFill>
                  <a:schemeClr val="accent1"/>
                </a:solidFill>
              </a:rPr>
              <a:t>When a column of data consists of strings (or other data) taken from a short list, with lots of duplication, it can become a memory storage issue. One optimization is to convert it to a numerical encoding called categorization.</a:t>
            </a:r>
            <a:endParaRPr lang="en-US" sz="3200" dirty="0">
              <a:solidFill>
                <a:schemeClr val="accent1"/>
              </a:solidFill>
            </a:endParaRPr>
          </a:p>
          <a:p>
            <a:r>
              <a:rPr lang="en-US" sz="3200">
                <a:solidFill>
                  <a:schemeClr val="accent2"/>
                </a:solidFill>
              </a:rPr>
              <a:t>Let's look at a couple examples...</a:t>
            </a:r>
            <a:endParaRPr lang="en-US" sz="24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626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D741-34BA-57F5-A888-992A9A06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082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0A487-0B56-434B-9007-FE25625FB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40B21-1CAA-4A4F-A719-8564D279A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Data Wrangling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5684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5e26a86-27e7-4108-abb5-a9a0ae913c4d" xsi:nil="true"/>
    <_ip_UnifiedCompliancePolicyUIAction xmlns="http://schemas.microsoft.com/sharepoint/v3" xsi:nil="true"/>
    <_ip_UnifiedCompliancePolicyProperties xmlns="http://schemas.microsoft.com/sharepoint/v3" xsi:nil="true"/>
    <_activity xmlns="75e26a86-27e7-4108-abb5-a9a0ae913c4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20" ma:contentTypeDescription="Create a new document." ma:contentTypeScope="" ma:versionID="19fd03f8354e32de1790f517bcded8d1">
  <xsd:schema xmlns:xsd="http://www.w3.org/2001/XMLSchema" xmlns:xs="http://www.w3.org/2001/XMLSchema" xmlns:p="http://schemas.microsoft.com/office/2006/metadata/properties" xmlns:ns1="http://schemas.microsoft.com/sharepoint/v3" xmlns:ns3="52c17e26-d80b-4810-84b5-2d696440855c" xmlns:ns4="75e26a86-27e7-4108-abb5-a9a0ae913c4d" targetNamespace="http://schemas.microsoft.com/office/2006/metadata/properties" ma:root="true" ma:fieldsID="403be1b4dce7c1d624a4218d8a4166fb" ns1:_="" ns3:_="" ns4:_="">
    <xsd:import namespace="http://schemas.microsoft.com/sharepoint/v3"/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A8DA88-2D67-4B30-8205-C52078711284}">
  <ds:schemaRefs>
    <ds:schemaRef ds:uri="http://purl.org/dc/elements/1.1/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52c17e26-d80b-4810-84b5-2d696440855c"/>
    <ds:schemaRef ds:uri="75e26a86-27e7-4108-abb5-a9a0ae913c4d"/>
    <ds:schemaRef ds:uri="http://schemas.microsoft.com/office/infopath/2007/PartnerControls"/>
    <ds:schemaRef ds:uri="http://schemas.microsoft.com/sharepoint/v3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5EB0315-59B9-4D2A-BD3D-C90C5DBB7F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7181</TotalTime>
  <Words>152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The Hand Black</vt:lpstr>
      <vt:lpstr>The Serif Hand</vt:lpstr>
      <vt:lpstr>The Serif Hand Black</vt:lpstr>
      <vt:lpstr>SketchyVTI</vt:lpstr>
      <vt:lpstr>Data Analytics in Python Scrubbing Text</vt:lpstr>
      <vt:lpstr>Alerts</vt:lpstr>
      <vt:lpstr>Manipulating Text (final Details)</vt:lpstr>
      <vt:lpstr>Categorical Extension Type</vt:lpstr>
      <vt:lpstr>Questions?</vt:lpstr>
      <vt:lpstr>Next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76</cp:revision>
  <dcterms:created xsi:type="dcterms:W3CDTF">2024-01-06T19:25:42Z</dcterms:created>
  <dcterms:modified xsi:type="dcterms:W3CDTF">2026-02-11T15:56:57Z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