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8"/>
  </p:notesMasterIdLst>
  <p:handoutMasterIdLst>
    <p:handoutMasterId r:id="rId19"/>
  </p:handoutMasterIdLst>
  <p:sldIdLst>
    <p:sldId id="496" r:id="rId5"/>
    <p:sldId id="507" r:id="rId6"/>
    <p:sldId id="319" r:id="rId7"/>
    <p:sldId id="299" r:id="rId8"/>
    <p:sldId id="526" r:id="rId9"/>
    <p:sldId id="527" r:id="rId10"/>
    <p:sldId id="281" r:id="rId11"/>
    <p:sldId id="528" r:id="rId12"/>
    <p:sldId id="283" r:id="rId13"/>
    <p:sldId id="300" r:id="rId14"/>
    <p:sldId id="285" r:id="rId15"/>
    <p:sldId id="522" r:id="rId16"/>
    <p:sldId id="52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99" autoAdjust="0"/>
    <p:restoredTop sz="94418" autoAdjust="0"/>
  </p:normalViewPr>
  <p:slideViewPr>
    <p:cSldViewPr snapToGrid="0" showGuides="1">
      <p:cViewPr varScale="1">
        <p:scale>
          <a:sx n="103" d="100"/>
          <a:sy n="103" d="100"/>
        </p:scale>
        <p:origin x="1014" y="102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1/23/2026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1/23/2026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Obj</a:t>
            </a:r>
            <a:r>
              <a:rPr lang="en-US" baseline="0" dirty="0"/>
              <a:t> = </a:t>
            </a:r>
            <a:r>
              <a:rPr lang="en-US" baseline="0" dirty="0" err="1"/>
              <a:t>pd.read_csv</a:t>
            </a:r>
            <a:r>
              <a:rPr lang="en-US" baseline="0" dirty="0"/>
              <a:t>(‘values.csv’)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F38C2-4548-F541-8261-4C1D96E7A16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70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print(frame2.loc['A'])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print(frame2.loc[['A', 'B']])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4141A0"/>
                </a:solidFill>
              </a:rPr>
              <a:t>print(frame2.loc['A':'E',['state','pop']])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print(frame2.iloc[1:3])</a:t>
            </a:r>
            <a:r>
              <a:rPr lang="en-US" sz="1200"/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4141A0"/>
                </a:solidFill>
              </a:rPr>
              <a:t>print(frame2.iloc[:,1:3])</a:t>
            </a:r>
          </a:p>
          <a:p>
            <a:endParaRPr lang="en-US"/>
          </a:p>
          <a:p>
            <a:r>
              <a:rPr lang="en-US"/>
              <a:t>frame2['debt'] = 0</a:t>
            </a:r>
          </a:p>
          <a:p>
            <a:r>
              <a:rPr lang="en-US"/>
              <a:t>print(frame2)</a:t>
            </a:r>
          </a:p>
          <a:p>
            <a:endParaRPr lang="en-US"/>
          </a:p>
          <a:p>
            <a:r>
              <a:rPr lang="en-US"/>
              <a:t>frame2['debt'] = range(5)</a:t>
            </a:r>
          </a:p>
          <a:p>
            <a:r>
              <a:rPr lang="en-US"/>
              <a:t>print(frame2)</a:t>
            </a:r>
          </a:p>
          <a:p>
            <a:endParaRPr lang="en-US"/>
          </a:p>
          <a:p>
            <a:r>
              <a:rPr lang="en-US"/>
              <a:t>val = Series([10, 10, 10], index = ['A', 'C', 'D'])</a:t>
            </a:r>
          </a:p>
          <a:p>
            <a:r>
              <a:rPr lang="en-US"/>
              <a:t>frame2['debt'] = val</a:t>
            </a:r>
          </a:p>
          <a:p>
            <a:r>
              <a:rPr lang="en-US"/>
              <a:t>print(frame2)</a:t>
            </a:r>
          </a:p>
          <a:p>
            <a:endParaRPr lang="en-US"/>
          </a:p>
          <a:p>
            <a:r>
              <a:rPr lang="en-US"/>
              <a:t>del frame2['debt']</a:t>
            </a:r>
          </a:p>
          <a:p>
            <a:r>
              <a:rPr lang="en-US"/>
              <a:t>print(frame2)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8D0E63-0F6A-47B0-8BD1-6E95B004C87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151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import numpy as np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data = np.arange(9).reshape(3,3)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frame = DataFrame(data, index=['r1', 'r2', 'r3'], columns=['c1', 'c2', 'c3'])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solidFill>
                <a:srgbClr val="00008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print(frame['c1'])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print(frame.loc['r1'])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print(frame['c1']['r1'])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print(frame[['c1', 'c3']])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print(frame.loc[['r1','r3']])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print(frame.iloc[:2])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print(frame[:2])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solidFill>
                <a:srgbClr val="00008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print(frame.loc[['r1', 'r2'], ['c1', 'c2']])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print(frame.loc['r1':'r3', 'c1':'c3'])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print(frame.iloc[:2,:2])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solidFill>
                <a:srgbClr val="00008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v = DataFrame(np.arange(9).reshape(3,3), index=['a', 'a', 'b'], columns=['c1','c2','c3'])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print(v)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solidFill>
                <a:srgbClr val="00008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print(v.loc['a'])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solidFill>
                <a:srgbClr val="00008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print(frame &lt;3)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print(frame[frame['c1']&gt;0])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print(frame['c1']&gt;0)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frame[frame&lt;3] =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000080"/>
                </a:solidFill>
              </a:rPr>
              <a:t>print(frame)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8D0E63-0F6A-47B0-8BD1-6E95B004C87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8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Obj</a:t>
            </a:r>
            <a:r>
              <a:rPr lang="en-US" baseline="0" dirty="0"/>
              <a:t> = </a:t>
            </a:r>
            <a:r>
              <a:rPr lang="en-US" baseline="0" dirty="0" err="1"/>
              <a:t>pd.read_csv</a:t>
            </a:r>
            <a:r>
              <a:rPr lang="en-US" baseline="0" dirty="0"/>
              <a:t>(‘values.csv’)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F38C2-4548-F541-8261-4C1D96E7A16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70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faculty.otterbein.edu/dstucki/COMP2800/COMP2800_2026_Day07_values.cs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>
                <a:solidFill>
                  <a:schemeClr val="accent2">
                    <a:lumMod val="40000"/>
                    <a:lumOff val="60000"/>
                  </a:schemeClr>
                </a:solidFill>
                <a:latin typeface="The Serif Hand" panose="020F0502020204030204" pitchFamily="66" charset="0"/>
              </a:rPr>
              <a:t>Data Analytics in Python</a:t>
            </a:r>
            <a:br>
              <a:rPr lang="en-US" sz="7200">
                <a:solidFill>
                  <a:schemeClr val="accent6">
                    <a:lumMod val="40000"/>
                    <a:lumOff val="60000"/>
                  </a:schemeClr>
                </a:solidFill>
                <a:latin typeface="The Serif Hand" panose="020F0502020204030204" pitchFamily="66" charset="0"/>
              </a:rPr>
            </a:br>
            <a:r>
              <a:rPr lang="en-US" sz="6000">
                <a:solidFill>
                  <a:schemeClr val="accent2">
                    <a:lumMod val="75000"/>
                  </a:schemeClr>
                </a:solidFill>
              </a:rPr>
              <a:t>Pandas Again</a:t>
            </a:r>
            <a:endParaRPr lang="en-US" sz="6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2192054"/>
            <a:ext cx="10515600" cy="4414933"/>
          </a:xfrm>
        </p:spPr>
        <p:txBody>
          <a:bodyPr>
            <a:normAutofit/>
          </a:bodyPr>
          <a:lstStyle/>
          <a:p>
            <a:r>
              <a:rPr lang="en-US" sz="3200" dirty="0"/>
              <a:t>Create a </a:t>
            </a:r>
            <a:r>
              <a:rPr lang="en-US" sz="3200" dirty="0" err="1"/>
              <a:t>numpy</a:t>
            </a:r>
            <a:r>
              <a:rPr lang="en-US" sz="3200" dirty="0"/>
              <a:t> array of the shape (3,5): 3 rows and 5 columns  with random values from 1 to 100 </a:t>
            </a:r>
          </a:p>
          <a:p>
            <a:pPr lvl="1"/>
            <a:r>
              <a:rPr lang="en-US" sz="2800" dirty="0"/>
              <a:t>Use </a:t>
            </a:r>
            <a:r>
              <a:rPr lang="en-US" sz="2800" dirty="0" err="1"/>
              <a:t>np.random.randint</a:t>
            </a:r>
            <a:r>
              <a:rPr lang="en-US" sz="2800" dirty="0"/>
              <a:t>(</a:t>
            </a:r>
            <a:r>
              <a:rPr lang="en-US" sz="2800" dirty="0" err="1"/>
              <a:t>low,high</a:t>
            </a:r>
            <a:r>
              <a:rPr lang="en-US" sz="2800" dirty="0"/>
              <a:t>, (shape)) </a:t>
            </a:r>
          </a:p>
          <a:p>
            <a:r>
              <a:rPr lang="en-US" sz="3200" dirty="0"/>
              <a:t>Use the </a:t>
            </a:r>
            <a:r>
              <a:rPr lang="en-US" sz="3200" dirty="0" err="1"/>
              <a:t>numpy</a:t>
            </a:r>
            <a:r>
              <a:rPr lang="en-US" sz="3200" dirty="0"/>
              <a:t> array to generate a Data Frame with index = </a:t>
            </a:r>
            <a:r>
              <a:rPr lang="en-US" sz="3200" dirty="0" err="1"/>
              <a:t>a,b,c</a:t>
            </a:r>
            <a:r>
              <a:rPr lang="en-US" sz="3200" dirty="0"/>
              <a:t> and </a:t>
            </a:r>
            <a:r>
              <a:rPr lang="en-US" sz="3200"/>
              <a:t>columns 1,2,3,4,5</a:t>
            </a:r>
            <a:endParaRPr lang="en-US" sz="3200" dirty="0"/>
          </a:p>
          <a:p>
            <a:r>
              <a:rPr lang="en-US" sz="3200" dirty="0"/>
              <a:t>Transpose the </a:t>
            </a:r>
            <a:r>
              <a:rPr lang="en-US" sz="3200" dirty="0" err="1"/>
              <a:t>DataFrame</a:t>
            </a:r>
            <a:r>
              <a:rPr lang="en-US" sz="3200" dirty="0"/>
              <a:t> and change the values less than 40 to 0 in the Data Frame</a:t>
            </a:r>
            <a:r>
              <a:rPr lang="en-US" sz="3200"/>
              <a:t>. </a:t>
            </a:r>
          </a:p>
          <a:p>
            <a:r>
              <a:rPr lang="en-US"/>
              <a:t>Apply a function to calculate the square root of each value in the data frame</a:t>
            </a:r>
          </a:p>
          <a:p>
            <a:pPr lvl="1"/>
            <a:r>
              <a:rPr lang="en-US"/>
              <a:t>import math  math.sqrt()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36693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</a:t>
            </a:r>
            <a:r>
              <a:rPr lang="en-US" dirty="0" err="1"/>
              <a:t>DataFrame</a:t>
            </a:r>
            <a:r>
              <a:rPr lang="en-US" dirty="0"/>
              <a:t>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mean():		mean</a:t>
            </a:r>
            <a:r>
              <a:rPr lang="en-US" dirty="0"/>
              <a:t>(axis=0, </a:t>
            </a:r>
            <a:r>
              <a:rPr lang="en-US" dirty="0" err="1"/>
              <a:t>skipna</a:t>
            </a:r>
            <a:r>
              <a:rPr lang="en-US" dirty="0"/>
              <a:t>=True)</a:t>
            </a:r>
          </a:p>
          <a:p>
            <a:r>
              <a:rPr lang="en-US" dirty="0"/>
              <a:t>sum()</a:t>
            </a:r>
          </a:p>
          <a:p>
            <a:r>
              <a:rPr lang="en-US" dirty="0" err="1"/>
              <a:t>cumsum</a:t>
            </a:r>
            <a:r>
              <a:rPr lang="en-US" dirty="0"/>
              <a:t>()</a:t>
            </a:r>
          </a:p>
          <a:p>
            <a:r>
              <a:rPr lang="en-US" dirty="0"/>
              <a:t>describe(): return summary statistics of each column</a:t>
            </a:r>
          </a:p>
          <a:p>
            <a:pPr lvl="1"/>
            <a:r>
              <a:rPr lang="en-US" dirty="0"/>
              <a:t>for numeric data: mean, </a:t>
            </a:r>
            <a:r>
              <a:rPr lang="en-US" dirty="0" err="1"/>
              <a:t>std</a:t>
            </a:r>
            <a:r>
              <a:rPr lang="en-US" dirty="0"/>
              <a:t>, max, min, 25%, 50%, 75%, etc.</a:t>
            </a:r>
          </a:p>
          <a:p>
            <a:pPr lvl="1"/>
            <a:r>
              <a:rPr lang="en-US" dirty="0"/>
              <a:t>For non-numeric data: count, </a:t>
            </a:r>
            <a:r>
              <a:rPr lang="en-US" dirty="0" err="1"/>
              <a:t>uniq</a:t>
            </a:r>
            <a:r>
              <a:rPr lang="en-US" dirty="0"/>
              <a:t>, most-frequent item, etc.</a:t>
            </a:r>
          </a:p>
          <a:p>
            <a:r>
              <a:rPr lang="en-US" dirty="0" err="1"/>
              <a:t>corr</a:t>
            </a:r>
            <a:r>
              <a:rPr lang="en-US" dirty="0"/>
              <a:t>(): correlation between two Series, or between columns of a </a:t>
            </a:r>
            <a:r>
              <a:rPr lang="en-US" dirty="0" err="1"/>
              <a:t>DataFrame</a:t>
            </a:r>
            <a:endParaRPr lang="en-US" dirty="0"/>
          </a:p>
          <a:p>
            <a:r>
              <a:rPr lang="en-US" dirty="0" err="1"/>
              <a:t>corr_with</a:t>
            </a:r>
            <a:r>
              <a:rPr lang="en-US" dirty="0"/>
              <a:t>(): correlation between columns </a:t>
            </a:r>
            <a:r>
              <a:rPr lang="en-US"/>
              <a:t>of DataFrame </a:t>
            </a:r>
            <a:r>
              <a:rPr lang="en-US" dirty="0"/>
              <a:t>and a series or between the columns of another </a:t>
            </a:r>
            <a:r>
              <a:rPr lang="en-US" dirty="0" err="1"/>
              <a:t>DataFrame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39392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7646F-9E67-38BA-39F9-F43F89D22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4B5E0-858D-66BC-E3D8-D5893AECF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Data Loading &amp; File Formats</a:t>
            </a:r>
          </a:p>
        </p:txBody>
      </p:sp>
    </p:spTree>
    <p:extLst>
      <p:ext uri="{BB962C8B-B14F-4D97-AF65-F5344CB8AC3E}">
        <p14:creationId xmlns:p14="http://schemas.microsoft.com/office/powerpoint/2010/main" val="3448698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Assignment 2: Due Friday</a:t>
            </a:r>
          </a:p>
          <a:p>
            <a:r>
              <a:rPr lang="en-US"/>
              <a:t>Assignment 3: Due next Friday by 11:59pm</a:t>
            </a:r>
          </a:p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828A2-08F0-4A3B-816E-F1A19F479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DataFrame Indexing and Slicing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59EB9-7BB7-4490-9F59-337D611F2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1317"/>
            <a:ext cx="4391770" cy="352004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/>
              <a:t>Indexing</a:t>
            </a:r>
            <a:r>
              <a:rPr lang="en-US" sz="3200" dirty="0"/>
              <a:t> (single value) refers to columns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/>
              <a:t>Slicing</a:t>
            </a:r>
            <a:r>
              <a:rPr lang="en-US" sz="3200" dirty="0"/>
              <a:t> refers to rows </a:t>
            </a:r>
          </a:p>
          <a:p>
            <a:pPr marL="463550" lvl="1">
              <a:lnSpc>
                <a:spcPct val="100000"/>
              </a:lnSpc>
              <a:spcBef>
                <a:spcPts val="0"/>
              </a:spcBef>
            </a:pPr>
            <a:r>
              <a:rPr lang="en-US" sz="3200" b="1" dirty="0"/>
              <a:t>loc</a:t>
            </a:r>
            <a:r>
              <a:rPr lang="en-US" sz="3200" dirty="0"/>
              <a:t> and </a:t>
            </a:r>
            <a:r>
              <a:rPr lang="en-US" sz="3200" b="1" dirty="0" err="1"/>
              <a:t>iloc</a:t>
            </a:r>
            <a:r>
              <a:rPr lang="en-US" sz="3200" b="1" dirty="0"/>
              <a:t> </a:t>
            </a:r>
            <a:r>
              <a:rPr lang="en-US" sz="3200" dirty="0"/>
              <a:t>perform slicing operations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EB7E006-102E-40B3-B307-88FFF5B468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466718"/>
              </p:ext>
            </p:extLst>
          </p:nvPr>
        </p:nvGraphicFramePr>
        <p:xfrm>
          <a:off x="768096" y="3461337"/>
          <a:ext cx="6044943" cy="2800757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2589046">
                  <a:extLst>
                    <a:ext uri="{9D8B030D-6E8A-4147-A177-3AD203B41FA5}">
                      <a16:colId xmlns:a16="http://schemas.microsoft.com/office/drawing/2014/main" val="2841792650"/>
                    </a:ext>
                  </a:extLst>
                </a:gridCol>
                <a:gridCol w="1748118">
                  <a:extLst>
                    <a:ext uri="{9D8B030D-6E8A-4147-A177-3AD203B41FA5}">
                      <a16:colId xmlns:a16="http://schemas.microsoft.com/office/drawing/2014/main" val="2694511478"/>
                    </a:ext>
                  </a:extLst>
                </a:gridCol>
                <a:gridCol w="1707779">
                  <a:extLst>
                    <a:ext uri="{9D8B030D-6E8A-4147-A177-3AD203B41FA5}">
                      <a16:colId xmlns:a16="http://schemas.microsoft.com/office/drawing/2014/main" val="671226344"/>
                    </a:ext>
                  </a:extLst>
                </a:gridCol>
              </a:tblGrid>
              <a:tr h="488372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effectLst/>
                        </a:rPr>
                        <a:t>Operation</a:t>
                      </a:r>
                    </a:p>
                  </a:txBody>
                  <a:tcPr marL="60960" marR="60960" marT="60960" marB="6096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effectLst/>
                        </a:rPr>
                        <a:t>Syntax</a:t>
                      </a:r>
                    </a:p>
                  </a:txBody>
                  <a:tcPr marL="60960" marR="60960" marT="60960" marB="6096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effectLst/>
                        </a:rPr>
                        <a:t>Result Type</a:t>
                      </a:r>
                    </a:p>
                  </a:txBody>
                  <a:tcPr marL="60960" marR="60960" marT="60960" marB="6096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753379"/>
                  </a:ext>
                </a:extLst>
              </a:tr>
              <a:tr h="477349">
                <a:tc>
                  <a:txBody>
                    <a:bodyPr/>
                    <a:lstStyle/>
                    <a:p>
                      <a:pPr algn="l"/>
                      <a:r>
                        <a:rPr lang="en-US" sz="2200" dirty="0">
                          <a:effectLst/>
                        </a:rPr>
                        <a:t>select a column</a:t>
                      </a:r>
                    </a:p>
                  </a:txBody>
                  <a:tcPr marL="60960" marR="60960" marT="60960" marB="609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>
                          <a:effectLst/>
                        </a:rPr>
                        <a:t>df[col]</a:t>
                      </a:r>
                    </a:p>
                  </a:txBody>
                  <a:tcPr marL="60960" marR="60960" marT="60960" marB="609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>
                          <a:effectLst/>
                        </a:rPr>
                        <a:t>Series</a:t>
                      </a:r>
                    </a:p>
                  </a:txBody>
                  <a:tcPr marL="60960" marR="60960" marT="60960" marB="609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224547"/>
                  </a:ext>
                </a:extLst>
              </a:tr>
              <a:tr h="463436">
                <a:tc>
                  <a:txBody>
                    <a:bodyPr/>
                    <a:lstStyle/>
                    <a:p>
                      <a:pPr algn="l"/>
                      <a:r>
                        <a:rPr lang="en-US" sz="2200" dirty="0">
                          <a:effectLst/>
                        </a:rPr>
                        <a:t>select row by label</a:t>
                      </a:r>
                    </a:p>
                  </a:txBody>
                  <a:tcPr marL="60960" marR="60960" marT="60960" marB="609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 err="1">
                          <a:effectLst/>
                        </a:rPr>
                        <a:t>df.loc</a:t>
                      </a:r>
                      <a:r>
                        <a:rPr lang="en-US" sz="2200" dirty="0">
                          <a:effectLst/>
                        </a:rPr>
                        <a:t>[label]</a:t>
                      </a:r>
                    </a:p>
                  </a:txBody>
                  <a:tcPr marL="60960" marR="60960" marT="60960" marB="609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>
                          <a:effectLst/>
                        </a:rPr>
                        <a:t>Series</a:t>
                      </a:r>
                    </a:p>
                  </a:txBody>
                  <a:tcPr marL="60960" marR="60960" marT="60960" marB="609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627906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/>
                      <a:r>
                        <a:rPr lang="en-US" sz="2200" dirty="0">
                          <a:effectLst/>
                        </a:rPr>
                        <a:t>select row by integer location</a:t>
                      </a:r>
                    </a:p>
                  </a:txBody>
                  <a:tcPr marL="60960" marR="60960" marT="60960" marB="609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 err="1">
                          <a:effectLst/>
                        </a:rPr>
                        <a:t>df.iloc</a:t>
                      </a:r>
                      <a:r>
                        <a:rPr lang="en-US" sz="2200" dirty="0">
                          <a:effectLst/>
                        </a:rPr>
                        <a:t>[loc]</a:t>
                      </a:r>
                    </a:p>
                  </a:txBody>
                  <a:tcPr marL="60960" marR="60960" marT="60960" marB="609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>
                          <a:effectLst/>
                        </a:rPr>
                        <a:t>Series</a:t>
                      </a:r>
                    </a:p>
                  </a:txBody>
                  <a:tcPr marL="60960" marR="60960" marT="60960" marB="609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6606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2200">
                          <a:effectLst/>
                        </a:rPr>
                        <a:t>slice rows</a:t>
                      </a:r>
                    </a:p>
                  </a:txBody>
                  <a:tcPr marL="60960" marR="60960" marT="60960" marB="609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>
                          <a:effectLst/>
                        </a:rPr>
                        <a:t>df[5:10]</a:t>
                      </a:r>
                    </a:p>
                  </a:txBody>
                  <a:tcPr marL="60960" marR="60960" marT="60960" marB="609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>
                          <a:effectLst/>
                        </a:rPr>
                        <a:t>DataFrame</a:t>
                      </a:r>
                    </a:p>
                  </a:txBody>
                  <a:tcPr marL="60960" marR="60960" marT="60960" marB="609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42302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/>
                      <a:r>
                        <a:rPr lang="en-US" sz="2200" dirty="0">
                          <a:effectLst/>
                        </a:rPr>
                        <a:t>select rows by boolean vector</a:t>
                      </a:r>
                    </a:p>
                  </a:txBody>
                  <a:tcPr marL="60960" marR="60960" marT="60960" marB="609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>
                          <a:effectLst/>
                        </a:rPr>
                        <a:t>df[</a:t>
                      </a:r>
                      <a:r>
                        <a:rPr lang="en-US" sz="2200" dirty="0" err="1">
                          <a:effectLst/>
                        </a:rPr>
                        <a:t>bool_vec</a:t>
                      </a:r>
                      <a:r>
                        <a:rPr lang="en-US" sz="2200" dirty="0">
                          <a:effectLst/>
                        </a:rPr>
                        <a:t>]</a:t>
                      </a:r>
                    </a:p>
                  </a:txBody>
                  <a:tcPr marL="60960" marR="60960" marT="60960" marB="609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>
                          <a:effectLst/>
                        </a:rPr>
                        <a:t>DataFrame</a:t>
                      </a:r>
                    </a:p>
                  </a:txBody>
                  <a:tcPr marL="60960" marR="60960" marT="60960" marB="609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364535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1B86313-671C-25C7-7D5C-5BA3B0B0D99E}"/>
              </a:ext>
            </a:extLst>
          </p:cNvPr>
          <p:cNvSpPr txBox="1">
            <a:spLocks/>
          </p:cNvSpPr>
          <p:nvPr/>
        </p:nvSpPr>
        <p:spPr>
          <a:xfrm>
            <a:off x="7291877" y="2047805"/>
            <a:ext cx="4132027" cy="4445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/>
              <a:t>&gt;&gt;&gt; data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/>
              <a:t>one       two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/>
              <a:t>a  0.087417  0.859365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/>
              <a:t>b  0.529143  0.052548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/>
              <a:t>c  0.573525  0.749033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/>
              <a:t>&gt;&gt;&gt; data.loc[:'b’, :'one']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/>
              <a:t>one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/>
              <a:t>a  0.087417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/>
              <a:t>b  0.529143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/>
              <a:t># following produces the same result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/>
              <a:t>&gt;&gt;&gt; data.iloc[:2, :1]</a:t>
            </a:r>
          </a:p>
        </p:txBody>
      </p:sp>
    </p:spTree>
    <p:extLst>
      <p:ext uri="{BB962C8B-B14F-4D97-AF65-F5344CB8AC3E}">
        <p14:creationId xmlns:p14="http://schemas.microsoft.com/office/powerpoint/2010/main" val="2734843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2016690"/>
            <a:ext cx="10515600" cy="4590298"/>
          </a:xfrm>
        </p:spPr>
        <p:txBody>
          <a:bodyPr>
            <a:normAutofit/>
          </a:bodyPr>
          <a:lstStyle/>
          <a:p>
            <a:r>
              <a:rPr lang="en-US" sz="3200" dirty="0"/>
              <a:t>Download the following csv file and load it to your python module using </a:t>
            </a:r>
            <a:r>
              <a:rPr lang="en-US" sz="3200" dirty="0" err="1"/>
              <a:t>pd.read_csv</a:t>
            </a:r>
            <a:r>
              <a:rPr lang="en-US" sz="3200" dirty="0"/>
              <a:t>() which will read it to a </a:t>
            </a:r>
            <a:r>
              <a:rPr lang="en-US" sz="3200" dirty="0" err="1"/>
              <a:t>DataFrame</a:t>
            </a:r>
            <a:endParaRPr lang="en-US" sz="3200" dirty="0"/>
          </a:p>
          <a:p>
            <a:pPr lvl="1"/>
            <a:r>
              <a:rPr lang="en-US" sz="2800"/>
              <a:t> </a:t>
            </a:r>
            <a:r>
              <a:rPr lang="en-US" sz="2800">
                <a:hlinkClick r:id="rId3"/>
              </a:rPr>
              <a:t>http://faculty.otterbein.edu/dstucki/COMP2800/COMP2800_2026_Day07_values</a:t>
            </a:r>
            <a:r>
              <a:rPr lang="en-US" sz="2800" dirty="0">
                <a:hlinkClick r:id="rId3"/>
              </a:rPr>
              <a:t>.csv</a:t>
            </a:r>
            <a:r>
              <a:rPr lang="en-US" sz="2800" dirty="0"/>
              <a:t> </a:t>
            </a:r>
          </a:p>
          <a:p>
            <a:r>
              <a:rPr lang="en-US" sz="3200" dirty="0"/>
              <a:t>Calculate the average and standard deviation (</a:t>
            </a:r>
            <a:r>
              <a:rPr lang="en-US" sz="3200" dirty="0" err="1"/>
              <a:t>std</a:t>
            </a:r>
            <a:r>
              <a:rPr lang="en-US" sz="3200" dirty="0"/>
              <a:t>) of the column factor_1  and display the result. </a:t>
            </a:r>
          </a:p>
          <a:p>
            <a:pPr lvl="1"/>
            <a:r>
              <a:rPr lang="en-US" sz="2800" dirty="0"/>
              <a:t>p</a:t>
            </a:r>
            <a:r>
              <a:rPr lang="en-US" sz="2800"/>
              <a:t>andas </a:t>
            </a:r>
            <a:r>
              <a:rPr lang="en-US" sz="2800" dirty="0"/>
              <a:t>mean() and </a:t>
            </a:r>
            <a:r>
              <a:rPr lang="en-US" sz="2800" dirty="0" err="1"/>
              <a:t>std</a:t>
            </a:r>
            <a:r>
              <a:rPr lang="en-US" sz="2800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210711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A5D54-6D87-48EF-A6A7-7C1EC240D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Pandas Selecting Data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DB483-F996-4779-B21E-B3CFB3E40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/>
              <a:t>Let's play with a DataFrame to select different sorts of data:</a:t>
            </a:r>
          </a:p>
          <a:p>
            <a:pPr marL="0" lvl="0" indent="0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600">
              <a:solidFill>
                <a:srgbClr val="000080"/>
              </a:solidFill>
              <a:latin typeface="Arial" charset="0"/>
              <a:ea typeface="ＭＳ Ｐゴシック" charset="-128"/>
            </a:endParaRPr>
          </a:p>
          <a:p>
            <a:pPr marL="0" lvl="0" indent="0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>
                <a:solidFill>
                  <a:srgbClr val="000080"/>
                </a:solidFill>
                <a:latin typeface="Arial" charset="0"/>
                <a:ea typeface="ＭＳ Ｐゴシック" charset="-128"/>
              </a:rPr>
              <a:t>data = {'state': ['Ohio', 'Ohio', 'Ohio', 'Nevada', 'Nevada'],</a:t>
            </a:r>
          </a:p>
          <a:p>
            <a:pPr marL="0" lvl="0" indent="0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>
                <a:solidFill>
                  <a:srgbClr val="000080"/>
                </a:solidFill>
                <a:latin typeface="Arial" charset="0"/>
                <a:ea typeface="ＭＳ Ｐゴシック" charset="-128"/>
              </a:rPr>
              <a:t>            'year': [2000, 2001, 2002, 2001, 2002],</a:t>
            </a:r>
          </a:p>
          <a:p>
            <a:pPr marL="0" lvl="0" indent="0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>
                <a:solidFill>
                  <a:srgbClr val="000080"/>
                </a:solidFill>
                <a:latin typeface="Arial" charset="0"/>
                <a:ea typeface="ＭＳ Ｐゴシック" charset="-128"/>
              </a:rPr>
              <a:t>            'pop': [1.5, 1.7, 3.6, 2.4, 2.9]}</a:t>
            </a:r>
          </a:p>
          <a:p>
            <a:pPr marL="0" lvl="0" indent="0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>
                <a:solidFill>
                  <a:srgbClr val="000080"/>
                </a:solidFill>
                <a:latin typeface="Arial" charset="0"/>
                <a:ea typeface="ＭＳ Ｐゴシック" charset="-128"/>
              </a:rPr>
              <a:t>frame2 = DataFrame(data, columns=['year', 'state', 'pop', 'debt'], index=['A', 'B', 'C', 'D', 'E'])</a:t>
            </a:r>
          </a:p>
        </p:txBody>
      </p:sp>
    </p:spTree>
    <p:extLst>
      <p:ext uri="{BB962C8B-B14F-4D97-AF65-F5344CB8AC3E}">
        <p14:creationId xmlns:p14="http://schemas.microsoft.com/office/powerpoint/2010/main" val="2408568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A5D54-6D87-48EF-A6A7-7C1EC240D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Pandas Selecting Data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DB483-F996-4779-B21E-B3CFB3E40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/>
              <a:t>How about this one:</a:t>
            </a:r>
          </a:p>
          <a:p>
            <a:pPr marL="0" lvl="0" indent="0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600">
              <a:solidFill>
                <a:srgbClr val="000080"/>
              </a:solidFill>
              <a:latin typeface="Arial" charset="0"/>
              <a:ea typeface="ＭＳ Ｐゴシック" charset="-128"/>
            </a:endParaRPr>
          </a:p>
          <a:p>
            <a:pPr marL="0" lvl="0" indent="0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>
                <a:solidFill>
                  <a:srgbClr val="000080"/>
                </a:solidFill>
                <a:latin typeface="Arial" charset="0"/>
                <a:ea typeface="ＭＳ Ｐゴシック" charset="-128"/>
              </a:rPr>
              <a:t>import numpy as np</a:t>
            </a:r>
          </a:p>
          <a:p>
            <a:pPr marL="0" lvl="0" indent="0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>
                <a:solidFill>
                  <a:srgbClr val="000080"/>
                </a:solidFill>
                <a:latin typeface="Arial" charset="0"/>
                <a:ea typeface="ＭＳ Ｐゴシック" charset="-128"/>
              </a:rPr>
              <a:t>data = np.arange(9).reshape(3,3)</a:t>
            </a:r>
          </a:p>
          <a:p>
            <a:pPr marL="0" lvl="0" indent="0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>
                <a:solidFill>
                  <a:srgbClr val="000080"/>
                </a:solidFill>
                <a:latin typeface="Arial" charset="0"/>
                <a:ea typeface="ＭＳ Ｐゴシック" charset="-128"/>
              </a:rPr>
              <a:t>frame = DataFrame(data, index=['r1', 'r2', 'r3'], columns=['c1', 'c2', 'c3'])</a:t>
            </a:r>
          </a:p>
          <a:p>
            <a:pPr marL="0" lvl="0" indent="0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600" dirty="0">
              <a:solidFill>
                <a:srgbClr val="000080"/>
              </a:solidFill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2384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application and mapping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8304" y="1842246"/>
            <a:ext cx="2831474" cy="3141877"/>
          </a:xfrm>
        </p:spPr>
        <p:txBody>
          <a:bodyPr>
            <a:normAutofit/>
          </a:bodyPr>
          <a:lstStyle/>
          <a:p>
            <a:r>
              <a:rPr lang="en-US" dirty="0" err="1"/>
              <a:t>DataFrame.applymap</a:t>
            </a:r>
            <a:r>
              <a:rPr lang="en-US" dirty="0"/>
              <a:t>(f) applies f to every entry</a:t>
            </a:r>
          </a:p>
          <a:p>
            <a:r>
              <a:rPr lang="en-US" dirty="0" err="1"/>
              <a:t>DataFrame.apply</a:t>
            </a:r>
            <a:r>
              <a:rPr lang="en-US" dirty="0"/>
              <a:t>(f) applies f to every column (default) or row</a:t>
            </a:r>
          </a:p>
        </p:txBody>
      </p:sp>
      <p:sp>
        <p:nvSpPr>
          <p:cNvPr id="5" name="Rectangle 4"/>
          <p:cNvSpPr/>
          <p:nvPr/>
        </p:nvSpPr>
        <p:spPr>
          <a:xfrm>
            <a:off x="8347314" y="1842247"/>
            <a:ext cx="32307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80"/>
                </a:solidFill>
              </a:rPr>
              <a:t>def</a:t>
            </a:r>
            <a:r>
              <a:rPr lang="en-US" sz="2400" dirty="0">
                <a:solidFill>
                  <a:srgbClr val="000080"/>
                </a:solidFill>
              </a:rPr>
              <a:t> </a:t>
            </a:r>
            <a:r>
              <a:rPr lang="en-US" sz="2400" err="1">
                <a:solidFill>
                  <a:srgbClr val="000080"/>
                </a:solidFill>
              </a:rPr>
              <a:t>max</a:t>
            </a:r>
            <a:r>
              <a:rPr lang="en-US" sz="2400">
                <a:solidFill>
                  <a:srgbClr val="000080"/>
                </a:solidFill>
              </a:rPr>
              <a:t>_plus_</a:t>
            </a:r>
            <a:r>
              <a:rPr lang="en-US" sz="2400" dirty="0" err="1">
                <a:solidFill>
                  <a:srgbClr val="000080"/>
                </a:solidFill>
              </a:rPr>
              <a:t>min</a:t>
            </a:r>
            <a:r>
              <a:rPr lang="en-US" sz="2400" dirty="0">
                <a:solidFill>
                  <a:srgbClr val="000080"/>
                </a:solidFill>
              </a:rPr>
              <a:t>(x): </a:t>
            </a:r>
          </a:p>
          <a:p>
            <a:r>
              <a:rPr lang="en-US" sz="2400" dirty="0">
                <a:solidFill>
                  <a:srgbClr val="000080"/>
                </a:solidFill>
              </a:rPr>
              <a:t>    return max(</a:t>
            </a:r>
            <a:r>
              <a:rPr lang="en-US" sz="2400">
                <a:solidFill>
                  <a:srgbClr val="000080"/>
                </a:solidFill>
              </a:rPr>
              <a:t>x) + min</a:t>
            </a:r>
            <a:r>
              <a:rPr lang="en-US" sz="2400" dirty="0">
                <a:solidFill>
                  <a:srgbClr val="000080"/>
                </a:solidFill>
              </a:rPr>
              <a:t>(x)</a:t>
            </a:r>
          </a:p>
          <a:p>
            <a:r>
              <a:rPr lang="en-US" sz="2400" dirty="0">
                <a:solidFill>
                  <a:srgbClr val="000080"/>
                </a:solidFill>
              </a:rPr>
              <a:t>print(</a:t>
            </a:r>
            <a:r>
              <a:rPr lang="en-US" sz="2400" dirty="0" err="1">
                <a:solidFill>
                  <a:srgbClr val="000080"/>
                </a:solidFill>
              </a:rPr>
              <a:t>frame.apply</a:t>
            </a:r>
            <a:r>
              <a:rPr lang="en-US" sz="2400" dirty="0">
                <a:solidFill>
                  <a:srgbClr val="000080"/>
                </a:solidFill>
              </a:rPr>
              <a:t>(</a:t>
            </a:r>
            <a:r>
              <a:rPr lang="en-US" sz="2400" err="1">
                <a:solidFill>
                  <a:srgbClr val="000080"/>
                </a:solidFill>
              </a:rPr>
              <a:t>max</a:t>
            </a:r>
            <a:r>
              <a:rPr lang="en-US" sz="2400">
                <a:solidFill>
                  <a:srgbClr val="000080"/>
                </a:solidFill>
              </a:rPr>
              <a:t>_plus_</a:t>
            </a:r>
            <a:r>
              <a:rPr lang="en-US" sz="2400" dirty="0" err="1">
                <a:solidFill>
                  <a:srgbClr val="000080"/>
                </a:solidFill>
              </a:rPr>
              <a:t>min</a:t>
            </a:r>
            <a:r>
              <a:rPr lang="en-US" sz="2400" dirty="0">
                <a:solidFill>
                  <a:srgbClr val="000080"/>
                </a:solidFill>
              </a:rPr>
              <a:t>))</a:t>
            </a:r>
          </a:p>
          <a:p>
            <a:r>
              <a:rPr lang="en-US" sz="2400" dirty="0"/>
              <a:t>c1    6</a:t>
            </a:r>
          </a:p>
          <a:p>
            <a:r>
              <a:rPr lang="en-US" sz="2400"/>
              <a:t>c2    8</a:t>
            </a:r>
            <a:endParaRPr lang="en-US" sz="2400" dirty="0"/>
          </a:p>
          <a:p>
            <a:r>
              <a:rPr lang="en-US" sz="2400"/>
              <a:t>c3    10</a:t>
            </a:r>
            <a:endParaRPr lang="en-US" sz="2400" dirty="0"/>
          </a:p>
          <a:p>
            <a:r>
              <a:rPr lang="en-US" sz="2400" dirty="0" err="1"/>
              <a:t>dtype</a:t>
            </a:r>
            <a:r>
              <a:rPr lang="en-US" sz="2400" dirty="0"/>
              <a:t>: int64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000080"/>
                </a:solidFill>
              </a:rPr>
              <a:t>print(</a:t>
            </a:r>
            <a:r>
              <a:rPr lang="en-US" sz="2400" dirty="0" err="1">
                <a:solidFill>
                  <a:srgbClr val="000080"/>
                </a:solidFill>
              </a:rPr>
              <a:t>frame.apply</a:t>
            </a:r>
            <a:r>
              <a:rPr lang="en-US" sz="2400" dirty="0">
                <a:solidFill>
                  <a:srgbClr val="000080"/>
                </a:solidFill>
              </a:rPr>
              <a:t>(</a:t>
            </a:r>
            <a:r>
              <a:rPr lang="en-US" sz="2400" err="1">
                <a:solidFill>
                  <a:srgbClr val="000080"/>
                </a:solidFill>
              </a:rPr>
              <a:t>max</a:t>
            </a:r>
            <a:r>
              <a:rPr lang="en-US" sz="2400">
                <a:solidFill>
                  <a:srgbClr val="000080"/>
                </a:solidFill>
              </a:rPr>
              <a:t>_plus_</a:t>
            </a:r>
            <a:r>
              <a:rPr lang="en-US" sz="2400" dirty="0" err="1">
                <a:solidFill>
                  <a:srgbClr val="000080"/>
                </a:solidFill>
              </a:rPr>
              <a:t>min,axis</a:t>
            </a:r>
            <a:r>
              <a:rPr lang="en-US" sz="2400" dirty="0">
                <a:solidFill>
                  <a:srgbClr val="000080"/>
                </a:solidFill>
              </a:rPr>
              <a:t>=1))</a:t>
            </a:r>
            <a:endParaRPr lang="en-US" sz="2400" dirty="0"/>
          </a:p>
          <a:p>
            <a:r>
              <a:rPr lang="pt-BR" sz="2400" dirty="0"/>
              <a:t>r1    2</a:t>
            </a:r>
          </a:p>
          <a:p>
            <a:r>
              <a:rPr lang="pt-BR" sz="2400"/>
              <a:t>r2    7</a:t>
            </a:r>
            <a:endParaRPr lang="pt-BR" sz="2400" dirty="0"/>
          </a:p>
          <a:p>
            <a:r>
              <a:rPr lang="pt-BR" sz="2400"/>
              <a:t>r3    14</a:t>
            </a:r>
            <a:endParaRPr lang="pt-BR" sz="2400" dirty="0"/>
          </a:p>
          <a:p>
            <a:r>
              <a:rPr lang="pt-BR" sz="2400" dirty="0"/>
              <a:t>dtype: int64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5411009" y="1842247"/>
            <a:ext cx="283147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0080"/>
                </a:solidFill>
              </a:rPr>
              <a:t>print(frame) </a:t>
            </a:r>
            <a:endParaRPr lang="pt-BR" sz="2400" dirty="0"/>
          </a:p>
          <a:p>
            <a:r>
              <a:rPr lang="pt-BR" sz="2400" dirty="0"/>
              <a:t>      c1  c2  c3</a:t>
            </a:r>
          </a:p>
          <a:p>
            <a:r>
              <a:rPr lang="pt-BR" sz="2400" dirty="0"/>
              <a:t>r1   0   1   2</a:t>
            </a:r>
          </a:p>
          <a:p>
            <a:r>
              <a:rPr lang="pt-BR" sz="2400" dirty="0"/>
              <a:t>r2   3   4   5</a:t>
            </a:r>
          </a:p>
          <a:p>
            <a:r>
              <a:rPr lang="pt-BR" sz="2400" dirty="0"/>
              <a:t>r3   6   7   8</a:t>
            </a:r>
          </a:p>
          <a:p>
            <a:endParaRPr lang="pt-BR" sz="2400" dirty="0"/>
          </a:p>
          <a:p>
            <a:r>
              <a:rPr lang="en-US" sz="2400" dirty="0" err="1">
                <a:solidFill>
                  <a:srgbClr val="4141A0"/>
                </a:solidFill>
              </a:rPr>
              <a:t>def</a:t>
            </a:r>
            <a:r>
              <a:rPr lang="en-US" sz="2400" dirty="0">
                <a:solidFill>
                  <a:srgbClr val="4141A0"/>
                </a:solidFill>
              </a:rPr>
              <a:t> square(x): </a:t>
            </a:r>
          </a:p>
          <a:p>
            <a:r>
              <a:rPr lang="en-US" sz="2400" dirty="0">
                <a:solidFill>
                  <a:srgbClr val="4141A0"/>
                </a:solidFill>
              </a:rPr>
              <a:t>    return x**2</a:t>
            </a:r>
          </a:p>
          <a:p>
            <a:r>
              <a:rPr lang="en-US" sz="2400" dirty="0">
                <a:solidFill>
                  <a:srgbClr val="4141A0"/>
                </a:solidFill>
              </a:rPr>
              <a:t>print(</a:t>
            </a:r>
            <a:r>
              <a:rPr lang="en-US" sz="2400" dirty="0" err="1">
                <a:solidFill>
                  <a:srgbClr val="4141A0"/>
                </a:solidFill>
              </a:rPr>
              <a:t>frame.applymap</a:t>
            </a:r>
            <a:r>
              <a:rPr lang="en-US" sz="2400" dirty="0">
                <a:solidFill>
                  <a:srgbClr val="4141A0"/>
                </a:solidFill>
              </a:rPr>
              <a:t>(square))</a:t>
            </a:r>
          </a:p>
          <a:p>
            <a:r>
              <a:rPr lang="pt-BR" sz="2400" dirty="0"/>
              <a:t>      c1  c2  c3</a:t>
            </a:r>
          </a:p>
          <a:p>
            <a:r>
              <a:rPr lang="pt-BR" sz="2400" dirty="0"/>
              <a:t>r1   0   1   4</a:t>
            </a:r>
          </a:p>
          <a:p>
            <a:r>
              <a:rPr lang="pt-BR" sz="2400" dirty="0"/>
              <a:t>r2   9  16  25</a:t>
            </a:r>
          </a:p>
          <a:p>
            <a:r>
              <a:rPr lang="pt-BR" sz="2400" dirty="0"/>
              <a:t>r3  36  49  64</a:t>
            </a:r>
            <a:endParaRPr 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1148FB1-D487-A777-D8E2-2AB4CF21D5B4}"/>
              </a:ext>
            </a:extLst>
          </p:cNvPr>
          <p:cNvSpPr/>
          <p:nvPr/>
        </p:nvSpPr>
        <p:spPr>
          <a:xfrm>
            <a:off x="1159096" y="4424730"/>
            <a:ext cx="413411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80"/>
                </a:solidFill>
              </a:rPr>
              <a:t>def</a:t>
            </a:r>
            <a:r>
              <a:rPr lang="en-US" sz="2400" dirty="0">
                <a:solidFill>
                  <a:srgbClr val="000080"/>
                </a:solidFill>
              </a:rPr>
              <a:t> </a:t>
            </a:r>
            <a:r>
              <a:rPr lang="en-US" sz="2400" dirty="0" err="1">
                <a:solidFill>
                  <a:srgbClr val="000080"/>
                </a:solidFill>
              </a:rPr>
              <a:t>max_min</a:t>
            </a:r>
            <a:r>
              <a:rPr lang="en-US" sz="2400" dirty="0">
                <a:solidFill>
                  <a:srgbClr val="000080"/>
                </a:solidFill>
              </a:rPr>
              <a:t>(x): </a:t>
            </a:r>
          </a:p>
          <a:p>
            <a:r>
              <a:rPr lang="en-US" sz="2400" dirty="0">
                <a:solidFill>
                  <a:srgbClr val="000080"/>
                </a:solidFill>
              </a:rPr>
              <a:t>    return Series([max(x), min(x)], index=['max', </a:t>
            </a:r>
            <a:r>
              <a:rPr lang="en-US" sz="2400">
                <a:solidFill>
                  <a:srgbClr val="000080"/>
                </a:solidFill>
              </a:rPr>
              <a:t>'min'])</a:t>
            </a:r>
            <a:endParaRPr lang="en-US" sz="2400" dirty="0">
              <a:solidFill>
                <a:srgbClr val="000080"/>
              </a:solidFill>
            </a:endParaRPr>
          </a:p>
          <a:p>
            <a:r>
              <a:rPr lang="en-US" sz="2400" dirty="0">
                <a:solidFill>
                  <a:srgbClr val="000080"/>
                </a:solidFill>
              </a:rPr>
              <a:t>print(</a:t>
            </a:r>
            <a:r>
              <a:rPr lang="en-US" sz="2400" dirty="0" err="1">
                <a:solidFill>
                  <a:srgbClr val="000080"/>
                </a:solidFill>
              </a:rPr>
              <a:t>frame.apply</a:t>
            </a:r>
            <a:r>
              <a:rPr lang="en-US" sz="2400" dirty="0">
                <a:solidFill>
                  <a:srgbClr val="000080"/>
                </a:solidFill>
              </a:rPr>
              <a:t>(</a:t>
            </a:r>
            <a:r>
              <a:rPr lang="en-US" sz="2400" dirty="0" err="1">
                <a:solidFill>
                  <a:srgbClr val="000080"/>
                </a:solidFill>
              </a:rPr>
              <a:t>max_</a:t>
            </a:r>
            <a:r>
              <a:rPr lang="en-US" sz="2400" err="1">
                <a:solidFill>
                  <a:srgbClr val="000080"/>
                </a:solidFill>
              </a:rPr>
              <a:t>min</a:t>
            </a:r>
            <a:r>
              <a:rPr lang="en-US" sz="2400">
                <a:solidFill>
                  <a:srgbClr val="000080"/>
                </a:solidFill>
              </a:rPr>
              <a:t>))</a:t>
            </a:r>
            <a:endParaRPr lang="en-US" sz="2400" dirty="0">
              <a:solidFill>
                <a:srgbClr val="000080"/>
              </a:solidFill>
            </a:endParaRPr>
          </a:p>
          <a:p>
            <a:r>
              <a:rPr lang="en-US" sz="2400" dirty="0"/>
              <a:t>         c1  c2  c3</a:t>
            </a:r>
          </a:p>
          <a:p>
            <a:r>
              <a:rPr lang="en-US" sz="2400" dirty="0"/>
              <a:t>max   6   7   8</a:t>
            </a:r>
          </a:p>
          <a:p>
            <a:r>
              <a:rPr lang="en-US" sz="2400" dirty="0"/>
              <a:t>min    0   1   2</a:t>
            </a:r>
          </a:p>
        </p:txBody>
      </p:sp>
    </p:spTree>
    <p:extLst>
      <p:ext uri="{BB962C8B-B14F-4D97-AF65-F5344CB8AC3E}">
        <p14:creationId xmlns:p14="http://schemas.microsoft.com/office/powerpoint/2010/main" val="1474493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</a:t>
            </a:r>
            <a:r>
              <a:rPr lang="en-US" dirty="0" err="1"/>
              <a:t>DataFrame</a:t>
            </a:r>
            <a:r>
              <a:rPr lang="en-US" dirty="0"/>
              <a:t>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346" y="1873772"/>
            <a:ext cx="3038889" cy="533122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sort_index</a:t>
            </a:r>
            <a:r>
              <a:rPr lang="en-US" dirty="0"/>
              <a:t>()</a:t>
            </a:r>
          </a:p>
        </p:txBody>
      </p:sp>
      <p:sp>
        <p:nvSpPr>
          <p:cNvPr id="4" name="Rectangle 3"/>
          <p:cNvSpPr/>
          <p:nvPr/>
        </p:nvSpPr>
        <p:spPr>
          <a:xfrm>
            <a:off x="862346" y="2589978"/>
            <a:ext cx="300445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0080"/>
                </a:solidFill>
              </a:rPr>
              <a:t>frame.index</a:t>
            </a:r>
            <a:r>
              <a:rPr lang="en-US" sz="2800" dirty="0">
                <a:solidFill>
                  <a:srgbClr val="000080"/>
                </a:solidFill>
              </a:rPr>
              <a:t>=['A', 'C', 'B']; </a:t>
            </a:r>
            <a:r>
              <a:rPr lang="en-US" sz="2800" dirty="0" err="1">
                <a:solidFill>
                  <a:srgbClr val="000080"/>
                </a:solidFill>
              </a:rPr>
              <a:t>frame.columns</a:t>
            </a:r>
            <a:r>
              <a:rPr lang="en-US" sz="2800" dirty="0">
                <a:solidFill>
                  <a:srgbClr val="000080"/>
                </a:solidFill>
              </a:rPr>
              <a:t>=['</a:t>
            </a:r>
            <a:r>
              <a:rPr lang="en-US" sz="2800" dirty="0" err="1">
                <a:solidFill>
                  <a:srgbClr val="000080"/>
                </a:solidFill>
              </a:rPr>
              <a:t>b','a','c</a:t>
            </a:r>
            <a:r>
              <a:rPr lang="en-US" sz="2800" dirty="0">
                <a:solidFill>
                  <a:srgbClr val="000080"/>
                </a:solidFill>
              </a:rPr>
              <a:t>'];</a:t>
            </a:r>
          </a:p>
          <a:p>
            <a:r>
              <a:rPr lang="en-US" sz="2800" dirty="0">
                <a:solidFill>
                  <a:srgbClr val="000080"/>
                </a:solidFill>
              </a:rPr>
              <a:t>print(frame) </a:t>
            </a:r>
          </a:p>
          <a:p>
            <a:r>
              <a:rPr lang="pt-BR" sz="2800" dirty="0"/>
              <a:t>     b  a  c</a:t>
            </a:r>
          </a:p>
          <a:p>
            <a:r>
              <a:rPr lang="pt-BR" sz="2800" dirty="0"/>
              <a:t>A  0  1  2</a:t>
            </a:r>
          </a:p>
          <a:p>
            <a:r>
              <a:rPr lang="pt-BR" sz="2800" dirty="0"/>
              <a:t>C  3  4  5</a:t>
            </a:r>
          </a:p>
          <a:p>
            <a:r>
              <a:rPr lang="pt-BR" sz="2800" dirty="0"/>
              <a:t>B  6  </a:t>
            </a:r>
            <a:r>
              <a:rPr lang="pt-BR" sz="2800"/>
              <a:t>7  8</a:t>
            </a:r>
            <a:endParaRPr lang="pt-BR" sz="2800" dirty="0"/>
          </a:p>
        </p:txBody>
      </p:sp>
      <p:sp>
        <p:nvSpPr>
          <p:cNvPr id="5" name="Rectangle 4"/>
          <p:cNvSpPr/>
          <p:nvPr/>
        </p:nvSpPr>
        <p:spPr>
          <a:xfrm>
            <a:off x="4247363" y="2589978"/>
            <a:ext cx="342945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rgbClr val="000080"/>
                </a:solidFill>
              </a:rPr>
              <a:t>print(frame.sort_index())</a:t>
            </a:r>
          </a:p>
          <a:p>
            <a:r>
              <a:rPr lang="pt-BR" sz="2800"/>
              <a:t>     b  a  c</a:t>
            </a:r>
          </a:p>
          <a:p>
            <a:r>
              <a:rPr lang="pt-BR" sz="2800"/>
              <a:t>A  0  1  2</a:t>
            </a:r>
          </a:p>
          <a:p>
            <a:r>
              <a:rPr lang="pt-BR" sz="2800"/>
              <a:t>B  6  7  8</a:t>
            </a:r>
          </a:p>
          <a:p>
            <a:r>
              <a:rPr lang="pt-BR" sz="2800"/>
              <a:t>C  3  4  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70FF225-B85F-C867-0842-3964DCE5EE55}"/>
              </a:ext>
            </a:extLst>
          </p:cNvPr>
          <p:cNvSpPr/>
          <p:nvPr/>
        </p:nvSpPr>
        <p:spPr>
          <a:xfrm>
            <a:off x="8057381" y="2589978"/>
            <a:ext cx="313197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rgbClr val="000080"/>
                </a:solidFill>
              </a:rPr>
              <a:t>print(frame.sort_index(axis=1))</a:t>
            </a:r>
          </a:p>
          <a:p>
            <a:r>
              <a:rPr lang="pt-BR" sz="2800"/>
              <a:t>     a  b  c</a:t>
            </a:r>
          </a:p>
          <a:p>
            <a:r>
              <a:rPr lang="pt-BR" sz="2800"/>
              <a:t>A  1  0  2</a:t>
            </a:r>
          </a:p>
          <a:p>
            <a:r>
              <a:rPr lang="pt-BR" sz="2800"/>
              <a:t>C  4  3  5</a:t>
            </a:r>
          </a:p>
          <a:p>
            <a:r>
              <a:rPr lang="pt-BR" sz="2800"/>
              <a:t>B  7  6  8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8238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</a:t>
            </a:r>
            <a:r>
              <a:rPr lang="en-US" dirty="0" err="1"/>
              <a:t>DataFrame</a:t>
            </a:r>
            <a:r>
              <a:rPr lang="en-US" dirty="0"/>
              <a:t> functions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979868" y="2678806"/>
            <a:ext cx="81254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>
                <a:solidFill>
                  <a:srgbClr val="000080"/>
                </a:solidFill>
              </a:rPr>
              <a:t>frame = DataFrame(np.random.randint(0, 10, 9).reshape(3,-1), index=['r1', 'r2', 'r3'], columns=['c1', 'c2', 'c3'])</a:t>
            </a:r>
          </a:p>
          <a:p>
            <a:r>
              <a:rPr lang="pt-BR" sz="2400">
                <a:solidFill>
                  <a:srgbClr val="000080"/>
                </a:solidFill>
              </a:rPr>
              <a:t>print(frame)</a:t>
            </a:r>
          </a:p>
          <a:p>
            <a:r>
              <a:rPr lang="pt-BR" sz="2400"/>
              <a:t>    c1  c2  c3</a:t>
            </a:r>
          </a:p>
          <a:p>
            <a:r>
              <a:rPr lang="pt-BR" sz="2400"/>
              <a:t>r1   6   9   0</a:t>
            </a:r>
          </a:p>
          <a:p>
            <a:r>
              <a:rPr lang="pt-BR" sz="2400"/>
              <a:t>r2   8   2   9</a:t>
            </a:r>
          </a:p>
          <a:p>
            <a:r>
              <a:rPr lang="pt-BR" sz="2400"/>
              <a:t>r3   8   0   6</a:t>
            </a:r>
            <a:endParaRPr lang="pt-BR" sz="2400" dirty="0"/>
          </a:p>
        </p:txBody>
      </p:sp>
      <p:sp>
        <p:nvSpPr>
          <p:cNvPr id="5" name="Rectangle 4"/>
          <p:cNvSpPr/>
          <p:nvPr/>
        </p:nvSpPr>
        <p:spPr>
          <a:xfrm>
            <a:off x="3993982" y="4268023"/>
            <a:ext cx="28134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>
                <a:solidFill>
                  <a:srgbClr val="000080"/>
                </a:solidFill>
              </a:rPr>
              <a:t>print</a:t>
            </a:r>
            <a:r>
              <a:rPr lang="pt-BR" sz="2400" dirty="0">
                <a:solidFill>
                  <a:srgbClr val="000080"/>
                </a:solidFill>
              </a:rPr>
              <a:t>(frame.sort_values(by='c1'))</a:t>
            </a:r>
          </a:p>
          <a:p>
            <a:r>
              <a:rPr lang="pt-BR" sz="2400" dirty="0"/>
              <a:t>     c1  c2  c3</a:t>
            </a:r>
          </a:p>
          <a:p>
            <a:r>
              <a:rPr lang="pt-BR" sz="2400" dirty="0"/>
              <a:t>r1   6   9   0</a:t>
            </a:r>
          </a:p>
          <a:p>
            <a:r>
              <a:rPr lang="pt-BR" sz="2400" dirty="0"/>
              <a:t>r2   8   2   9</a:t>
            </a:r>
          </a:p>
          <a:p>
            <a:r>
              <a:rPr lang="pt-BR" sz="2400" dirty="0"/>
              <a:t>r3   8   </a:t>
            </a:r>
            <a:r>
              <a:rPr lang="pt-BR" sz="2400"/>
              <a:t>0   6</a:t>
            </a:r>
            <a:endParaRPr lang="pt-BR" sz="24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D280080-DD98-920C-16DD-7C02F4A61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917879" cy="603119"/>
          </a:xfrm>
        </p:spPr>
        <p:txBody>
          <a:bodyPr/>
          <a:lstStyle/>
          <a:p>
            <a:r>
              <a:rPr lang="en-US"/>
              <a:t>sort_values()</a:t>
            </a:r>
          </a:p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41B4369-DAF5-99F9-763E-FF9F88F24697}"/>
              </a:ext>
            </a:extLst>
          </p:cNvPr>
          <p:cNvSpPr/>
          <p:nvPr/>
        </p:nvSpPr>
        <p:spPr>
          <a:xfrm>
            <a:off x="7321640" y="4268023"/>
            <a:ext cx="35674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>
                <a:solidFill>
                  <a:srgbClr val="000080"/>
                </a:solidFill>
              </a:rPr>
              <a:t>print</a:t>
            </a:r>
            <a:r>
              <a:rPr lang="pt-BR" sz="2400" dirty="0">
                <a:solidFill>
                  <a:srgbClr val="000080"/>
                </a:solidFill>
              </a:rPr>
              <a:t>(frame.sort_values(axis=1,by=['r3','r1']))</a:t>
            </a:r>
          </a:p>
          <a:p>
            <a:r>
              <a:rPr lang="pt-BR" sz="2400" dirty="0"/>
              <a:t>     c2  c3  c1</a:t>
            </a:r>
          </a:p>
          <a:p>
            <a:r>
              <a:rPr lang="pt-BR" sz="2400" dirty="0"/>
              <a:t>r1   9   0   6</a:t>
            </a:r>
          </a:p>
          <a:p>
            <a:r>
              <a:rPr lang="pt-BR" sz="2400" dirty="0"/>
              <a:t>r2   2   9   8</a:t>
            </a:r>
          </a:p>
          <a:p>
            <a:r>
              <a:rPr lang="pt-BR" sz="2400" dirty="0"/>
              <a:t>r3   0   6   8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22980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</p:bldLst>
  </p:timing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CFB608F-E2ED-4AA5-B472-3C2C89444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A8DA88-2D67-4B30-8205-C52078711284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6064</TotalTime>
  <Words>1321</Words>
  <Application>Microsoft Office PowerPoint</Application>
  <PresentationFormat>Widescreen</PresentationFormat>
  <Paragraphs>198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The Hand Black</vt:lpstr>
      <vt:lpstr>The Serif Hand</vt:lpstr>
      <vt:lpstr>The Serif Hand Black</vt:lpstr>
      <vt:lpstr>SketchyVTI</vt:lpstr>
      <vt:lpstr>Data Analytics in Python Pandas Again</vt:lpstr>
      <vt:lpstr>Alerts</vt:lpstr>
      <vt:lpstr>DataFrame Indexing and Slicing</vt:lpstr>
      <vt:lpstr>Activity</vt:lpstr>
      <vt:lpstr>Pandas Selecting Data</vt:lpstr>
      <vt:lpstr>Pandas Selecting Data</vt:lpstr>
      <vt:lpstr>Function application and mapping</vt:lpstr>
      <vt:lpstr>Other DataFrame functions</vt:lpstr>
      <vt:lpstr>Other DataFrame functions</vt:lpstr>
      <vt:lpstr>Activity</vt:lpstr>
      <vt:lpstr>Other DataFrame functions</vt:lpstr>
      <vt:lpstr>Questions?</vt:lpstr>
      <vt:lpstr>Next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68</cp:revision>
  <dcterms:created xsi:type="dcterms:W3CDTF">2024-01-06T19:25:42Z</dcterms:created>
  <dcterms:modified xsi:type="dcterms:W3CDTF">2026-01-23T23:11:06Z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