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25"/>
  </p:notesMasterIdLst>
  <p:handoutMasterIdLst>
    <p:handoutMasterId r:id="rId26"/>
  </p:handoutMasterIdLst>
  <p:sldIdLst>
    <p:sldId id="496" r:id="rId5"/>
    <p:sldId id="507" r:id="rId6"/>
    <p:sldId id="521" r:id="rId7"/>
    <p:sldId id="260" r:id="rId8"/>
    <p:sldId id="309" r:id="rId9"/>
    <p:sldId id="261" r:id="rId10"/>
    <p:sldId id="310" r:id="rId11"/>
    <p:sldId id="523" r:id="rId12"/>
    <p:sldId id="524" r:id="rId13"/>
    <p:sldId id="525" r:id="rId14"/>
    <p:sldId id="311" r:id="rId15"/>
    <p:sldId id="293" r:id="rId16"/>
    <p:sldId id="308" r:id="rId17"/>
    <p:sldId id="317" r:id="rId18"/>
    <p:sldId id="318" r:id="rId19"/>
    <p:sldId id="298" r:id="rId20"/>
    <p:sldId id="312" r:id="rId21"/>
    <p:sldId id="313" r:id="rId22"/>
    <p:sldId id="522" r:id="rId23"/>
    <p:sldId id="51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99" autoAdjust="0"/>
    <p:restoredTop sz="94656" autoAdjust="0"/>
  </p:normalViewPr>
  <p:slideViewPr>
    <p:cSldViewPr snapToGrid="0" showGuides="1">
      <p:cViewPr varScale="1">
        <p:scale>
          <a:sx n="103" d="100"/>
          <a:sy n="103" d="100"/>
        </p:scale>
        <p:origin x="1014" y="108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1/23/2026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1/23/2026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2779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181600" cy="452619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181600" cy="450790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1714860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>
                <a:solidFill>
                  <a:schemeClr val="accent2">
                    <a:lumMod val="40000"/>
                    <a:lumOff val="60000"/>
                  </a:schemeClr>
                </a:solidFill>
                <a:latin typeface="The Serif Hand" panose="020F0502020204030204" pitchFamily="66" charset="0"/>
              </a:rPr>
              <a:t>Data Analytics in Python</a:t>
            </a:r>
            <a:br>
              <a:rPr lang="en-US" sz="7200">
                <a:solidFill>
                  <a:schemeClr val="accent6">
                    <a:lumMod val="40000"/>
                    <a:lumOff val="60000"/>
                  </a:schemeClr>
                </a:solidFill>
                <a:latin typeface="The Serif Hand" panose="020F0502020204030204" pitchFamily="66" charset="0"/>
              </a:rPr>
            </a:br>
            <a:r>
              <a:rPr lang="en-US" sz="6000">
                <a:solidFill>
                  <a:schemeClr val="accent2">
                    <a:lumMod val="75000"/>
                  </a:schemeClr>
                </a:solidFill>
              </a:rPr>
              <a:t>Pandas</a:t>
            </a:r>
            <a:endParaRPr lang="en-US" sz="6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Series </a:t>
            </a:r>
            <a:r>
              <a:rPr lang="en-US"/>
              <a:t>– Auto-Alignment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8096" y="1984241"/>
            <a:ext cx="6572156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80"/>
                </a:solidFill>
                <a:latin typeface="Arial" charset="0"/>
                <a:ea typeface="ＭＳ Ｐゴシック" charset="-128"/>
              </a:rPr>
              <a:t>&gt;&gt;&gt; sdata2 = {'Texas': 10, 'Ohio': 20, 'Oregon': 15, 'Utah': 18}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80"/>
                </a:solidFill>
                <a:latin typeface="Arial" charset="0"/>
                <a:ea typeface="ＭＳ Ｐゴシック" charset="-128"/>
              </a:rPr>
              <a:t>&gt;&gt;&gt; states2 = ['Texas', 'Ohio', 'Oregon', 'Utah']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80"/>
                </a:solidFill>
                <a:latin typeface="Arial" charset="0"/>
                <a:ea typeface="ＭＳ Ｐゴシック" charset="-128"/>
              </a:rPr>
              <a:t>&gt;&gt;&gt; obj5 = Series(sdata2, index=states2)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80"/>
                </a:solidFill>
                <a:latin typeface="Arial" charset="0"/>
                <a:ea typeface="ＭＳ Ｐゴシック" charset="-128"/>
              </a:rPr>
              <a:t>&gt;&gt;&gt; print(obj5)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Texas     10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Ohio      20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Oregon   15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Utah      18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dtype: int64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ea typeface="ＭＳ Ｐゴシック" charset="-128"/>
            </a:endParaRP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80"/>
                </a:solidFill>
                <a:latin typeface="Arial" charset="0"/>
                <a:ea typeface="ＭＳ Ｐゴシック" charset="-128"/>
              </a:rPr>
              <a:t>&gt;&gt;&gt; print(obj4.add(obj5))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Iowa       NaN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Ohio      40.0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Oregon    30.0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Texas     20.0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Utah       NaN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dtype: float64</a:t>
            </a:r>
            <a:endParaRPr lang="en-US" dirty="0">
              <a:solidFill>
                <a:prstClr val="black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15617" y="1984241"/>
            <a:ext cx="376808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chemeClr val="accent1"/>
                </a:solidFill>
                <a:latin typeface="Arial" charset="0"/>
                <a:ea typeface="ＭＳ Ｐゴシック" charset="-128"/>
              </a:rPr>
              <a:t>Recall that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80"/>
                </a:solidFill>
                <a:latin typeface="Arial" charset="0"/>
                <a:ea typeface="ＭＳ Ｐゴシック" charset="-128"/>
              </a:rPr>
              <a:t>&gt;&gt;&gt; print(obj4)</a:t>
            </a:r>
            <a:endParaRPr lang="en-US">
              <a:solidFill>
                <a:prstClr val="black"/>
              </a:solidFill>
              <a:latin typeface="Arial" charset="0"/>
              <a:ea typeface="ＭＳ Ｐゴシック" charset="-128"/>
            </a:endParaRP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Texas     10.0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Ohio      20.0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Oregon    15.0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Iowa       NaN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dtype: float64</a:t>
            </a:r>
          </a:p>
        </p:txBody>
      </p:sp>
    </p:spTree>
    <p:extLst>
      <p:ext uri="{BB962C8B-B14F-4D97-AF65-F5344CB8AC3E}">
        <p14:creationId xmlns:p14="http://schemas.microsoft.com/office/powerpoint/2010/main" val="972814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75027-478C-4731-BC6C-738D355A6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Index Object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72BEE-D5AB-4231-95C3-44869BC89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6260"/>
            <a:ext cx="9975574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An </a:t>
            </a:r>
            <a:r>
              <a:rPr lang="en-US" sz="3200" b="1" dirty="0"/>
              <a:t>Index</a:t>
            </a:r>
            <a:r>
              <a:rPr lang="en-US" sz="3200" dirty="0"/>
              <a:t> object can be thought of as an </a:t>
            </a:r>
            <a:r>
              <a:rPr lang="en-US" sz="3200" u="sng" dirty="0"/>
              <a:t>immutable</a:t>
            </a:r>
            <a:r>
              <a:rPr lang="en-US" sz="3200" dirty="0"/>
              <a:t> array or as an ordered set</a:t>
            </a:r>
          </a:p>
          <a:p>
            <a:r>
              <a:rPr lang="en-US" dirty="0"/>
              <a:t>The index portion of a Series is actually an instance of an </a:t>
            </a:r>
            <a:r>
              <a:rPr lang="en-US" b="1" dirty="0"/>
              <a:t>Index</a:t>
            </a:r>
            <a:r>
              <a:rPr lang="en-US" dirty="0"/>
              <a:t> type object</a:t>
            </a:r>
          </a:p>
          <a:p>
            <a:pPr lvl="1"/>
            <a:r>
              <a:rPr lang="en-US" b="1" dirty="0"/>
              <a:t>Index</a:t>
            </a:r>
            <a:r>
              <a:rPr lang="en-US" dirty="0"/>
              <a:t> is the base type (used for objects, like strings)</a:t>
            </a:r>
          </a:p>
          <a:p>
            <a:pPr lvl="1"/>
            <a:r>
              <a:rPr lang="en-US" dirty="0"/>
              <a:t>Inherited by </a:t>
            </a:r>
            <a:r>
              <a:rPr lang="en-US" b="1" dirty="0"/>
              <a:t>Int64Index</a:t>
            </a:r>
            <a:r>
              <a:rPr lang="en-US" dirty="0"/>
              <a:t>, </a:t>
            </a:r>
            <a:r>
              <a:rPr lang="en-US" b="1" dirty="0"/>
              <a:t>Float64Index</a:t>
            </a:r>
            <a:r>
              <a:rPr lang="en-US" dirty="0"/>
              <a:t>, …</a:t>
            </a:r>
          </a:p>
          <a:p>
            <a:r>
              <a:rPr lang="en-US" dirty="0"/>
              <a:t>When created from a list of elements, the type is inferred</a:t>
            </a:r>
          </a:p>
          <a:p>
            <a:pPr lvl="1"/>
            <a:r>
              <a:rPr lang="en-US" dirty="0"/>
              <a:t>Can be specified with a </a:t>
            </a:r>
            <a:r>
              <a:rPr lang="en-US" b="1" dirty="0"/>
              <a:t>dtype</a:t>
            </a:r>
            <a:r>
              <a:rPr lang="en-US" dirty="0"/>
              <a:t> argument</a:t>
            </a:r>
          </a:p>
          <a:p>
            <a:pPr marL="457200" lvl="1" indent="0">
              <a:buNone/>
            </a:pPr>
            <a:r>
              <a:rPr lang="en-US" dirty="0"/>
              <a:t>    ex:  ‘int64’, ‘float64’, ‘bool’, …</a:t>
            </a:r>
          </a:p>
          <a:p>
            <a:pPr lvl="1"/>
            <a:r>
              <a:rPr lang="en-US" dirty="0"/>
              <a:t>f = </a:t>
            </a:r>
            <a:r>
              <a:rPr lang="en-US" dirty="0" err="1"/>
              <a:t>pd.Index</a:t>
            </a:r>
            <a:r>
              <a:rPr lang="en-US" dirty="0"/>
              <a:t>([1.0, 2.0, 3.0], dtype='float64’)</a:t>
            </a:r>
          </a:p>
          <a:p>
            <a:pPr marL="457200" lvl="1" indent="0">
              <a:buNone/>
            </a:pPr>
            <a:r>
              <a:rPr lang="en-US" dirty="0"/>
              <a:t>   (creates a Float64Index object)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626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Series name and index name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C6CC2A-7A26-2A20-4FB1-B76C2FD2A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e Hand Black"/>
                <a:ea typeface="+mn-ea"/>
                <a:cs typeface="+mn-cs"/>
              </a:rPr>
              <a:t>Index of a series can be changed to a different index.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e Hand Black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4141A0"/>
                </a:solidFill>
                <a:effectLst/>
                <a:uLnTx/>
                <a:uFillTx/>
                <a:latin typeface="The Hand Black"/>
                <a:ea typeface="+mn-ea"/>
                <a:cs typeface="+mn-cs"/>
              </a:rPr>
              <a:t>&gt;&gt;&gt; obj4.index = ['Florida', 'New York', 'Kentucky', 'Georgia']</a:t>
            </a:r>
          </a:p>
          <a:p>
            <a:pPr marL="457200" marR="0" lvl="1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e Hand Black"/>
                <a:ea typeface="+mn-ea"/>
                <a:cs typeface="+mn-cs"/>
              </a:rPr>
              <a:t>Florida     10.0</a:t>
            </a:r>
          </a:p>
          <a:p>
            <a:pPr marL="457200" marR="0" lvl="1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e Hand Black"/>
                <a:ea typeface="+mn-ea"/>
                <a:cs typeface="+mn-cs"/>
              </a:rPr>
              <a:t>New York    20.0</a:t>
            </a:r>
          </a:p>
          <a:p>
            <a:pPr marL="457200" marR="0" lvl="1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e Hand Black"/>
                <a:ea typeface="+mn-ea"/>
                <a:cs typeface="+mn-cs"/>
              </a:rPr>
              <a:t>Kentucky    15.0</a:t>
            </a:r>
          </a:p>
          <a:p>
            <a:pPr marL="457200" marR="0" lvl="1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e Hand Black"/>
                <a:ea typeface="+mn-ea"/>
                <a:cs typeface="+mn-cs"/>
              </a:rPr>
              <a:t>Georgia      NaN</a:t>
            </a:r>
          </a:p>
          <a:p>
            <a:pPr marL="457200" marR="0" lvl="1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e Hand Black"/>
                <a:ea typeface="+mn-ea"/>
                <a:cs typeface="+mn-cs"/>
              </a:rPr>
              <a:t>Name: population, dtype: float64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80"/>
              </a:solidFill>
              <a:effectLst/>
              <a:uLnTx/>
              <a:uFillTx/>
              <a:latin typeface="The Hand Black"/>
              <a:ea typeface="+mn-ea"/>
              <a:cs typeface="+mn-cs"/>
            </a:endParaRPr>
          </a:p>
          <a:p>
            <a:pPr marL="285750" indent="-285750">
              <a:spcBef>
                <a:spcPts val="0"/>
              </a:spcBef>
              <a:defRPr/>
            </a:pPr>
            <a:r>
              <a:rPr lang="en-US" sz="3000">
                <a:solidFill>
                  <a:prstClr val="black"/>
                </a:solidFill>
                <a:latin typeface="The Hand Black"/>
              </a:rPr>
              <a:t>Index object itself is immutable.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80"/>
              </a:solidFill>
              <a:effectLst/>
              <a:uLnTx/>
              <a:uFillTx/>
              <a:latin typeface="The Hand Black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4141A0"/>
                </a:solidFill>
                <a:effectLst/>
                <a:uLnTx/>
                <a:uFillTx/>
                <a:latin typeface="The Hand Black"/>
                <a:ea typeface="+mn-ea"/>
                <a:cs typeface="+mn-cs"/>
              </a:rPr>
              <a:t>&gt;&gt;&gt; obj4.index[2]='California'</a:t>
            </a:r>
          </a:p>
          <a:p>
            <a:pPr marL="457200" marR="0" lvl="1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8B0000"/>
                </a:solidFill>
                <a:effectLst/>
                <a:uLnTx/>
                <a:uFillTx/>
                <a:latin typeface="The Hand Black"/>
                <a:ea typeface="+mn-ea"/>
                <a:cs typeface="+mn-cs"/>
              </a:rPr>
              <a:t>TypeError:</a:t>
            </a: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e Hand Black"/>
                <a:ea typeface="+mn-ea"/>
                <a:cs typeface="+mn-cs"/>
              </a:rPr>
              <a:t> Index does not support mutable operations</a:t>
            </a:r>
          </a:p>
          <a:p>
            <a:pPr marL="457200" marR="0" lvl="1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e Hand Black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4141A0"/>
                </a:solidFill>
                <a:effectLst/>
                <a:uLnTx/>
                <a:uFillTx/>
                <a:latin typeface="The Hand Black"/>
                <a:ea typeface="+mn-ea"/>
                <a:cs typeface="+mn-cs"/>
              </a:rPr>
              <a:t>&gt;&gt;&gt;print(obj4.index)</a:t>
            </a:r>
          </a:p>
          <a:p>
            <a:pPr marL="457200" marR="0" lvl="1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e Hand Black"/>
                <a:ea typeface="+mn-ea"/>
                <a:cs typeface="+mn-cs"/>
              </a:rPr>
              <a:t>Index(['Florida', 'New York', 'Kentucky', 'Georgia'], dtype='object')</a:t>
            </a:r>
          </a:p>
        </p:txBody>
      </p:sp>
    </p:spTree>
    <p:extLst>
      <p:ext uri="{BB962C8B-B14F-4D97-AF65-F5344CB8AC3E}">
        <p14:creationId xmlns:p14="http://schemas.microsoft.com/office/powerpoint/2010/main" val="982280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0E9DE-F913-4111-8FE6-8DFF9B8B9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Series: index and values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F8BEB-CCE3-4BA4-87B6-4A2335DB7C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4121" y="2130843"/>
            <a:ext cx="5857461" cy="4002916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dirty="0"/>
              <a:t>In [5]: s1 = pd.Series([4, 5, 6])</a:t>
            </a:r>
          </a:p>
          <a:p>
            <a:pPr marL="0" indent="0">
              <a:buNone/>
            </a:pPr>
            <a:r>
              <a:rPr lang="en-US" sz="2400" dirty="0"/>
              <a:t>In [6]: s1.index </a:t>
            </a:r>
          </a:p>
          <a:p>
            <a:pPr marL="0" indent="0">
              <a:buNone/>
            </a:pPr>
            <a:r>
              <a:rPr lang="en-US" sz="2400" dirty="0"/>
              <a:t>Out[6]: RangeIndex(start=0, stop=3, step=1)</a:t>
            </a:r>
          </a:p>
          <a:p>
            <a:pPr marL="0" indent="0">
              <a:buNone/>
            </a:pPr>
            <a:r>
              <a:rPr lang="en-US" sz="2400" dirty="0"/>
              <a:t>In [7]: s2 = pd.Series({100: 1, 200:3, 400:5}</a:t>
            </a:r>
          </a:p>
          <a:p>
            <a:pPr marL="0" indent="0">
              <a:buNone/>
            </a:pPr>
            <a:r>
              <a:rPr lang="en-US" sz="2400" dirty="0"/>
              <a:t>In [8]: s2.index</a:t>
            </a:r>
          </a:p>
          <a:p>
            <a:pPr marL="0" indent="0">
              <a:buNone/>
            </a:pPr>
            <a:r>
              <a:rPr lang="en-US" sz="2400" dirty="0"/>
              <a:t>Out[8]: Int64Index([100, 200, 400], dtype='int64')</a:t>
            </a:r>
          </a:p>
          <a:p>
            <a:pPr marL="0" indent="0">
              <a:buNone/>
            </a:pPr>
            <a:r>
              <a:rPr lang="en-US" sz="2400" dirty="0"/>
              <a:t>In [9]: s1.values</a:t>
            </a:r>
          </a:p>
          <a:p>
            <a:pPr marL="0" indent="0">
              <a:buNone/>
            </a:pPr>
            <a:r>
              <a:rPr lang="en-US" sz="2400" dirty="0"/>
              <a:t>Out[9]: array([4, 5, 6], dtype=int64)</a:t>
            </a:r>
          </a:p>
          <a:p>
            <a:pPr marL="0" indent="0">
              <a:buNone/>
            </a:pPr>
            <a:r>
              <a:rPr lang="en-US" sz="2400" dirty="0"/>
              <a:t>In [10]: s2.values</a:t>
            </a:r>
          </a:p>
          <a:p>
            <a:pPr marL="0" indent="0">
              <a:buNone/>
            </a:pPr>
            <a:r>
              <a:rPr lang="en-US" sz="2400" dirty="0"/>
              <a:t>Out[10]: array([1, 3, 5], dtype=int64)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D8193A8-2682-47B4-B65A-576281B6F293}"/>
              </a:ext>
            </a:extLst>
          </p:cNvPr>
          <p:cNvSpPr txBox="1">
            <a:spLocks/>
          </p:cNvSpPr>
          <p:nvPr/>
        </p:nvSpPr>
        <p:spPr>
          <a:xfrm>
            <a:off x="838200" y="2068993"/>
            <a:ext cx="4369904" cy="40029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Series object contains attributes for separately retrieving the index and values </a:t>
            </a:r>
          </a:p>
          <a:p>
            <a:r>
              <a:rPr lang="en-US" b="1" dirty="0"/>
              <a:t>index</a:t>
            </a:r>
            <a:r>
              <a:rPr lang="en-US" dirty="0"/>
              <a:t> – return the index object</a:t>
            </a:r>
          </a:p>
          <a:p>
            <a:r>
              <a:rPr lang="en-US" b="1" dirty="0"/>
              <a:t>values</a:t>
            </a:r>
            <a:r>
              <a:rPr lang="en-US" dirty="0"/>
              <a:t> – return the values array</a:t>
            </a:r>
          </a:p>
        </p:txBody>
      </p:sp>
    </p:spTree>
    <p:extLst>
      <p:ext uri="{BB962C8B-B14F-4D97-AF65-F5344CB8AC3E}">
        <p14:creationId xmlns:p14="http://schemas.microsoft.com/office/powerpoint/2010/main" val="965112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8A095-C63B-4986-9310-C471C5352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Series Index confusion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4796D-33EC-4186-A7C6-26C21200C0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3089"/>
            <a:ext cx="9684026" cy="473420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000" dirty="0"/>
              <a:t>When directly accessing an element in a Series, the explicit index value is used</a:t>
            </a:r>
          </a:p>
          <a:p>
            <a:pPr marL="457200" lvl="1" indent="0">
              <a:buNone/>
            </a:pPr>
            <a:r>
              <a:rPr lang="en-US" sz="3600" dirty="0"/>
              <a:t>&gt;&gt;&gt; data = pd.Series(['a', 'b', 'c'], index=[1, 3, 5])</a:t>
            </a:r>
          </a:p>
          <a:p>
            <a:pPr marL="457200" lvl="1" indent="0">
              <a:buNone/>
            </a:pPr>
            <a:r>
              <a:rPr lang="en-US" sz="3600" dirty="0">
                <a:solidFill>
                  <a:prstClr val="black"/>
                </a:solidFill>
              </a:rPr>
              <a:t>&gt;&gt;&gt; data[1]</a:t>
            </a:r>
          </a:p>
          <a:p>
            <a:pPr marL="457200" lvl="1" indent="0">
              <a:buNone/>
            </a:pPr>
            <a:r>
              <a:rPr lang="en-US" sz="3600" dirty="0">
                <a:solidFill>
                  <a:prstClr val="black"/>
                </a:solidFill>
              </a:rPr>
              <a:t>‘a’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4000" dirty="0">
                <a:solidFill>
                  <a:prstClr val="black"/>
                </a:solidFill>
              </a:rPr>
              <a:t>When slicing a Series, the implicit index is used (zero-based element numbering)</a:t>
            </a:r>
          </a:p>
          <a:p>
            <a:pPr marL="457200" lvl="1" indent="0">
              <a:buNone/>
            </a:pPr>
            <a:r>
              <a:rPr lang="en-US" sz="3600" dirty="0"/>
              <a:t>&gt;&gt;&gt; data = pd.Series(['a', 'b', 'c'], index=[1, 3, 5])</a:t>
            </a:r>
          </a:p>
          <a:p>
            <a:pPr marL="457200" lvl="1" indent="0">
              <a:buNone/>
            </a:pPr>
            <a:r>
              <a:rPr lang="en-US" sz="3600" dirty="0">
                <a:solidFill>
                  <a:prstClr val="black"/>
                </a:solidFill>
              </a:rPr>
              <a:t>&gt;&gt;&gt; data[1:2]</a:t>
            </a:r>
          </a:p>
          <a:p>
            <a:pPr marL="457200" lvl="1" indent="0">
              <a:buNone/>
            </a:pPr>
            <a:r>
              <a:rPr lang="en-US" sz="3600" dirty="0">
                <a:solidFill>
                  <a:prstClr val="black"/>
                </a:solidFill>
              </a:rPr>
              <a:t>3    b</a:t>
            </a:r>
          </a:p>
          <a:p>
            <a:pPr marL="457200" lvl="1" indent="0">
              <a:buNone/>
            </a:pPr>
            <a:r>
              <a:rPr lang="en-US" sz="3600" dirty="0">
                <a:solidFill>
                  <a:prstClr val="black"/>
                </a:solidFill>
              </a:rPr>
              <a:t>dtype: object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en-US" sz="4100" dirty="0">
                <a:solidFill>
                  <a:srgbClr val="FF0000"/>
                </a:solidFill>
              </a:rPr>
              <a:t>This can lead to confusion!</a:t>
            </a:r>
          </a:p>
          <a:p>
            <a:pPr marL="457200" lvl="1" indent="0">
              <a:buNone/>
            </a:pPr>
            <a:endParaRPr lang="en-US" sz="30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2515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324F0-2FBF-46BF-A8B5-FB197B4C8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1ABE2-42C7-4A23-B7BE-45A1827BA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09591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Values can be accessed using Series locators</a:t>
            </a:r>
          </a:p>
          <a:p>
            <a:r>
              <a:rPr lang="en-US" dirty="0"/>
              <a:t>data.loc[1] – looks </a:t>
            </a:r>
            <a:r>
              <a:rPr lang="en-US"/>
              <a:t>for index </a:t>
            </a:r>
            <a:r>
              <a:rPr lang="en-US" dirty="0"/>
              <a:t>value explicitly</a:t>
            </a:r>
          </a:p>
          <a:p>
            <a:r>
              <a:rPr lang="en-US" dirty="0"/>
              <a:t>data.iloc[1] – looks for value </a:t>
            </a:r>
            <a:r>
              <a:rPr lang="en-US"/>
              <a:t>using implicit indexing (position-based)</a:t>
            </a:r>
            <a:endParaRPr lang="en-US" dirty="0"/>
          </a:p>
          <a:p>
            <a:r>
              <a:rPr lang="en-US" dirty="0"/>
              <a:t>Both support slicing</a:t>
            </a:r>
          </a:p>
          <a:p>
            <a:endParaRPr lang="en-US"/>
          </a:p>
          <a:p>
            <a:r>
              <a:rPr lang="en-US"/>
              <a:t>Always use .loc or .iloc rather than other indexing methods, when given the choice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4B5DBA-68FD-4CB6-99F9-B76F2B77B035}"/>
              </a:ext>
            </a:extLst>
          </p:cNvPr>
          <p:cNvSpPr txBox="1"/>
          <p:nvPr/>
        </p:nvSpPr>
        <p:spPr>
          <a:xfrm>
            <a:off x="7554269" y="491232"/>
            <a:ext cx="3869635" cy="60016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2400" dirty="0"/>
              <a:t>&gt;&gt;&gt; data = pd.Series(['a', 'b', 'c'], index=[1, 3, 5])</a:t>
            </a:r>
          </a:p>
          <a:p>
            <a:r>
              <a:rPr lang="en-US" sz="2400" dirty="0"/>
              <a:t>&gt;&gt;&gt; data.loc[1]</a:t>
            </a:r>
          </a:p>
          <a:p>
            <a:r>
              <a:rPr lang="en-US" sz="2400" dirty="0"/>
              <a:t>'a'</a:t>
            </a:r>
          </a:p>
          <a:p>
            <a:r>
              <a:rPr lang="en-US" sz="2400" dirty="0"/>
              <a:t>&gt;&gt;&gt; data.iloc[1]</a:t>
            </a:r>
          </a:p>
          <a:p>
            <a:r>
              <a:rPr lang="en-US" sz="2400" dirty="0"/>
              <a:t>'b'</a:t>
            </a:r>
          </a:p>
          <a:p>
            <a:r>
              <a:rPr lang="en-US" sz="2400" dirty="0"/>
              <a:t>&gt;&gt;&gt; data.loc[1:2]</a:t>
            </a:r>
          </a:p>
          <a:p>
            <a:r>
              <a:rPr lang="en-US" sz="2400" dirty="0"/>
              <a:t>1    a</a:t>
            </a:r>
          </a:p>
          <a:p>
            <a:r>
              <a:rPr lang="en-US" sz="2400" dirty="0"/>
              <a:t>dtype: object</a:t>
            </a:r>
          </a:p>
          <a:p>
            <a:r>
              <a:rPr lang="en-US" sz="2400" dirty="0"/>
              <a:t>&gt;&gt;&gt; data.loc[3:5]</a:t>
            </a:r>
          </a:p>
          <a:p>
            <a:r>
              <a:rPr lang="en-US" sz="2400" dirty="0"/>
              <a:t>3    b</a:t>
            </a:r>
          </a:p>
          <a:p>
            <a:r>
              <a:rPr lang="en-US" sz="2400" dirty="0"/>
              <a:t>5    c</a:t>
            </a:r>
          </a:p>
          <a:p>
            <a:r>
              <a:rPr lang="en-US" sz="2400" dirty="0"/>
              <a:t>dtype: object</a:t>
            </a:r>
          </a:p>
          <a:p>
            <a:r>
              <a:rPr lang="en-US" sz="2400" dirty="0"/>
              <a:t>&gt;&gt;&gt; data.iloc[1:]</a:t>
            </a:r>
          </a:p>
          <a:p>
            <a:r>
              <a:rPr lang="en-US" sz="2400" dirty="0"/>
              <a:t>3    b</a:t>
            </a:r>
          </a:p>
          <a:p>
            <a:r>
              <a:rPr lang="en-US" sz="2400" dirty="0"/>
              <a:t>5    c</a:t>
            </a:r>
          </a:p>
          <a:p>
            <a:r>
              <a:rPr lang="en-US" sz="2400" dirty="0"/>
              <a:t>dtype: object</a:t>
            </a:r>
          </a:p>
        </p:txBody>
      </p:sp>
    </p:spTree>
    <p:extLst>
      <p:ext uri="{BB962C8B-B14F-4D97-AF65-F5344CB8AC3E}">
        <p14:creationId xmlns:p14="http://schemas.microsoft.com/office/powerpoint/2010/main" val="23956760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2225040"/>
            <a:ext cx="10515600" cy="4381948"/>
          </a:xfrm>
        </p:spPr>
        <p:txBody>
          <a:bodyPr>
            <a:normAutofit/>
          </a:bodyPr>
          <a:lstStyle/>
          <a:p>
            <a:r>
              <a:rPr lang="en-US" sz="3200" dirty="0"/>
              <a:t>Create a random list of 10 integers in the range from 1 to 100 </a:t>
            </a:r>
          </a:p>
          <a:p>
            <a:r>
              <a:rPr lang="en-US" sz="3200" dirty="0"/>
              <a:t>Generate a Series with index values of 1-10</a:t>
            </a:r>
          </a:p>
          <a:p>
            <a:pPr lvl="1"/>
            <a:r>
              <a:rPr lang="en-US" sz="2800" dirty="0"/>
              <a:t>Name your Series “Random Numbers”</a:t>
            </a:r>
          </a:p>
          <a:p>
            <a:pPr lvl="1"/>
            <a:r>
              <a:rPr lang="en-US" sz="2800" dirty="0"/>
              <a:t>Name your index “index”</a:t>
            </a:r>
          </a:p>
          <a:p>
            <a:r>
              <a:rPr lang="en-US" sz="3200" dirty="0"/>
              <a:t>Now generate the Squares of all the values in the Series and display last 4 items of the Series</a:t>
            </a:r>
          </a:p>
          <a:p>
            <a:r>
              <a:rPr lang="en-US" sz="3200" dirty="0"/>
              <a:t>Also display all the numbers &gt;500 as a list (without the index)</a:t>
            </a:r>
          </a:p>
          <a:p>
            <a:pPr marL="0" indent="0">
              <a:buNone/>
            </a:pPr>
            <a:r>
              <a:rPr lang="en-US" sz="3200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13927929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A5D54-6D87-48EF-A6A7-7C1EC240D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Pandas DataFrame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DB483-F996-4779-B21E-B3CFB3E40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200" dirty="0"/>
              <a:t>A </a:t>
            </a:r>
            <a:r>
              <a:rPr lang="en-US" sz="3200" b="1" dirty="0"/>
              <a:t>DataFrame</a:t>
            </a:r>
            <a:r>
              <a:rPr lang="en-US" sz="3200" dirty="0"/>
              <a:t> is a two-dimensional object with flexible row and column names</a:t>
            </a:r>
          </a:p>
          <a:p>
            <a:r>
              <a:rPr lang="en-US" sz="3200" dirty="0"/>
              <a:t>Each column is a sequence of aligned </a:t>
            </a:r>
            <a:r>
              <a:rPr lang="en-US" sz="3200" b="1" dirty="0"/>
              <a:t>Series, </a:t>
            </a:r>
            <a:r>
              <a:rPr lang="en-US" sz="3200"/>
              <a:t>sharing indices</a:t>
            </a:r>
          </a:p>
          <a:p>
            <a:r>
              <a:rPr lang="en-US" sz="3200"/>
              <a:t>It has more in common with a spreadsheet or a database table than with a matrix</a:t>
            </a:r>
            <a:endParaRPr lang="en-US" sz="3200" dirty="0"/>
          </a:p>
          <a:p>
            <a:pPr marL="0" indent="0">
              <a:spcBef>
                <a:spcPts val="2400"/>
              </a:spcBef>
              <a:buNone/>
            </a:pPr>
            <a:r>
              <a:rPr lang="en-US" sz="3200" dirty="0"/>
              <a:t>A</a:t>
            </a:r>
            <a:r>
              <a:rPr lang="en-US" sz="3200" b="1" dirty="0"/>
              <a:t> DataFrame </a:t>
            </a:r>
            <a:r>
              <a:rPr lang="en-US" sz="3200" dirty="0"/>
              <a:t>can be constructed from:</a:t>
            </a:r>
          </a:p>
          <a:p>
            <a:pPr marL="463550"/>
            <a:r>
              <a:rPr lang="en-US" sz="3200" dirty="0"/>
              <a:t>A single Series</a:t>
            </a:r>
          </a:p>
          <a:p>
            <a:pPr marL="463550"/>
            <a:r>
              <a:rPr lang="en-US" sz="3200" dirty="0"/>
              <a:t>A list of dicts</a:t>
            </a:r>
          </a:p>
          <a:p>
            <a:pPr marL="463550"/>
            <a:r>
              <a:rPr lang="en-US" sz="3200" dirty="0"/>
              <a:t>A dict of Series</a:t>
            </a:r>
          </a:p>
          <a:p>
            <a:pPr marL="463550"/>
            <a:r>
              <a:rPr lang="en-US" sz="3200" dirty="0"/>
              <a:t>A NumPy 2-D array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627103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4D90B-8CB6-4354-9722-B03CDF5A7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DataFrame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CF9A2-874D-46CC-B51E-4C8BD2A58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873487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DataFrame has </a:t>
            </a:r>
            <a:r>
              <a:rPr lang="en-US" b="1" dirty="0"/>
              <a:t>index</a:t>
            </a:r>
            <a:r>
              <a:rPr lang="en-US" dirty="0"/>
              <a:t> and </a:t>
            </a:r>
            <a:r>
              <a:rPr lang="en-US" b="1" dirty="0"/>
              <a:t>values</a:t>
            </a:r>
            <a:r>
              <a:rPr lang="en-US" dirty="0"/>
              <a:t> attributes (like a </a:t>
            </a:r>
            <a:r>
              <a:rPr lang="en-US"/>
              <a:t>Series). It </a:t>
            </a:r>
            <a:r>
              <a:rPr lang="en-US" dirty="0"/>
              <a:t>also has a </a:t>
            </a:r>
            <a:r>
              <a:rPr lang="en-US" b="1" dirty="0"/>
              <a:t>columns</a:t>
            </a:r>
            <a:r>
              <a:rPr lang="en-US" dirty="0"/>
              <a:t> attribute</a:t>
            </a:r>
          </a:p>
          <a:p>
            <a:r>
              <a:rPr lang="en-US" dirty="0"/>
              <a:t>If unspecified, a zero-based array is used for index and </a:t>
            </a:r>
            <a:r>
              <a:rPr lang="en-US"/>
              <a:t>column values</a:t>
            </a:r>
          </a:p>
          <a:p>
            <a:r>
              <a:rPr lang="en-US"/>
              <a:t>But columns can also be specified independently as dictionaries, each with its own data type</a:t>
            </a:r>
          </a:p>
          <a:p>
            <a:r>
              <a:rPr lang="en-US"/>
              <a:t>Row/column indices can also be specified separately</a:t>
            </a:r>
          </a:p>
          <a:p>
            <a:r>
              <a:rPr lang="en-US"/>
              <a:t>Or as a nested dictionary of dictionaries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019D22-7BF2-44B5-B106-32BE940F98D4}"/>
              </a:ext>
            </a:extLst>
          </p:cNvPr>
          <p:cNvSpPr txBox="1"/>
          <p:nvPr/>
        </p:nvSpPr>
        <p:spPr>
          <a:xfrm>
            <a:off x="6168357" y="1968560"/>
            <a:ext cx="5115339" cy="45243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2400" dirty="0"/>
              <a:t>&gt;&gt;&gt; df = pd.DataFrame([[1,2,3],[4,5,6]])</a:t>
            </a:r>
          </a:p>
          <a:p>
            <a:r>
              <a:rPr lang="en-US" sz="2400" dirty="0"/>
              <a:t>&gt;&gt;&gt; df</a:t>
            </a:r>
          </a:p>
          <a:p>
            <a:r>
              <a:rPr lang="en-US" sz="2400"/>
              <a:t>   </a:t>
            </a:r>
            <a:r>
              <a:rPr lang="en-US" sz="1600"/>
              <a:t> </a:t>
            </a:r>
            <a:r>
              <a:rPr lang="en-US" sz="2400"/>
              <a:t>0  </a:t>
            </a:r>
            <a:r>
              <a:rPr lang="en-US" sz="2400" dirty="0"/>
              <a:t>1  2</a:t>
            </a:r>
          </a:p>
          <a:p>
            <a:r>
              <a:rPr lang="en-US" sz="2400" dirty="0"/>
              <a:t>0  1  2  3</a:t>
            </a:r>
          </a:p>
          <a:p>
            <a:r>
              <a:rPr lang="en-US" sz="2400" dirty="0"/>
              <a:t>1  4  5  6</a:t>
            </a:r>
          </a:p>
          <a:p>
            <a:r>
              <a:rPr lang="en-US" sz="2400" dirty="0"/>
              <a:t>&gt;&gt;&gt; df.index</a:t>
            </a:r>
          </a:p>
          <a:p>
            <a:r>
              <a:rPr lang="en-US" sz="2400" dirty="0"/>
              <a:t>RangeIndex(start=0, stop=2, step=1)</a:t>
            </a:r>
          </a:p>
          <a:p>
            <a:r>
              <a:rPr lang="en-US" sz="2400" dirty="0"/>
              <a:t>&gt;&gt;&gt; df.columns</a:t>
            </a:r>
          </a:p>
          <a:p>
            <a:r>
              <a:rPr lang="en-US" sz="2400" dirty="0"/>
              <a:t>RangeIndex(start=0, stop=3, step=1)</a:t>
            </a:r>
          </a:p>
          <a:p>
            <a:r>
              <a:rPr lang="en-US" sz="2400" dirty="0"/>
              <a:t>&gt;&gt;&gt; df.values</a:t>
            </a:r>
          </a:p>
          <a:p>
            <a:r>
              <a:rPr lang="en-US" sz="2400" dirty="0"/>
              <a:t>array([[1, 2, 3],</a:t>
            </a:r>
          </a:p>
          <a:p>
            <a:r>
              <a:rPr lang="en-US" sz="2400" dirty="0"/>
              <a:t>       [4, 5, 6]], dtype=int64)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F82B8C-9D5A-C058-FBB8-D99413CABA5A}"/>
              </a:ext>
            </a:extLst>
          </p:cNvPr>
          <p:cNvSpPr txBox="1"/>
          <p:nvPr/>
        </p:nvSpPr>
        <p:spPr>
          <a:xfrm>
            <a:off x="6168357" y="1968560"/>
            <a:ext cx="5490243" cy="45243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2400"/>
              <a:t>&gt;&gt;&gt; </a:t>
            </a:r>
            <a:r>
              <a:rPr lang="en-US" sz="2400">
                <a:solidFill>
                  <a:srgbClr val="000080"/>
                </a:solidFill>
              </a:rPr>
              <a:t>data = </a:t>
            </a:r>
            <a:r>
              <a:rPr lang="en-US" sz="240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2400">
                <a:solidFill>
                  <a:srgbClr val="000080"/>
                </a:solidFill>
              </a:rPr>
              <a:t>'state': ['Ohio', 'Ohio', 'Ohio', 'Nevada', 'Nevada'],</a:t>
            </a:r>
          </a:p>
          <a:p>
            <a:r>
              <a:rPr lang="en-US" sz="2400">
                <a:solidFill>
                  <a:srgbClr val="000080"/>
                </a:solidFill>
              </a:rPr>
              <a:t>               'year': [2000, 2001, 2002, 2001, 2002],</a:t>
            </a:r>
          </a:p>
          <a:p>
            <a:r>
              <a:rPr lang="en-US" sz="2400">
                <a:solidFill>
                  <a:srgbClr val="000080"/>
                </a:solidFill>
              </a:rPr>
              <a:t>               'pop': [1.5, 1.7, 3.6, 2.4, 2.9]</a:t>
            </a:r>
            <a:r>
              <a:rPr lang="en-US" sz="240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2400">
                <a:solidFill>
                  <a:srgbClr val="000080"/>
                </a:solidFill>
              </a:rPr>
              <a:t>&gt;&gt;&gt; frame = DataFrame(data)</a:t>
            </a:r>
          </a:p>
          <a:p>
            <a:r>
              <a:rPr lang="en-US" sz="2400">
                <a:solidFill>
                  <a:srgbClr val="000080"/>
                </a:solidFill>
              </a:rPr>
              <a:t>&gt;&gt;&gt; print(frame)</a:t>
            </a:r>
          </a:p>
          <a:p>
            <a:r>
              <a:rPr lang="en-US" sz="2400"/>
              <a:t>      state  year  pop</a:t>
            </a:r>
          </a:p>
          <a:p>
            <a:r>
              <a:rPr lang="en-US" sz="2400"/>
              <a:t>0    Ohio  2000  1.5</a:t>
            </a:r>
          </a:p>
          <a:p>
            <a:r>
              <a:rPr lang="en-US" sz="2400"/>
              <a:t>1    Ohio  2001  1.7</a:t>
            </a:r>
          </a:p>
          <a:p>
            <a:r>
              <a:rPr lang="en-US" sz="2400"/>
              <a:t>2    Ohio  2002  3.6</a:t>
            </a:r>
          </a:p>
          <a:p>
            <a:r>
              <a:rPr lang="en-US" sz="2400"/>
              <a:t>3  Nevada  2001  2.4</a:t>
            </a:r>
          </a:p>
          <a:p>
            <a:r>
              <a:rPr lang="en-US" sz="2400"/>
              <a:t>4  Nevada  2002  2.9</a:t>
            </a:r>
          </a:p>
          <a:p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470A07-4C3F-B191-82BD-3991E978E983}"/>
              </a:ext>
            </a:extLst>
          </p:cNvPr>
          <p:cNvSpPr txBox="1"/>
          <p:nvPr/>
        </p:nvSpPr>
        <p:spPr>
          <a:xfrm>
            <a:off x="6168356" y="1968560"/>
            <a:ext cx="5490243" cy="45243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2400"/>
              <a:t>&gt;&gt;&gt; </a:t>
            </a:r>
            <a:r>
              <a:rPr lang="en-US" sz="2400">
                <a:solidFill>
                  <a:srgbClr val="000080"/>
                </a:solidFill>
              </a:rPr>
              <a:t>data = </a:t>
            </a:r>
            <a:r>
              <a:rPr lang="en-US" sz="240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2400">
                <a:solidFill>
                  <a:srgbClr val="000080"/>
                </a:solidFill>
              </a:rPr>
              <a:t>'state': ['Ohio', 'Ohio', 'Ohio', 'Nevada', 'Nevada'],</a:t>
            </a:r>
          </a:p>
          <a:p>
            <a:r>
              <a:rPr lang="en-US" sz="2400">
                <a:solidFill>
                  <a:srgbClr val="000080"/>
                </a:solidFill>
              </a:rPr>
              <a:t>               'year': [2000, 2001, 2002, 2001, 2002],</a:t>
            </a:r>
          </a:p>
          <a:p>
            <a:r>
              <a:rPr lang="en-US" sz="2400">
                <a:solidFill>
                  <a:srgbClr val="000080"/>
                </a:solidFill>
              </a:rPr>
              <a:t>               'pop': [1.5, 1.7, 3.6, 2.4, 2.9]</a:t>
            </a:r>
            <a:r>
              <a:rPr lang="en-US" sz="240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2400">
                <a:solidFill>
                  <a:srgbClr val="000080"/>
                </a:solidFill>
              </a:rPr>
              <a:t>&gt;&gt;&gt; </a:t>
            </a:r>
            <a:r>
              <a:rPr lang="en-US" sz="2400">
                <a:solidFill>
                  <a:srgbClr val="4141A0"/>
                </a:solidFill>
              </a:rPr>
              <a:t>frame2 = DataFrame(data, columns=['year', 'state', 'pop', 'debt'],</a:t>
            </a:r>
            <a:br>
              <a:rPr lang="en-US" sz="2400">
                <a:solidFill>
                  <a:srgbClr val="4141A0"/>
                </a:solidFill>
              </a:rPr>
            </a:br>
            <a:r>
              <a:rPr lang="en-US" sz="2400">
                <a:solidFill>
                  <a:srgbClr val="4141A0"/>
                </a:solidFill>
              </a:rPr>
              <a:t>                                index=['A', 'B', 'C', 'D', 'E'])</a:t>
            </a:r>
            <a:endParaRPr lang="en-US" sz="2400">
              <a:solidFill>
                <a:srgbClr val="000080"/>
              </a:solidFill>
            </a:endParaRPr>
          </a:p>
          <a:p>
            <a:r>
              <a:rPr lang="en-US" sz="2400">
                <a:solidFill>
                  <a:srgbClr val="000080"/>
                </a:solidFill>
              </a:rPr>
              <a:t>&gt;&gt;&gt; print(frame2)</a:t>
            </a:r>
          </a:p>
          <a:p>
            <a:r>
              <a:rPr lang="it-IT" sz="2400"/>
              <a:t> year   state  pop debt</a:t>
            </a:r>
          </a:p>
          <a:p>
            <a:r>
              <a:rPr lang="it-IT" sz="2400"/>
              <a:t>A  2000    Ohio  1.5  NaN</a:t>
            </a:r>
          </a:p>
          <a:p>
            <a:r>
              <a:rPr lang="it-IT" sz="2400"/>
              <a:t>B  2001    Ohio  1.7  NaN</a:t>
            </a:r>
          </a:p>
          <a:p>
            <a:r>
              <a:rPr lang="it-IT" sz="2400"/>
              <a:t>C  2002    Ohio  3.6  NaN</a:t>
            </a:r>
          </a:p>
          <a:p>
            <a:r>
              <a:rPr lang="it-IT" sz="2400"/>
              <a:t>D  2001  Nevada  2.4  NaN</a:t>
            </a:r>
          </a:p>
          <a:p>
            <a:r>
              <a:rPr lang="it-IT" sz="2400"/>
              <a:t>E  2002  Nevada  2.9  NaN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684723-3278-432A-EE09-A3FA6ABB619F}"/>
              </a:ext>
            </a:extLst>
          </p:cNvPr>
          <p:cNvSpPr txBox="1"/>
          <p:nvPr/>
        </p:nvSpPr>
        <p:spPr>
          <a:xfrm>
            <a:off x="6168355" y="1831400"/>
            <a:ext cx="5490243" cy="48936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2400"/>
              <a:t>&gt;&gt;&gt; </a:t>
            </a:r>
            <a:r>
              <a:rPr lang="en-US" sz="2400">
                <a:solidFill>
                  <a:srgbClr val="000080"/>
                </a:solidFill>
              </a:rPr>
              <a:t>pop = {'Nevada': {2001: 2.9, 2002: 2.9}, </a:t>
            </a:r>
            <a:br>
              <a:rPr lang="en-US" sz="2400">
                <a:solidFill>
                  <a:srgbClr val="000080"/>
                </a:solidFill>
              </a:rPr>
            </a:br>
            <a:r>
              <a:rPr lang="en-US" sz="2400">
                <a:solidFill>
                  <a:srgbClr val="000080"/>
                </a:solidFill>
              </a:rPr>
              <a:t>               'Ohio': {2002: 3.6, 2001: 1.7, 2000: 1.5}}</a:t>
            </a:r>
          </a:p>
          <a:p>
            <a:r>
              <a:rPr lang="en-US" sz="2400">
                <a:solidFill>
                  <a:srgbClr val="000080"/>
                </a:solidFill>
              </a:rPr>
              <a:t>&gt;&gt;&gt; frame3 = DataFrame(pop)</a:t>
            </a:r>
            <a:endParaRPr lang="en-US" sz="2400">
              <a:solidFill>
                <a:srgbClr val="00008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>
                <a:solidFill>
                  <a:srgbClr val="000080"/>
                </a:solidFill>
              </a:rPr>
              <a:t>&gt;&gt;&gt; print(frame3)</a:t>
            </a:r>
          </a:p>
          <a:p>
            <a:r>
              <a:rPr lang="pt-BR" sz="2400"/>
              <a:t> 	 Nevada  Ohio</a:t>
            </a:r>
          </a:p>
          <a:p>
            <a:r>
              <a:rPr lang="pt-BR" sz="2400"/>
              <a:t>2000     NaN   1.5</a:t>
            </a:r>
          </a:p>
          <a:p>
            <a:r>
              <a:rPr lang="pt-BR" sz="2400"/>
              <a:t>2001     2.9   1.7</a:t>
            </a:r>
          </a:p>
          <a:p>
            <a:r>
              <a:rPr lang="pt-BR" sz="2400"/>
              <a:t>2002     2.9   3.6</a:t>
            </a:r>
            <a:endParaRPr lang="it-IT" sz="2400"/>
          </a:p>
          <a:p>
            <a:r>
              <a:rPr lang="en-US" sz="2400">
                <a:solidFill>
                  <a:srgbClr val="FF0000"/>
                </a:solidFill>
              </a:rPr>
              <a:t>Note: the row labels are the sorted union of inner dictionary's keys</a:t>
            </a:r>
          </a:p>
          <a:p>
            <a:r>
              <a:rPr lang="en-US" sz="2400">
                <a:solidFill>
                  <a:srgbClr val="000080"/>
                </a:solidFill>
              </a:rPr>
              <a:t>&gt;&gt;&gt; print(frame3.T)</a:t>
            </a:r>
          </a:p>
          <a:p>
            <a:r>
              <a:rPr lang="fi-FI" sz="2400"/>
              <a:t>            2000  2001  2002</a:t>
            </a:r>
          </a:p>
          <a:p>
            <a:r>
              <a:rPr lang="fi-FI" sz="2400"/>
              <a:t>Nevada   NaN   2.9   2.9</a:t>
            </a:r>
          </a:p>
          <a:p>
            <a:r>
              <a:rPr lang="fi-FI" sz="2400"/>
              <a:t>Ohio       1.5   1.7   3.6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900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4" grpId="0" animBg="1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D741-34BA-57F5-A888-992A9A062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2082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8D36-BF88-366A-2B1C-818EBE89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0F386-5D73-2E45-FA61-31B0E04E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Assignment 2: Due Friday before 11:59pm</a:t>
            </a:r>
          </a:p>
          <a:p>
            <a:r>
              <a:rPr lang="en-US"/>
              <a:t>Assignment 3: available on Friday</a:t>
            </a:r>
          </a:p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5793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68AB93A-48BC-4C25-A3AD-C17B5A682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F4AE179-A75B-4007-B5FA-8139ACF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58969" y="1168517"/>
            <a:ext cx="4889565" cy="4424065"/>
          </a:xfrm>
          <a:custGeom>
            <a:avLst/>
            <a:gdLst>
              <a:gd name="connsiteX0" fmla="*/ 2612540 w 5531319"/>
              <a:gd name="connsiteY0" fmla="*/ 836 h 4424065"/>
              <a:gd name="connsiteX1" fmla="*/ 2946310 w 5531319"/>
              <a:gd name="connsiteY1" fmla="*/ 35548 h 4424065"/>
              <a:gd name="connsiteX2" fmla="*/ 3961099 w 5531319"/>
              <a:gd name="connsiteY2" fmla="*/ 303581 h 4424065"/>
              <a:gd name="connsiteX3" fmla="*/ 4854587 w 5531319"/>
              <a:gd name="connsiteY3" fmla="*/ 764502 h 4424065"/>
              <a:gd name="connsiteX4" fmla="*/ 5377812 w 5531319"/>
              <a:gd name="connsiteY4" fmla="*/ 1339732 h 4424065"/>
              <a:gd name="connsiteX5" fmla="*/ 5526197 w 5531319"/>
              <a:gd name="connsiteY5" fmla="*/ 1825829 h 4424065"/>
              <a:gd name="connsiteX6" fmla="*/ 5510557 w 5531319"/>
              <a:gd name="connsiteY6" fmla="*/ 2199398 h 4424065"/>
              <a:gd name="connsiteX7" fmla="*/ 5509795 w 5531319"/>
              <a:gd name="connsiteY7" fmla="*/ 2402839 h 4424065"/>
              <a:gd name="connsiteX8" fmla="*/ 5323519 w 5531319"/>
              <a:gd name="connsiteY8" fmla="*/ 3144890 h 4424065"/>
              <a:gd name="connsiteX9" fmla="*/ 4853061 w 5531319"/>
              <a:gd name="connsiteY9" fmla="*/ 3612932 h 4424065"/>
              <a:gd name="connsiteX10" fmla="*/ 4316358 w 5531319"/>
              <a:gd name="connsiteY10" fmla="*/ 3982940 h 4424065"/>
              <a:gd name="connsiteX11" fmla="*/ 3352556 w 5531319"/>
              <a:gd name="connsiteY11" fmla="*/ 4386771 h 4424065"/>
              <a:gd name="connsiteX12" fmla="*/ 2770206 w 5531319"/>
              <a:gd name="connsiteY12" fmla="*/ 4412201 h 4424065"/>
              <a:gd name="connsiteX13" fmla="*/ 2514888 w 5531319"/>
              <a:gd name="connsiteY13" fmla="*/ 4393637 h 4424065"/>
              <a:gd name="connsiteX14" fmla="*/ 1903166 w 5531319"/>
              <a:gd name="connsiteY14" fmla="*/ 4263562 h 4424065"/>
              <a:gd name="connsiteX15" fmla="*/ 948392 w 5531319"/>
              <a:gd name="connsiteY15" fmla="*/ 3794249 h 4424065"/>
              <a:gd name="connsiteX16" fmla="*/ 223633 w 5531319"/>
              <a:gd name="connsiteY16" fmla="*/ 2975526 h 4424065"/>
              <a:gd name="connsiteX17" fmla="*/ 39519 w 5531319"/>
              <a:gd name="connsiteY17" fmla="*/ 2401695 h 4424065"/>
              <a:gd name="connsiteX18" fmla="*/ 16251 w 5531319"/>
              <a:gd name="connsiteY18" fmla="*/ 2300991 h 4424065"/>
              <a:gd name="connsiteX19" fmla="*/ 11800 w 5531319"/>
              <a:gd name="connsiteY19" fmla="*/ 2053556 h 4424065"/>
              <a:gd name="connsiteX20" fmla="*/ 812849 w 5531319"/>
              <a:gd name="connsiteY20" fmla="*/ 651084 h 4424065"/>
              <a:gd name="connsiteX21" fmla="*/ 2066809 w 5531319"/>
              <a:gd name="connsiteY21" fmla="*/ 52586 h 4424065"/>
              <a:gd name="connsiteX22" fmla="*/ 2332045 w 5531319"/>
              <a:gd name="connsiteY22" fmla="*/ 14441 h 4424065"/>
              <a:gd name="connsiteX23" fmla="*/ 2612540 w 5531319"/>
              <a:gd name="connsiteY23" fmla="*/ 836 h 4424065"/>
              <a:gd name="connsiteX24" fmla="*/ 5468597 w 5531319"/>
              <a:gd name="connsiteY24" fmla="*/ 2088522 h 4424065"/>
              <a:gd name="connsiteX25" fmla="*/ 5471140 w 5531319"/>
              <a:gd name="connsiteY25" fmla="*/ 1826083 h 4424065"/>
              <a:gd name="connsiteX26" fmla="*/ 5327079 w 5531319"/>
              <a:gd name="connsiteY26" fmla="*/ 1361348 h 4424065"/>
              <a:gd name="connsiteX27" fmla="*/ 4833353 w 5531319"/>
              <a:gd name="connsiteY27" fmla="*/ 816507 h 4424065"/>
              <a:gd name="connsiteX28" fmla="*/ 4063456 w 5531319"/>
              <a:gd name="connsiteY28" fmla="*/ 400724 h 4424065"/>
              <a:gd name="connsiteX29" fmla="*/ 3972543 w 5531319"/>
              <a:gd name="connsiteY29" fmla="*/ 365631 h 4424065"/>
              <a:gd name="connsiteX30" fmla="*/ 3885571 w 5531319"/>
              <a:gd name="connsiteY30" fmla="*/ 334733 h 4424065"/>
              <a:gd name="connsiteX31" fmla="*/ 4355012 w 5531319"/>
              <a:gd name="connsiteY31" fmla="*/ 579880 h 4424065"/>
              <a:gd name="connsiteX32" fmla="*/ 5144618 w 5531319"/>
              <a:gd name="connsiteY32" fmla="*/ 1290779 h 4424065"/>
              <a:gd name="connsiteX33" fmla="*/ 5468597 w 5531319"/>
              <a:gd name="connsiteY33" fmla="*/ 2088522 h 4424065"/>
              <a:gd name="connsiteX34" fmla="*/ 2219771 w 5531319"/>
              <a:gd name="connsiteY34" fmla="*/ 85645 h 4424065"/>
              <a:gd name="connsiteX35" fmla="*/ 2181626 w 5531319"/>
              <a:gd name="connsiteY35" fmla="*/ 89333 h 4424065"/>
              <a:gd name="connsiteX36" fmla="*/ 1462971 w 5531319"/>
              <a:gd name="connsiteY36" fmla="*/ 303073 h 4424065"/>
              <a:gd name="connsiteX37" fmla="*/ 308697 w 5531319"/>
              <a:gd name="connsiteY37" fmla="*/ 1338461 h 4424065"/>
              <a:gd name="connsiteX38" fmla="*/ 65839 w 5531319"/>
              <a:gd name="connsiteY38" fmla="*/ 2064364 h 4424065"/>
              <a:gd name="connsiteX39" fmla="*/ 82114 w 5531319"/>
              <a:gd name="connsiteY39" fmla="*/ 2022150 h 4424065"/>
              <a:gd name="connsiteX40" fmla="*/ 423260 w 5531319"/>
              <a:gd name="connsiteY40" fmla="*/ 1282260 h 4424065"/>
              <a:gd name="connsiteX41" fmla="*/ 1231811 w 5531319"/>
              <a:gd name="connsiteY41" fmla="*/ 454001 h 4424065"/>
              <a:gd name="connsiteX42" fmla="*/ 2219771 w 5531319"/>
              <a:gd name="connsiteY42" fmla="*/ 85645 h 4424065"/>
              <a:gd name="connsiteX43" fmla="*/ 2855524 w 5531319"/>
              <a:gd name="connsiteY43" fmla="*/ 4364392 h 4424065"/>
              <a:gd name="connsiteX44" fmla="*/ 4292327 w 5531319"/>
              <a:gd name="connsiteY44" fmla="*/ 3931444 h 4424065"/>
              <a:gd name="connsiteX45" fmla="*/ 2855652 w 5531319"/>
              <a:gd name="connsiteY45" fmla="*/ 4364392 h 4424065"/>
              <a:gd name="connsiteX46" fmla="*/ 3869805 w 5531319"/>
              <a:gd name="connsiteY46" fmla="*/ 330156 h 4424065"/>
              <a:gd name="connsiteX47" fmla="*/ 3865736 w 5531319"/>
              <a:gd name="connsiteY47" fmla="*/ 329520 h 4424065"/>
              <a:gd name="connsiteX48" fmla="*/ 3866499 w 5531319"/>
              <a:gd name="connsiteY48" fmla="*/ 330537 h 4424065"/>
              <a:gd name="connsiteX49" fmla="*/ 4302117 w 5531319"/>
              <a:gd name="connsiteY49" fmla="*/ 3923561 h 4424065"/>
              <a:gd name="connsiteX50" fmla="*/ 4301101 w 5531319"/>
              <a:gd name="connsiteY50" fmla="*/ 3924959 h 4424065"/>
              <a:gd name="connsiteX51" fmla="*/ 4302880 w 5531319"/>
              <a:gd name="connsiteY51" fmla="*/ 3924959 h 4424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531319" h="4424065">
                <a:moveTo>
                  <a:pt x="2612540" y="836"/>
                </a:moveTo>
                <a:cubicBezTo>
                  <a:pt x="2715913" y="-4250"/>
                  <a:pt x="2831239" y="14695"/>
                  <a:pt x="2946310" y="35548"/>
                </a:cubicBezTo>
                <a:cubicBezTo>
                  <a:pt x="3291651" y="98106"/>
                  <a:pt x="3631143" y="182915"/>
                  <a:pt x="3961099" y="303581"/>
                </a:cubicBezTo>
                <a:cubicBezTo>
                  <a:pt x="4278340" y="419543"/>
                  <a:pt x="4581340" y="563350"/>
                  <a:pt x="4854587" y="764502"/>
                </a:cubicBezTo>
                <a:cubicBezTo>
                  <a:pt x="5067437" y="921152"/>
                  <a:pt x="5250407" y="1105521"/>
                  <a:pt x="5377812" y="1339732"/>
                </a:cubicBezTo>
                <a:cubicBezTo>
                  <a:pt x="5459811" y="1489986"/>
                  <a:pt x="5510303" y="1655396"/>
                  <a:pt x="5526197" y="1825829"/>
                </a:cubicBezTo>
                <a:cubicBezTo>
                  <a:pt x="5538276" y="1951327"/>
                  <a:pt x="5527341" y="2074917"/>
                  <a:pt x="5510557" y="2199398"/>
                </a:cubicBezTo>
                <a:cubicBezTo>
                  <a:pt x="5502966" y="2266991"/>
                  <a:pt x="5502712" y="2335195"/>
                  <a:pt x="5509795" y="2402839"/>
                </a:cubicBezTo>
                <a:cubicBezTo>
                  <a:pt x="5534207" y="2664197"/>
                  <a:pt x="5468471" y="2926051"/>
                  <a:pt x="5323519" y="3144890"/>
                </a:cubicBezTo>
                <a:cubicBezTo>
                  <a:pt x="5201339" y="3332234"/>
                  <a:pt x="5041041" y="3491719"/>
                  <a:pt x="4853061" y="3612932"/>
                </a:cubicBezTo>
                <a:cubicBezTo>
                  <a:pt x="4671109" y="3732072"/>
                  <a:pt x="4498565" y="3864563"/>
                  <a:pt x="4316358" y="3982940"/>
                </a:cubicBezTo>
                <a:cubicBezTo>
                  <a:pt x="4019716" y="4175573"/>
                  <a:pt x="3701076" y="4317347"/>
                  <a:pt x="3352556" y="4386771"/>
                </a:cubicBezTo>
                <a:cubicBezTo>
                  <a:pt x="3160953" y="4425590"/>
                  <a:pt x="2964455" y="4434173"/>
                  <a:pt x="2770206" y="4412201"/>
                </a:cubicBezTo>
                <a:cubicBezTo>
                  <a:pt x="2685524" y="4402537"/>
                  <a:pt x="2599952" y="4402410"/>
                  <a:pt x="2514888" y="4393637"/>
                </a:cubicBezTo>
                <a:cubicBezTo>
                  <a:pt x="2307136" y="4370851"/>
                  <a:pt x="2102208" y="4327277"/>
                  <a:pt x="1903166" y="4263562"/>
                </a:cubicBezTo>
                <a:cubicBezTo>
                  <a:pt x="1560622" y="4156119"/>
                  <a:pt x="1238931" y="4006972"/>
                  <a:pt x="948392" y="3794249"/>
                </a:cubicBezTo>
                <a:cubicBezTo>
                  <a:pt x="647553" y="3573897"/>
                  <a:pt x="396812" y="3308660"/>
                  <a:pt x="223633" y="2975526"/>
                </a:cubicBezTo>
                <a:cubicBezTo>
                  <a:pt x="129453" y="2796370"/>
                  <a:pt x="67149" y="2602198"/>
                  <a:pt x="39519" y="2401695"/>
                </a:cubicBezTo>
                <a:cubicBezTo>
                  <a:pt x="34509" y="2367555"/>
                  <a:pt x="26728" y="2333872"/>
                  <a:pt x="16251" y="2300991"/>
                </a:cubicBezTo>
                <a:cubicBezTo>
                  <a:pt x="-9180" y="2218598"/>
                  <a:pt x="-25" y="2135695"/>
                  <a:pt x="11800" y="2053556"/>
                </a:cubicBezTo>
                <a:cubicBezTo>
                  <a:pt x="93685" y="1480615"/>
                  <a:pt x="377867" y="1021983"/>
                  <a:pt x="812849" y="651084"/>
                </a:cubicBezTo>
                <a:cubicBezTo>
                  <a:pt x="1176754" y="340201"/>
                  <a:pt x="1598259" y="146042"/>
                  <a:pt x="2066809" y="52586"/>
                </a:cubicBezTo>
                <a:cubicBezTo>
                  <a:pt x="2154543" y="35039"/>
                  <a:pt x="2243040" y="23087"/>
                  <a:pt x="2332045" y="14441"/>
                </a:cubicBezTo>
                <a:cubicBezTo>
                  <a:pt x="2421051" y="5794"/>
                  <a:pt x="2508912" y="2107"/>
                  <a:pt x="2612540" y="836"/>
                </a:cubicBezTo>
                <a:close/>
                <a:moveTo>
                  <a:pt x="5468597" y="2088522"/>
                </a:moveTo>
                <a:cubicBezTo>
                  <a:pt x="5479329" y="2001424"/>
                  <a:pt x="5480181" y="1913385"/>
                  <a:pt x="5471140" y="1826083"/>
                </a:cubicBezTo>
                <a:cubicBezTo>
                  <a:pt x="5455336" y="1662962"/>
                  <a:pt x="5406306" y="1504799"/>
                  <a:pt x="5327079" y="1361348"/>
                </a:cubicBezTo>
                <a:cubicBezTo>
                  <a:pt x="5206159" y="1140233"/>
                  <a:pt x="5033361" y="965782"/>
                  <a:pt x="4833353" y="816507"/>
                </a:cubicBezTo>
                <a:cubicBezTo>
                  <a:pt x="4597234" y="640276"/>
                  <a:pt x="4336321" y="509438"/>
                  <a:pt x="4063456" y="400724"/>
                </a:cubicBezTo>
                <a:cubicBezTo>
                  <a:pt x="4033359" y="388607"/>
                  <a:pt x="4003059" y="376909"/>
                  <a:pt x="3972543" y="365631"/>
                </a:cubicBezTo>
                <a:cubicBezTo>
                  <a:pt x="3943679" y="354950"/>
                  <a:pt x="3914562" y="345033"/>
                  <a:pt x="3885571" y="334733"/>
                </a:cubicBezTo>
                <a:cubicBezTo>
                  <a:pt x="4046888" y="406840"/>
                  <a:pt x="4203652" y="488713"/>
                  <a:pt x="4355012" y="579880"/>
                </a:cubicBezTo>
                <a:cubicBezTo>
                  <a:pt x="4662081" y="768063"/>
                  <a:pt x="4933802" y="995790"/>
                  <a:pt x="5144618" y="1290779"/>
                </a:cubicBezTo>
                <a:cubicBezTo>
                  <a:pt x="5314364" y="1528042"/>
                  <a:pt x="5426257" y="1789591"/>
                  <a:pt x="5468597" y="2088522"/>
                </a:cubicBezTo>
                <a:close/>
                <a:moveTo>
                  <a:pt x="2219771" y="85645"/>
                </a:moveTo>
                <a:cubicBezTo>
                  <a:pt x="2206942" y="84005"/>
                  <a:pt x="2193909" y="85264"/>
                  <a:pt x="2181626" y="89333"/>
                </a:cubicBezTo>
                <a:cubicBezTo>
                  <a:pt x="1932919" y="125113"/>
                  <a:pt x="1690799" y="197118"/>
                  <a:pt x="1462971" y="303073"/>
                </a:cubicBezTo>
                <a:cubicBezTo>
                  <a:pt x="971788" y="529528"/>
                  <a:pt x="578129" y="865460"/>
                  <a:pt x="308697" y="1338461"/>
                </a:cubicBezTo>
                <a:cubicBezTo>
                  <a:pt x="180224" y="1561852"/>
                  <a:pt x="97652" y="1808638"/>
                  <a:pt x="65839" y="2064364"/>
                </a:cubicBezTo>
                <a:cubicBezTo>
                  <a:pt x="71942" y="2050505"/>
                  <a:pt x="77283" y="2036391"/>
                  <a:pt x="82114" y="2022150"/>
                </a:cubicBezTo>
                <a:cubicBezTo>
                  <a:pt x="170103" y="1763653"/>
                  <a:pt x="279579" y="1515073"/>
                  <a:pt x="423260" y="1282260"/>
                </a:cubicBezTo>
                <a:cubicBezTo>
                  <a:pt x="630769" y="945565"/>
                  <a:pt x="895370" y="664944"/>
                  <a:pt x="1231811" y="454001"/>
                </a:cubicBezTo>
                <a:cubicBezTo>
                  <a:pt x="1535192" y="263783"/>
                  <a:pt x="1866801" y="149729"/>
                  <a:pt x="2219771" y="85645"/>
                </a:cubicBezTo>
                <a:close/>
                <a:moveTo>
                  <a:pt x="2855524" y="4364392"/>
                </a:moveTo>
                <a:cubicBezTo>
                  <a:pt x="3386633" y="4394018"/>
                  <a:pt x="3853530" y="4210158"/>
                  <a:pt x="4292327" y="3931444"/>
                </a:cubicBezTo>
                <a:cubicBezTo>
                  <a:pt x="3830134" y="4131325"/>
                  <a:pt x="3346707" y="4259111"/>
                  <a:pt x="2855652" y="4364392"/>
                </a:cubicBezTo>
                <a:close/>
                <a:moveTo>
                  <a:pt x="3869805" y="330156"/>
                </a:moveTo>
                <a:lnTo>
                  <a:pt x="3865736" y="329520"/>
                </a:lnTo>
                <a:cubicBezTo>
                  <a:pt x="3865736" y="329520"/>
                  <a:pt x="3865736" y="330410"/>
                  <a:pt x="3866499" y="330537"/>
                </a:cubicBezTo>
                <a:close/>
                <a:moveTo>
                  <a:pt x="4302117" y="3923561"/>
                </a:moveTo>
                <a:lnTo>
                  <a:pt x="4301101" y="3924959"/>
                </a:lnTo>
                <a:lnTo>
                  <a:pt x="4302880" y="3924959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233242-E17F-8688-CC10-763E4FCAD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4135" y="2156348"/>
            <a:ext cx="3971495" cy="186674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800">
                <a:solidFill>
                  <a:srgbClr val="FFFFFF"/>
                </a:solidFill>
              </a:rPr>
              <a:t>Next Time...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F3777-6D93-6DA5-D2C2-CEF31D0F9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5895" y="4023095"/>
            <a:ext cx="3055712" cy="1168517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2800">
                <a:solidFill>
                  <a:srgbClr val="FFFFFF"/>
                </a:solidFill>
              </a:rPr>
              <a:t>more pandas</a:t>
            </a: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05874" y="4409267"/>
            <a:ext cx="3242551" cy="27432"/>
          </a:xfrm>
          <a:custGeom>
            <a:avLst/>
            <a:gdLst>
              <a:gd name="csX0" fmla="*/ 0 w 3242551"/>
              <a:gd name="csY0" fmla="*/ 0 h 27432"/>
              <a:gd name="csX1" fmla="*/ 616085 w 3242551"/>
              <a:gd name="csY1" fmla="*/ 0 h 27432"/>
              <a:gd name="csX2" fmla="*/ 1264595 w 3242551"/>
              <a:gd name="csY2" fmla="*/ 0 h 27432"/>
              <a:gd name="csX3" fmla="*/ 1945531 w 3242551"/>
              <a:gd name="csY3" fmla="*/ 0 h 27432"/>
              <a:gd name="csX4" fmla="*/ 2626466 w 3242551"/>
              <a:gd name="csY4" fmla="*/ 0 h 27432"/>
              <a:gd name="csX5" fmla="*/ 3242551 w 3242551"/>
              <a:gd name="csY5" fmla="*/ 0 h 27432"/>
              <a:gd name="csX6" fmla="*/ 3242551 w 3242551"/>
              <a:gd name="csY6" fmla="*/ 27432 h 27432"/>
              <a:gd name="csX7" fmla="*/ 2529190 w 3242551"/>
              <a:gd name="csY7" fmla="*/ 27432 h 27432"/>
              <a:gd name="csX8" fmla="*/ 1815829 w 3242551"/>
              <a:gd name="csY8" fmla="*/ 27432 h 27432"/>
              <a:gd name="csX9" fmla="*/ 1167318 w 3242551"/>
              <a:gd name="csY9" fmla="*/ 27432 h 27432"/>
              <a:gd name="csX10" fmla="*/ 0 w 3242551"/>
              <a:gd name="csY10" fmla="*/ 27432 h 27432"/>
              <a:gd name="csX11" fmla="*/ 0 w 3242551"/>
              <a:gd name="csY11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42551" h="27432" fill="none" extrusionOk="0">
                <a:moveTo>
                  <a:pt x="0" y="0"/>
                </a:moveTo>
                <a:cubicBezTo>
                  <a:pt x="194108" y="-30346"/>
                  <a:pt x="476260" y="9901"/>
                  <a:pt x="616085" y="0"/>
                </a:cubicBezTo>
                <a:cubicBezTo>
                  <a:pt x="755911" y="-9901"/>
                  <a:pt x="955441" y="-31994"/>
                  <a:pt x="1264595" y="0"/>
                </a:cubicBezTo>
                <a:cubicBezTo>
                  <a:pt x="1573749" y="31994"/>
                  <a:pt x="1618785" y="-7447"/>
                  <a:pt x="1945531" y="0"/>
                </a:cubicBezTo>
                <a:cubicBezTo>
                  <a:pt x="2272277" y="7447"/>
                  <a:pt x="2390625" y="1646"/>
                  <a:pt x="2626466" y="0"/>
                </a:cubicBezTo>
                <a:cubicBezTo>
                  <a:pt x="2862308" y="-1646"/>
                  <a:pt x="3064770" y="5184"/>
                  <a:pt x="3242551" y="0"/>
                </a:cubicBezTo>
                <a:cubicBezTo>
                  <a:pt x="3241385" y="7395"/>
                  <a:pt x="3242596" y="21864"/>
                  <a:pt x="3242551" y="27432"/>
                </a:cubicBezTo>
                <a:cubicBezTo>
                  <a:pt x="3023282" y="59750"/>
                  <a:pt x="2875833" y="36030"/>
                  <a:pt x="2529190" y="27432"/>
                </a:cubicBezTo>
                <a:cubicBezTo>
                  <a:pt x="2182547" y="18834"/>
                  <a:pt x="2011286" y="10066"/>
                  <a:pt x="1815829" y="27432"/>
                </a:cubicBezTo>
                <a:cubicBezTo>
                  <a:pt x="1620372" y="44798"/>
                  <a:pt x="1410011" y="-1058"/>
                  <a:pt x="1167318" y="27432"/>
                </a:cubicBezTo>
                <a:cubicBezTo>
                  <a:pt x="924625" y="55922"/>
                  <a:pt x="241931" y="85033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42551" h="27432" stroke="0" extrusionOk="0">
                <a:moveTo>
                  <a:pt x="0" y="0"/>
                </a:moveTo>
                <a:cubicBezTo>
                  <a:pt x="292987" y="-12051"/>
                  <a:pt x="313221" y="-4437"/>
                  <a:pt x="616085" y="0"/>
                </a:cubicBezTo>
                <a:cubicBezTo>
                  <a:pt x="918950" y="4437"/>
                  <a:pt x="1001475" y="-7765"/>
                  <a:pt x="1167318" y="0"/>
                </a:cubicBezTo>
                <a:cubicBezTo>
                  <a:pt x="1333161" y="7765"/>
                  <a:pt x="1642740" y="34995"/>
                  <a:pt x="1880680" y="0"/>
                </a:cubicBezTo>
                <a:cubicBezTo>
                  <a:pt x="2118620" y="-34995"/>
                  <a:pt x="2326628" y="756"/>
                  <a:pt x="2496764" y="0"/>
                </a:cubicBezTo>
                <a:cubicBezTo>
                  <a:pt x="2666900" y="-756"/>
                  <a:pt x="2887316" y="25599"/>
                  <a:pt x="3242551" y="0"/>
                </a:cubicBezTo>
                <a:cubicBezTo>
                  <a:pt x="3242744" y="12649"/>
                  <a:pt x="3241563" y="17989"/>
                  <a:pt x="3242551" y="27432"/>
                </a:cubicBezTo>
                <a:cubicBezTo>
                  <a:pt x="3008998" y="-2757"/>
                  <a:pt x="2799879" y="44559"/>
                  <a:pt x="2594041" y="27432"/>
                </a:cubicBezTo>
                <a:cubicBezTo>
                  <a:pt x="2388203" y="10306"/>
                  <a:pt x="2212925" y="-2221"/>
                  <a:pt x="1880680" y="27432"/>
                </a:cubicBezTo>
                <a:cubicBezTo>
                  <a:pt x="1548435" y="57085"/>
                  <a:pt x="1523943" y="37041"/>
                  <a:pt x="1329446" y="27432"/>
                </a:cubicBezTo>
                <a:cubicBezTo>
                  <a:pt x="1134949" y="17823"/>
                  <a:pt x="919920" y="28299"/>
                  <a:pt x="680936" y="27432"/>
                </a:cubicBezTo>
                <a:cubicBezTo>
                  <a:pt x="441952" y="26566"/>
                  <a:pt x="273000" y="57219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Panda">
            <a:extLst>
              <a:ext uri="{FF2B5EF4-FFF2-40B4-BE49-F238E27FC236}">
                <a16:creationId xmlns:a16="http://schemas.microsoft.com/office/drawing/2014/main" id="{32D50688-B4EE-5537-186E-57D904E459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3467" y="656387"/>
            <a:ext cx="5448327" cy="5448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169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A1CC2-7C77-13BC-8C87-0569E3258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Pandas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C4DD7-60BC-D59F-DF4E-C4AA4B34EF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966679"/>
            <a:ext cx="10515599" cy="4526195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accent4"/>
                </a:solidFill>
              </a:rPr>
              <a:t>Created by our textbook author, Wes McKinney in 2008; he stepped back in 2013 and it is now maintained by a community of several hundred developers as an open source project</a:t>
            </a:r>
          </a:p>
          <a:p>
            <a:r>
              <a:rPr lang="en-US">
                <a:solidFill>
                  <a:srgbClr val="00B0F0"/>
                </a:solidFill>
              </a:rPr>
              <a:t>pandas comes from the econometrics term 'Panel Data', which includes data sets representing both time series and cross-sectional data; it was originally designed to provide Python with features similar to R, Matlab, and SAS</a:t>
            </a:r>
          </a:p>
          <a:p>
            <a:r>
              <a:rPr lang="en-US">
                <a:solidFill>
                  <a:schemeClr val="accent6"/>
                </a:solidFill>
              </a:rPr>
              <a:t>Provides an implementation of array-like data structures with indexed (labeled) data elements; built on top of NumPy</a:t>
            </a:r>
          </a:p>
          <a:p>
            <a:r>
              <a:rPr lang="en-US">
                <a:solidFill>
                  <a:schemeClr val="accent3"/>
                </a:solidFill>
              </a:rPr>
              <a:t>Unlike NumPy, it is intended for heterogeneous data sets</a:t>
            </a:r>
          </a:p>
          <a:p>
            <a:r>
              <a:rPr lang="en-US">
                <a:solidFill>
                  <a:schemeClr val="accent4">
                    <a:lumMod val="75000"/>
                  </a:schemeClr>
                </a:solidFill>
              </a:rPr>
              <a:t>Should be imported as follows:</a:t>
            </a:r>
          </a:p>
          <a:p>
            <a:r>
              <a:rPr lang="en-US">
                <a:solidFill>
                  <a:schemeClr val="accent2"/>
                </a:solidFill>
              </a:rPr>
              <a:t>Supports three main data structures: Series, DataFrame, Index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438C597-712F-3701-7EFA-92089B15C122}"/>
              </a:ext>
            </a:extLst>
          </p:cNvPr>
          <p:cNvSpPr/>
          <p:nvPr/>
        </p:nvSpPr>
        <p:spPr>
          <a:xfrm>
            <a:off x="4292252" y="5278686"/>
            <a:ext cx="5257798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4">
                    <a:lumMod val="75000"/>
                  </a:schemeClr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from pandas import Series,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DataFrame</a:t>
            </a:r>
            <a:endParaRPr lang="en-US" dirty="0">
              <a:solidFill>
                <a:schemeClr val="accent4">
                  <a:lumMod val="75000"/>
                </a:schemeClr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accent4">
                    <a:lumMod val="75000"/>
                  </a:schemeClr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import pandas as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pd</a:t>
            </a:r>
            <a:endParaRPr lang="en-US" dirty="0">
              <a:solidFill>
                <a:schemeClr val="accent4">
                  <a:lumMod val="75000"/>
                </a:schemeClr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697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/>
              <a:t>A one-dimensional array of indexed data</a:t>
            </a:r>
            <a:endParaRPr lang="en-US" dirty="0"/>
          </a:p>
          <a:p>
            <a:r>
              <a:rPr lang="en-US"/>
              <a:t>Basic construction:</a:t>
            </a:r>
          </a:p>
          <a:p>
            <a:pPr lvl="1"/>
            <a:r>
              <a:rPr lang="en-US"/>
              <a:t>pd.Series(data, index=index)</a:t>
            </a:r>
          </a:p>
          <a:p>
            <a:pPr lvl="1"/>
            <a:r>
              <a:rPr lang="en-US"/>
              <a:t>data can be a list, a numpy array, or a dict</a:t>
            </a:r>
          </a:p>
          <a:p>
            <a:pPr lvl="1"/>
            <a:r>
              <a:rPr lang="en-US"/>
              <a:t>index is an array of index values (optional)</a:t>
            </a:r>
          </a:p>
          <a:p>
            <a:pPr lvl="2"/>
            <a:r>
              <a:rPr lang="en-US"/>
              <a:t>integer, string, or other types</a:t>
            </a:r>
            <a:endParaRPr lang="en-US" dirty="0"/>
          </a:p>
          <a:p>
            <a:r>
              <a:rPr lang="en-US"/>
              <a:t>By default </a:t>
            </a:r>
            <a:r>
              <a:rPr lang="en-US" dirty="0"/>
              <a:t>the series will get indexing from 0 </a:t>
            </a:r>
            <a:r>
              <a:rPr lang="en-US"/>
              <a:t>to N</a:t>
            </a:r>
            <a:endParaRPr lang="en-US" dirty="0"/>
          </a:p>
          <a:p>
            <a:r>
              <a:rPr lang="en-US"/>
              <a:t>Series elements are accessed using index values</a:t>
            </a:r>
          </a:p>
          <a:p>
            <a:pPr lvl="1"/>
            <a:r>
              <a:rPr lang="en-US"/>
              <a:t>can be sliced like a Python list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0AA150-8867-3679-EBBB-7C2B01D262E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The Hand Black"/>
                <a:ea typeface="+mn-ea"/>
                <a:cs typeface="+mn-cs"/>
              </a:rPr>
              <a:t>from pandas import Series, DataFrame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The Hand Black"/>
                <a:ea typeface="+mn-ea"/>
                <a:cs typeface="+mn-cs"/>
              </a:rPr>
              <a:t>import pandas as pd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80"/>
              </a:solidFill>
              <a:effectLst/>
              <a:uLnTx/>
              <a:uFillTx/>
              <a:latin typeface="The Hand Black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The Hand Black"/>
                <a:ea typeface="+mn-ea"/>
                <a:cs typeface="+mn-cs"/>
              </a:rPr>
              <a:t>obj = Series([4, 7, -5, 3])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The Hand Black"/>
                <a:ea typeface="+mn-ea"/>
                <a:cs typeface="+mn-cs"/>
              </a:rPr>
              <a:t>print(obj)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The Hand Black"/>
                <a:ea typeface="+mn-ea"/>
                <a:cs typeface="+mn-cs"/>
              </a:rPr>
              <a:t>print(obj.index)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The Hand Black"/>
                <a:ea typeface="+mn-ea"/>
                <a:cs typeface="+mn-cs"/>
              </a:rPr>
              <a:t>print(obj.values)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e Hand Black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79704" y="3391422"/>
            <a:ext cx="3023992" cy="3046988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80"/>
                </a:solidFill>
              </a:rPr>
              <a:t>#Output</a:t>
            </a:r>
          </a:p>
          <a:p>
            <a:r>
              <a:rPr lang="en-US" sz="2400" dirty="0"/>
              <a:t>0    4</a:t>
            </a:r>
          </a:p>
          <a:p>
            <a:r>
              <a:rPr lang="en-US" sz="2400" dirty="0"/>
              <a:t>1    7</a:t>
            </a:r>
          </a:p>
          <a:p>
            <a:r>
              <a:rPr lang="en-US" sz="2400" dirty="0"/>
              <a:t>2   -5</a:t>
            </a:r>
          </a:p>
          <a:p>
            <a:r>
              <a:rPr lang="en-US" sz="2400" dirty="0"/>
              <a:t>3    3</a:t>
            </a:r>
          </a:p>
          <a:p>
            <a:r>
              <a:rPr lang="en-US" sz="2400" dirty="0" err="1"/>
              <a:t>dtype</a:t>
            </a:r>
            <a:r>
              <a:rPr lang="en-US" sz="2400" dirty="0"/>
              <a:t>: int64</a:t>
            </a:r>
          </a:p>
          <a:p>
            <a:r>
              <a:rPr lang="en-US" sz="2400" dirty="0" err="1"/>
              <a:t>RangeIndex</a:t>
            </a:r>
            <a:r>
              <a:rPr lang="en-US" sz="2400" dirty="0"/>
              <a:t>(start=0, stop=4, step=1)</a:t>
            </a:r>
          </a:p>
          <a:p>
            <a:r>
              <a:rPr lang="en-US" sz="2400" dirty="0"/>
              <a:t>[ 4  7 -5  3]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57F8DD3-E26D-E510-DAC6-1451CECCFB34}"/>
              </a:ext>
            </a:extLst>
          </p:cNvPr>
          <p:cNvSpPr txBox="1">
            <a:spLocks/>
          </p:cNvSpPr>
          <p:nvPr/>
        </p:nvSpPr>
        <p:spPr>
          <a:xfrm>
            <a:off x="6277491" y="1984968"/>
            <a:ext cx="4996069" cy="4432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nn-NO" sz="2200"/>
              <a:t>&gt;&gt;&gt; data = pd.Series([0.25, 0.5, 0.75, 1.0])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nn-NO" sz="2200"/>
              <a:t>&gt;&gt;&gt; data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nn-NO" sz="2200"/>
              <a:t> 0   0.25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nn-NO" sz="2200"/>
              <a:t> 1   0.50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nn-NO" sz="2200"/>
              <a:t> 2   0.75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nn-NO" sz="2200"/>
              <a:t> 3   1.00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nn-NO" sz="2200"/>
              <a:t> dtype: float64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nn-NO" sz="2200"/>
              <a:t>&gt;&gt;&gt; data[1]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nn-NO" sz="2200"/>
              <a:t> 0.5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nn-NO" sz="2200"/>
              <a:t>&gt;&gt;&gt; data[1:3]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nn-NO" sz="2200"/>
              <a:t> 1    0.50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nn-NO" sz="2200"/>
              <a:t> 2    0.75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nn-NO" sz="2200"/>
              <a:t> dtype: float64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136280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uiExpand="1"/>
      <p:bldP spid="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D4150-8E37-4BB8-8793-D56FB5842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9849"/>
          </a:xfrm>
        </p:spPr>
        <p:txBody>
          <a:bodyPr>
            <a:normAutofit/>
          </a:bodyPr>
          <a:lstStyle/>
          <a:p>
            <a:r>
              <a:rPr lang="en-US" sz="5400" dirty="0"/>
              <a:t>Series, index specified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148F573-811C-4028-A4D6-443C427E2C5E}"/>
              </a:ext>
            </a:extLst>
          </p:cNvPr>
          <p:cNvSpPr txBox="1">
            <a:spLocks/>
          </p:cNvSpPr>
          <p:nvPr/>
        </p:nvSpPr>
        <p:spPr>
          <a:xfrm>
            <a:off x="6732104" y="1946290"/>
            <a:ext cx="4621696" cy="47191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&gt;&gt;&gt; data = pd.Series([0.25, 0.5, 0.75, 1.0],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                    index = ['a', 'b', 'c', 'd'])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&gt;&gt;&gt; data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 a   0.25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 b   0.50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 c   0.75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 d   1.00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 dtype: float64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&gt;&gt;&gt; data['b’]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 0.5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&gt;&gt;&gt; data['</a:t>
            </a:r>
            <a:r>
              <a:rPr lang="en-US" sz="2000" dirty="0" err="1"/>
              <a:t>b':'d</a:t>
            </a:r>
            <a:r>
              <a:rPr lang="en-US" sz="2000" dirty="0"/>
              <a:t>’]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 b    0.50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 c    0.75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 d    1.00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 dtype: float64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599431E-5166-4E3F-8616-7B685F9CE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75852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With an index specified, a Series will create a mapping of index to values</a:t>
            </a:r>
          </a:p>
          <a:p>
            <a:r>
              <a:rPr lang="en-US" dirty="0"/>
              <a:t>pairs get mapped in order</a:t>
            </a:r>
          </a:p>
          <a:p>
            <a:pPr lvl="1"/>
            <a:r>
              <a:rPr lang="en-US" dirty="0"/>
              <a:t>must have the same number of items</a:t>
            </a:r>
          </a:p>
          <a:p>
            <a:r>
              <a:rPr lang="en-US" dirty="0"/>
              <a:t>index can be arbitrary</a:t>
            </a:r>
          </a:p>
          <a:p>
            <a:r>
              <a:rPr lang="en-US" dirty="0"/>
              <a:t>Slicing is supported</a:t>
            </a:r>
          </a:p>
          <a:p>
            <a:pPr lvl="1"/>
            <a:r>
              <a:rPr lang="en-US" dirty="0"/>
              <a:t>Based on </a:t>
            </a:r>
            <a:r>
              <a:rPr lang="en-US"/>
              <a:t>index ordering</a:t>
            </a:r>
          </a:p>
          <a:p>
            <a:pPr lvl="1"/>
            <a:r>
              <a:rPr lang="en-US"/>
              <a:t>Note: non-integer indexing is inclusive on both ends</a:t>
            </a:r>
            <a:endParaRPr lang="en-US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71387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Series </a:t>
            </a:r>
            <a:r>
              <a:rPr lang="en-US"/>
              <a:t>– More Indexing Examples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8096" y="1984241"/>
            <a:ext cx="4117055" cy="3524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>
                <a:solidFill>
                  <a:srgbClr val="000080"/>
                </a:solidFill>
              </a:rPr>
              <a:t>&gt;&gt;&gt; obj2 </a:t>
            </a:r>
            <a:r>
              <a:rPr lang="en-US" sz="2400" dirty="0">
                <a:solidFill>
                  <a:srgbClr val="000080"/>
                </a:solidFill>
              </a:rPr>
              <a:t>= Series([4, 7, -5, 3], index=['d', 'b', 'a', 'c'])</a:t>
            </a:r>
          </a:p>
          <a:p>
            <a:r>
              <a:rPr lang="en-US" sz="2400">
                <a:solidFill>
                  <a:srgbClr val="000080"/>
                </a:solidFill>
              </a:rPr>
              <a:t>&gt;&gt;&gt; print</a:t>
            </a:r>
            <a:r>
              <a:rPr lang="en-US" sz="2400" dirty="0">
                <a:solidFill>
                  <a:srgbClr val="000080"/>
                </a:solidFill>
              </a:rPr>
              <a:t>(</a:t>
            </a:r>
            <a:r>
              <a:rPr lang="en-US" sz="2400">
                <a:solidFill>
                  <a:srgbClr val="000080"/>
                </a:solidFill>
              </a:rPr>
              <a:t>obj2)</a:t>
            </a:r>
            <a:endParaRPr lang="en-US" sz="2400" dirty="0"/>
          </a:p>
          <a:p>
            <a:r>
              <a:rPr lang="en-US" sz="2400" dirty="0"/>
              <a:t>d    4</a:t>
            </a:r>
          </a:p>
          <a:p>
            <a:r>
              <a:rPr lang="en-US" sz="2400" dirty="0"/>
              <a:t>b    7</a:t>
            </a:r>
          </a:p>
          <a:p>
            <a:r>
              <a:rPr lang="en-US" sz="2400" dirty="0"/>
              <a:t>a   -5</a:t>
            </a:r>
          </a:p>
          <a:p>
            <a:r>
              <a:rPr lang="en-US" sz="2400" dirty="0"/>
              <a:t>c    3</a:t>
            </a:r>
          </a:p>
          <a:p>
            <a:r>
              <a:rPr lang="en-US" sz="2400" dirty="0" err="1"/>
              <a:t>dtype</a:t>
            </a:r>
            <a:r>
              <a:rPr lang="en-US" sz="2400" dirty="0"/>
              <a:t>: int64</a:t>
            </a:r>
          </a:p>
          <a:p>
            <a:endParaRPr lang="en-US" sz="700" dirty="0"/>
          </a:p>
          <a:p>
            <a:r>
              <a:rPr lang="en-US" sz="2400">
                <a:solidFill>
                  <a:srgbClr val="000080"/>
                </a:solidFill>
              </a:rPr>
              <a:t>&gt;&gt;&gt; print</a:t>
            </a:r>
            <a:r>
              <a:rPr lang="en-US" sz="2400" dirty="0">
                <a:solidFill>
                  <a:srgbClr val="000080"/>
                </a:solidFill>
              </a:rPr>
              <a:t>(obj2.index</a:t>
            </a:r>
            <a:r>
              <a:rPr lang="en-US" sz="2400">
                <a:solidFill>
                  <a:srgbClr val="000080"/>
                </a:solidFill>
              </a:rPr>
              <a:t>)</a:t>
            </a:r>
            <a:r>
              <a:rPr lang="en-US" sz="2400"/>
              <a:t> </a:t>
            </a:r>
            <a:endParaRPr lang="en-US" sz="2400" dirty="0">
              <a:solidFill>
                <a:srgbClr val="000080"/>
              </a:solidFill>
            </a:endParaRPr>
          </a:p>
          <a:p>
            <a:r>
              <a:rPr lang="en-US" sz="2400" dirty="0"/>
              <a:t>Index(['d', 'b', 'a', 'c'], </a:t>
            </a:r>
            <a:r>
              <a:rPr lang="en-US" sz="2400" dirty="0" err="1"/>
              <a:t>dtype</a:t>
            </a:r>
            <a:r>
              <a:rPr lang="en-US" sz="2400" dirty="0"/>
              <a:t>=</a:t>
            </a:r>
            <a:r>
              <a:rPr lang="en-US" sz="2400"/>
              <a:t>'object')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8460399" y="1984241"/>
            <a:ext cx="282329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>
                <a:solidFill>
                  <a:srgbClr val="000080"/>
                </a:solidFill>
              </a:rPr>
              <a:t>&gt;&gt;&gt; obj2['d']= 10</a:t>
            </a:r>
          </a:p>
          <a:p>
            <a:r>
              <a:rPr lang="en-US" sz="2400">
                <a:solidFill>
                  <a:srgbClr val="000080"/>
                </a:solidFill>
              </a:rPr>
              <a:t>&gt;&gt;&gt; print(obj2[['d', 'c', 'a']])</a:t>
            </a:r>
          </a:p>
          <a:p>
            <a:r>
              <a:rPr lang="en-US" sz="2400"/>
              <a:t>d    10</a:t>
            </a:r>
          </a:p>
          <a:p>
            <a:r>
              <a:rPr lang="en-US" sz="2400"/>
              <a:t>c     3</a:t>
            </a:r>
          </a:p>
          <a:p>
            <a:r>
              <a:rPr lang="en-US" sz="2400"/>
              <a:t>a    -5</a:t>
            </a:r>
          </a:p>
          <a:p>
            <a:r>
              <a:rPr lang="en-US" sz="2400"/>
              <a:t>dtype: int64 </a:t>
            </a:r>
          </a:p>
          <a:p>
            <a:endParaRPr lang="en-US" sz="2400">
              <a:solidFill>
                <a:srgbClr val="000080"/>
              </a:solidFill>
            </a:endParaRPr>
          </a:p>
          <a:p>
            <a:r>
              <a:rPr lang="en-US" sz="2400">
                <a:solidFill>
                  <a:srgbClr val="000080"/>
                </a:solidFill>
              </a:rPr>
              <a:t>&gt;&gt;&gt; print</a:t>
            </a:r>
            <a:r>
              <a:rPr lang="en-US" sz="2400" dirty="0">
                <a:solidFill>
                  <a:srgbClr val="000080"/>
                </a:solidFill>
              </a:rPr>
              <a:t>(obj2.</a:t>
            </a:r>
            <a:r>
              <a:rPr lang="en-US" sz="2400">
                <a:solidFill>
                  <a:srgbClr val="000080"/>
                </a:solidFill>
              </a:rPr>
              <a:t>a)</a:t>
            </a:r>
            <a:endParaRPr lang="en-US" sz="2400" dirty="0">
              <a:solidFill>
                <a:srgbClr val="000080"/>
              </a:solidFill>
            </a:endParaRPr>
          </a:p>
          <a:p>
            <a:r>
              <a:rPr lang="en-US" sz="2400" dirty="0"/>
              <a:t>-5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09FCE94-07E1-B3F3-9D13-4166AE0F8110}"/>
              </a:ext>
            </a:extLst>
          </p:cNvPr>
          <p:cNvSpPr/>
          <p:nvPr/>
        </p:nvSpPr>
        <p:spPr>
          <a:xfrm>
            <a:off x="5423770" y="1984241"/>
            <a:ext cx="242208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>
                <a:solidFill>
                  <a:srgbClr val="000080"/>
                </a:solidFill>
              </a:rPr>
              <a:t>&gt;&gt;&gt; print(obj2.values)</a:t>
            </a:r>
          </a:p>
          <a:p>
            <a:r>
              <a:rPr lang="en-US" sz="2400"/>
              <a:t>[ 4  7 -5  3]</a:t>
            </a:r>
          </a:p>
          <a:p>
            <a:endParaRPr lang="en-US" sz="2400"/>
          </a:p>
          <a:p>
            <a:r>
              <a:rPr lang="en-US" sz="2400">
                <a:solidFill>
                  <a:srgbClr val="000080"/>
                </a:solidFill>
              </a:rPr>
              <a:t>&gt;&gt;&gt; print(obj2['a'])</a:t>
            </a:r>
          </a:p>
          <a:p>
            <a:r>
              <a:rPr lang="en-US" sz="2400"/>
              <a:t>-5 </a:t>
            </a:r>
          </a:p>
          <a:p>
            <a:endParaRPr lang="en-US" sz="2400">
              <a:solidFill>
                <a:srgbClr val="000080"/>
              </a:solidFill>
            </a:endParaRPr>
          </a:p>
          <a:p>
            <a:r>
              <a:rPr lang="en-US" sz="2400">
                <a:solidFill>
                  <a:srgbClr val="000080"/>
                </a:solidFill>
              </a:rPr>
              <a:t>&gt;&gt;&gt; print(obj2[:2])</a:t>
            </a:r>
          </a:p>
          <a:p>
            <a:r>
              <a:rPr lang="en-US" sz="2400"/>
              <a:t>d    4</a:t>
            </a:r>
          </a:p>
          <a:p>
            <a:r>
              <a:rPr lang="en-US" sz="2400"/>
              <a:t>b     7</a:t>
            </a:r>
          </a:p>
          <a:p>
            <a:r>
              <a:rPr lang="en-US" sz="2400"/>
              <a:t>dtype: int64</a:t>
            </a:r>
          </a:p>
        </p:txBody>
      </p:sp>
    </p:spTree>
    <p:extLst>
      <p:ext uri="{BB962C8B-B14F-4D97-AF65-F5344CB8AC3E}">
        <p14:creationId xmlns:p14="http://schemas.microsoft.com/office/powerpoint/2010/main" val="1131353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 uiExpand="1" build="p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B9142-C618-4524-B338-F0EA9CE4A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Series, from dictionary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F27DD-2B31-47B9-8AE6-0B25561017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19261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Series can be created from a dict</a:t>
            </a:r>
          </a:p>
          <a:p>
            <a:r>
              <a:rPr lang="en-US" dirty="0"/>
              <a:t>Uses keyword/value pairs to create index/value mappings</a:t>
            </a:r>
          </a:p>
          <a:p>
            <a:r>
              <a:rPr lang="en-US" dirty="0"/>
              <a:t>index is not necessary</a:t>
            </a:r>
          </a:p>
          <a:p>
            <a:pPr marL="463550" lvl="1"/>
            <a:r>
              <a:rPr lang="en-US" dirty="0"/>
              <a:t>If it is provided, only keywords that match dict are used</a:t>
            </a:r>
          </a:p>
          <a:p>
            <a:pPr marL="463550" lvl="1"/>
            <a:r>
              <a:rPr lang="en-US" dirty="0"/>
              <a:t>Extra elements are filled with null objects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C39875C-B5E9-44EB-8987-853709415C6E}"/>
              </a:ext>
            </a:extLst>
          </p:cNvPr>
          <p:cNvSpPr txBox="1">
            <a:spLocks/>
          </p:cNvSpPr>
          <p:nvPr/>
        </p:nvSpPr>
        <p:spPr>
          <a:xfrm>
            <a:off x="6096000" y="1889595"/>
            <a:ext cx="5430078" cy="48380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&gt;&gt;&gt; d1 </a:t>
            </a:r>
            <a:r>
              <a:rPr lang="en-US" sz="2400"/>
              <a:t>=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2400"/>
              <a:t>'a</a:t>
            </a:r>
            <a:r>
              <a:rPr lang="en-US" sz="2400" dirty="0"/>
              <a:t>': 1, 'b': 2, 'c’:3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&gt;&gt;&gt; s1 = pd.Series(d1)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&gt;&gt;&gt; s1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a    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b    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c    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dtype: int64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&gt;&gt;&gt; s2 = pd.Series(d1, index = ['a', 'c', 'd'])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&gt;&gt;&gt; s2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a    1.0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c    3.0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d    NaN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dtype: float64</a:t>
            </a:r>
          </a:p>
        </p:txBody>
      </p:sp>
    </p:spTree>
    <p:extLst>
      <p:ext uri="{BB962C8B-B14F-4D97-AF65-F5344CB8AC3E}">
        <p14:creationId xmlns:p14="http://schemas.microsoft.com/office/powerpoint/2010/main" val="1144713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B9142-C618-4524-B338-F0EA9CE4A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Series</a:t>
            </a:r>
            <a:r>
              <a:rPr lang="en-US"/>
              <a:t>, NumPy Operations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F27DD-2B31-47B9-8AE6-0B25561017F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/>
              <a:t>NumPy array operations can also be applied, which will preserve the index-value link</a:t>
            </a:r>
          </a:p>
          <a:p>
            <a:pPr marL="0" lvl="0" indent="0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800">
              <a:solidFill>
                <a:srgbClr val="000080"/>
              </a:solidFill>
              <a:latin typeface="Arial" charset="0"/>
              <a:ea typeface="ＭＳ Ｐゴシック" charset="-128"/>
            </a:endParaRPr>
          </a:p>
          <a:p>
            <a:pPr marL="0" lvl="0" indent="0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>
                <a:solidFill>
                  <a:srgbClr val="000080"/>
                </a:solidFill>
                <a:latin typeface="Arial" charset="0"/>
                <a:ea typeface="ＭＳ Ｐゴシック" charset="-128"/>
              </a:rPr>
              <a:t>&gt;&gt;&gt; obj3 = Series({'d': 10, 'b': 7, 'a': -5, 'c':3 })</a:t>
            </a:r>
          </a:p>
          <a:p>
            <a:pPr marL="0" lvl="0" indent="0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>
                <a:solidFill>
                  <a:srgbClr val="000080"/>
                </a:solidFill>
                <a:latin typeface="Arial" charset="0"/>
                <a:ea typeface="ＭＳ Ｐゴシック" charset="-128"/>
              </a:rPr>
              <a:t>&gt;&gt;&gt; print(obj3)</a:t>
            </a:r>
          </a:p>
          <a:p>
            <a:pPr marL="0" lvl="0" indent="0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pt-BR" sz="1800">
                <a:solidFill>
                  <a:prstClr val="black"/>
                </a:solidFill>
                <a:latin typeface="Arial" charset="0"/>
                <a:ea typeface="ＭＳ Ｐゴシック" charset="-128"/>
              </a:rPr>
              <a:t>d    10</a:t>
            </a:r>
          </a:p>
          <a:p>
            <a:pPr marL="0" lvl="0" indent="0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pt-BR" sz="1800">
                <a:solidFill>
                  <a:prstClr val="black"/>
                </a:solidFill>
                <a:latin typeface="Arial" charset="0"/>
                <a:ea typeface="ＭＳ Ｐゴシック" charset="-128"/>
              </a:rPr>
              <a:t>b    7</a:t>
            </a:r>
          </a:p>
          <a:p>
            <a:pPr marL="0" lvl="0" indent="0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pt-BR" sz="1800">
                <a:solidFill>
                  <a:prstClr val="black"/>
                </a:solidFill>
                <a:latin typeface="Arial" charset="0"/>
                <a:ea typeface="ＭＳ Ｐゴシック" charset="-128"/>
              </a:rPr>
              <a:t>a   -5</a:t>
            </a:r>
          </a:p>
          <a:p>
            <a:pPr marL="0" lvl="0" indent="0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pt-BR" sz="1800">
                <a:solidFill>
                  <a:prstClr val="black"/>
                </a:solidFill>
                <a:latin typeface="Arial" charset="0"/>
                <a:ea typeface="ＭＳ Ｐゴシック" charset="-128"/>
              </a:rPr>
              <a:t>c    3</a:t>
            </a:r>
          </a:p>
          <a:p>
            <a:pPr marL="0" lvl="0" indent="0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>
                <a:solidFill>
                  <a:prstClr val="black"/>
                </a:solidFill>
                <a:latin typeface="Arial" charset="0"/>
                <a:ea typeface="ＭＳ Ｐゴシック" charset="-128"/>
              </a:rPr>
              <a:t>dtype: int64</a:t>
            </a:r>
            <a:endParaRPr lang="en-US" sz="1800">
              <a:solidFill>
                <a:srgbClr val="00008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1C2D43A-DC9D-CB28-CF0B-04C190D48F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7"/>
            <a:ext cx="5181600" cy="4741509"/>
          </a:xfrm>
        </p:spPr>
        <p:txBody>
          <a:bodyPr>
            <a:norm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&gt;&gt;&gt; obj4 = obj3[obj3 &gt; 0]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&gt;&gt;&gt; print(obj4)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d    10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b     7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c     3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dtype: int64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&gt;&gt;&gt; print(obj3**2)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d    100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b     49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a     25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c      9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dtype: int64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&gt;&gt;&gt; print(‘b’ in obj3, 'a' in obj4)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(True, False)</a:t>
            </a:r>
          </a:p>
        </p:txBody>
      </p:sp>
    </p:spTree>
    <p:extLst>
      <p:ext uri="{BB962C8B-B14F-4D97-AF65-F5344CB8AC3E}">
        <p14:creationId xmlns:p14="http://schemas.microsoft.com/office/powerpoint/2010/main" val="3443526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Series </a:t>
            </a:r>
            <a:r>
              <a:rPr lang="en-US"/>
              <a:t>– Null Values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8096" y="1984241"/>
            <a:ext cx="6572156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80"/>
                </a:solidFill>
                <a:latin typeface="Arial" charset="0"/>
                <a:ea typeface="ＭＳ Ｐゴシック" charset="-128"/>
              </a:rPr>
              <a:t>&gt;&gt;&gt; sdata = {'Texas': 10, 'Ohio': 20, 'Oregon': 15, 'Utah': 18}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80"/>
                </a:solidFill>
                <a:latin typeface="Arial" charset="0"/>
                <a:ea typeface="ＭＳ Ｐゴシック" charset="-128"/>
              </a:rPr>
              <a:t>&gt;&gt;&gt; states = ['Texas', 'Ohio', 'Oregon', 'Iowa']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80"/>
                </a:solidFill>
                <a:latin typeface="Arial" charset="0"/>
                <a:ea typeface="ＭＳ Ｐゴシック" charset="-128"/>
              </a:rPr>
              <a:t>&gt;&gt;&gt; obj4 = Series(sdata, index=states)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80"/>
                </a:solidFill>
                <a:latin typeface="Arial" charset="0"/>
                <a:ea typeface="ＭＳ Ｐゴシック" charset="-128"/>
              </a:rPr>
              <a:t>&gt;&gt;&gt; print(obj4)</a:t>
            </a:r>
            <a:endParaRPr lang="en-US">
              <a:solidFill>
                <a:prstClr val="black"/>
              </a:solidFill>
              <a:latin typeface="Arial" charset="0"/>
              <a:ea typeface="ＭＳ Ｐゴシック" charset="-128"/>
            </a:endParaRP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Texas     10.0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Ohio      20.0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Oregon    15.0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Iowa       NaN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dtype: float64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prstClr val="black"/>
              </a:solidFill>
              <a:latin typeface="Arial" charset="0"/>
              <a:ea typeface="ＭＳ Ｐゴシック" charset="-128"/>
            </a:endParaRP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80"/>
                </a:solidFill>
                <a:latin typeface="Arial" charset="0"/>
                <a:ea typeface="ＭＳ Ｐゴシック" charset="-128"/>
              </a:rPr>
              <a:t>&gt;&gt;&gt; print(pd.isnull(obj4))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Texas False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Ohio False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Oregon False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Iowa True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dtype: bool</a:t>
            </a:r>
          </a:p>
        </p:txBody>
      </p:sp>
      <p:sp>
        <p:nvSpPr>
          <p:cNvPr id="7" name="Rectangle 6"/>
          <p:cNvSpPr/>
          <p:nvPr/>
        </p:nvSpPr>
        <p:spPr>
          <a:xfrm>
            <a:off x="7515617" y="1984241"/>
            <a:ext cx="37680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80"/>
                </a:solidFill>
                <a:latin typeface="Arial" charset="0"/>
                <a:ea typeface="ＭＳ Ｐゴシック" charset="-128"/>
              </a:rPr>
              <a:t>&gt;&gt;&gt; print(</a:t>
            </a: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pd.notnull(obj4))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Texas True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Ohio True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Oregon True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Iowa False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dtype: bool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ea typeface="ＭＳ Ｐゴシック" charset="-128"/>
            </a:endParaRP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80"/>
                </a:solidFill>
                <a:latin typeface="Arial" charset="0"/>
                <a:ea typeface="ＭＳ Ｐゴシック" charset="-128"/>
              </a:rPr>
              <a:t>&gt;&gt;&gt; print(</a:t>
            </a: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obj4[obj4.notnull()])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Texas 10.0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Ohio 20.0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Oregon 15.0</a:t>
            </a: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charset="0"/>
                <a:ea typeface="ＭＳ Ｐゴシック" charset="-128"/>
              </a:rPr>
              <a:t>dtype: float64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60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7" grpId="0" uiExpand="1" build="p"/>
    </p:bldLst>
  </p:timing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A8DA88-2D67-4B30-8205-C52078711284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9CFB608F-E2ED-4AA5-B472-3C2C89444F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5920</TotalTime>
  <Words>2236</Words>
  <Application>Microsoft Office PowerPoint</Application>
  <PresentationFormat>Widescreen</PresentationFormat>
  <Paragraphs>351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Courier New</vt:lpstr>
      <vt:lpstr>The Hand Black</vt:lpstr>
      <vt:lpstr>The Serif Hand</vt:lpstr>
      <vt:lpstr>The Serif Hand Black</vt:lpstr>
      <vt:lpstr>SketchyVTI</vt:lpstr>
      <vt:lpstr>Data Analytics in Python Pandas</vt:lpstr>
      <vt:lpstr>Alerts</vt:lpstr>
      <vt:lpstr>Pandas Overview</vt:lpstr>
      <vt:lpstr>Series</vt:lpstr>
      <vt:lpstr>Series, index specified</vt:lpstr>
      <vt:lpstr>Series – More Indexing Examples</vt:lpstr>
      <vt:lpstr>Series, from dictionary</vt:lpstr>
      <vt:lpstr>Series, NumPy Operations</vt:lpstr>
      <vt:lpstr>Series – Null Values</vt:lpstr>
      <vt:lpstr>Series – Auto-Alignment</vt:lpstr>
      <vt:lpstr>Index Object</vt:lpstr>
      <vt:lpstr>Series name and index name</vt:lpstr>
      <vt:lpstr>Series: index and values attributes</vt:lpstr>
      <vt:lpstr>Series Index confusion</vt:lpstr>
      <vt:lpstr>Indexers</vt:lpstr>
      <vt:lpstr>Activity</vt:lpstr>
      <vt:lpstr>Pandas DataFrame</vt:lpstr>
      <vt:lpstr>DataFrame</vt:lpstr>
      <vt:lpstr>Questions?</vt:lpstr>
      <vt:lpstr>Next Time...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65</cp:revision>
  <dcterms:created xsi:type="dcterms:W3CDTF">2024-01-06T19:25:42Z</dcterms:created>
  <dcterms:modified xsi:type="dcterms:W3CDTF">2026-01-23T22:57:36Z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