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5"/>
  </p:notesMasterIdLst>
  <p:handoutMasterIdLst>
    <p:handoutMasterId r:id="rId16"/>
  </p:handoutMasterIdLst>
  <p:sldIdLst>
    <p:sldId id="496" r:id="rId5"/>
    <p:sldId id="507" r:id="rId6"/>
    <p:sldId id="519" r:id="rId7"/>
    <p:sldId id="310" r:id="rId8"/>
    <p:sldId id="520" r:id="rId9"/>
    <p:sldId id="296" r:id="rId10"/>
    <p:sldId id="297" r:id="rId11"/>
    <p:sldId id="521" r:id="rId12"/>
    <p:sldId id="522" r:id="rId13"/>
    <p:sldId id="51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74" y="10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1/22/2026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>
                <a:solidFill>
                  <a:schemeClr val="accent6">
                    <a:lumMod val="40000"/>
                    <a:lumOff val="60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chemeClr val="accent6">
                    <a:lumMod val="75000"/>
                  </a:schemeClr>
                </a:solidFill>
              </a:rPr>
              <a:t>NumPy, part 2</a:t>
            </a:r>
            <a:endParaRPr lang="en-US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sz="3200" b="1">
                <a:solidFill>
                  <a:schemeClr val="bg1"/>
                </a:solidFill>
              </a:rPr>
              <a:t>David J Stucki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233242-E17F-8688-CC10-763E4FCA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8" y="640080"/>
            <a:ext cx="3734014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F3777-6D93-6DA5-D2C2-CEF31D0F9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339" y="4636008"/>
            <a:ext cx="3734014" cy="15727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pandas</a:t>
            </a:r>
          </a:p>
        </p:txBody>
      </p:sp>
      <p:sp>
        <p:nvSpPr>
          <p:cNvPr id="1035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27432"/>
          </a:xfrm>
          <a:custGeom>
            <a:avLst/>
            <a:gdLst>
              <a:gd name="csX0" fmla="*/ 0 w 3474720"/>
              <a:gd name="csY0" fmla="*/ 0 h 27432"/>
              <a:gd name="csX1" fmla="*/ 660197 w 3474720"/>
              <a:gd name="csY1" fmla="*/ 0 h 27432"/>
              <a:gd name="csX2" fmla="*/ 1355141 w 3474720"/>
              <a:gd name="csY2" fmla="*/ 0 h 27432"/>
              <a:gd name="csX3" fmla="*/ 2084832 w 3474720"/>
              <a:gd name="csY3" fmla="*/ 0 h 27432"/>
              <a:gd name="csX4" fmla="*/ 2814523 w 3474720"/>
              <a:gd name="csY4" fmla="*/ 0 h 27432"/>
              <a:gd name="csX5" fmla="*/ 3474720 w 3474720"/>
              <a:gd name="csY5" fmla="*/ 0 h 27432"/>
              <a:gd name="csX6" fmla="*/ 3474720 w 3474720"/>
              <a:gd name="csY6" fmla="*/ 27432 h 27432"/>
              <a:gd name="csX7" fmla="*/ 2710282 w 3474720"/>
              <a:gd name="csY7" fmla="*/ 27432 h 27432"/>
              <a:gd name="csX8" fmla="*/ 1945843 w 3474720"/>
              <a:gd name="csY8" fmla="*/ 27432 h 27432"/>
              <a:gd name="csX9" fmla="*/ 1250899 w 3474720"/>
              <a:gd name="csY9" fmla="*/ 27432 h 27432"/>
              <a:gd name="csX10" fmla="*/ 0 w 3474720"/>
              <a:gd name="csY10" fmla="*/ 27432 h 27432"/>
              <a:gd name="csX11" fmla="*/ 0 w 3474720"/>
              <a:gd name="csY11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48945"/>
          </a:solidFill>
          <a:ln w="38100" cap="rnd">
            <a:solidFill>
              <a:srgbClr val="84894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PANDA FACTS |The Garden of Eaden">
            <a:extLst>
              <a:ext uri="{FF2B5EF4-FFF2-40B4-BE49-F238E27FC236}">
                <a16:creationId xmlns:a16="http://schemas.microsoft.com/office/drawing/2014/main" id="{BA50EB82-03CE-2251-BCE4-19ECE5A119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93" r="17405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169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1: Due before 11:59pm</a:t>
            </a:r>
          </a:p>
          <a:p>
            <a:r>
              <a:rPr lang="en-US"/>
              <a:t>Assignment 2: available now</a:t>
            </a:r>
          </a:p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Review: Indexing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4"/>
                </a:solidFill>
              </a:rPr>
              <a:t>One dimensional arrays are simple: they act like lists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 = np.arange(10)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arr[5]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arr[5:8]</a:t>
            </a:r>
          </a:p>
          <a:p>
            <a:r>
              <a:rPr lang="en-US">
                <a:solidFill>
                  <a:schemeClr val="accent6"/>
                </a:solidFill>
              </a:rPr>
              <a:t>Except when they don't...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arr[5:8] = 12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= arr[6:]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s[1]</a:t>
            </a:r>
            <a:r>
              <a:rPr kumimoji="0" lang="en-US" sz="16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baseline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s[:] = -1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r>
              <a:rPr lang="en-US">
                <a:solidFill>
                  <a:schemeClr val="accent3"/>
                </a:solidFill>
              </a:rPr>
              <a:t>In other words, slices are views on the original array</a:t>
            </a:r>
          </a:p>
          <a:p>
            <a:pPr lvl="1"/>
            <a:r>
              <a:rPr lang="en-US"/>
              <a:t>So assignments to a slice are reflected in the array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76CF5-54F2-3AAF-9CC4-64A0AEE069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B0F0"/>
                </a:solidFill>
              </a:rPr>
              <a:t>Two or more dimensional arrays are much richer than lists in how they can be indexed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 = np.arange(32).reshape((8, 4))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arr[5][1]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arr[5, 1]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Here are some basics: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x[0,0]	# top-left element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x[0,-1]	# first row, last column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x[0,:]	# first row (many entries)</a:t>
            </a:r>
          </a:p>
          <a:p>
            <a:pPr marL="457200" lvl="1" indent="0">
              <a:spcBef>
                <a:spcPts val="0"/>
              </a:spcBef>
              <a:buNone/>
              <a:tabLst>
                <a:tab pos="1371600" algn="l"/>
              </a:tabLst>
              <a:defRPr/>
            </a:pPr>
            <a:r>
              <a:rPr lang="en-US" sz="160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x[:,0]	# first column (many entries)</a:t>
            </a:r>
          </a:p>
          <a:p>
            <a:pPr lvl="1"/>
            <a:r>
              <a:rPr lang="en-US"/>
              <a:t>Like lists, arrays are zero indexed and can use negative indices</a:t>
            </a:r>
          </a:p>
        </p:txBody>
      </p:sp>
    </p:spTree>
    <p:extLst>
      <p:ext uri="{BB962C8B-B14F-4D97-AF65-F5344CB8AC3E}">
        <p14:creationId xmlns:p14="http://schemas.microsoft.com/office/powerpoint/2010/main" val="62545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E4D8C-894B-4432-8438-2F65584B9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Indexing and Slicing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CBC67F5-9A33-46E2-A7B3-B88066B10E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4824" y="1861466"/>
            <a:ext cx="5133975" cy="280035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FDB3B-A0F9-42F2-B10A-D4ABD0CB6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1" y="6517927"/>
            <a:ext cx="320308" cy="17975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A07366-CB75-4AA8-9E5B-928B849F427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FE0CAA-2049-41FC-B643-61BE5484C3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0912" y="4757067"/>
            <a:ext cx="5267325" cy="20478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EDFA2E-7DF0-40F7-A387-BC5CF6C73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7588" y="2199604"/>
            <a:ext cx="5076825" cy="38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75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Indexing &amp;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4"/>
                </a:solidFill>
              </a:rPr>
              <a:t>Let's play with it in Jupyter a bit...</a:t>
            </a:r>
          </a:p>
          <a:p>
            <a:r>
              <a:rPr lang="en-US">
                <a:solidFill>
                  <a:srgbClr val="00B0F0"/>
                </a:solidFill>
              </a:rPr>
              <a:t>Summing an array</a:t>
            </a:r>
          </a:p>
          <a:p>
            <a:r>
              <a:rPr lang="en-US">
                <a:solidFill>
                  <a:schemeClr val="accent6"/>
                </a:solidFill>
              </a:rPr>
              <a:t>Boolean Indexing</a:t>
            </a:r>
          </a:p>
          <a:p>
            <a:r>
              <a:rPr lang="en-US">
                <a:solidFill>
                  <a:schemeClr val="accent3"/>
                </a:solidFill>
              </a:rPr>
              <a:t>Fancy Indexing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Broadcasting</a:t>
            </a:r>
            <a:endParaRPr lang="en-US">
              <a:solidFill>
                <a:schemeClr val="accent3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76CF5-54F2-3AAF-9CC4-64A0AEE069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9F4178-2A60-7765-509A-8AF482BDF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0550" y="1966679"/>
            <a:ext cx="695325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66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DAAF-D363-4ABA-8BD7-5C4A6287B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B2C8C-B6CC-4270-998B-BA9BD1590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a + 1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add one to every element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When operating on multiple arrays, broadcasting rules are used.</a:t>
            </a:r>
          </a:p>
          <a:p>
            <a:pPr marL="0" indent="0">
              <a:buNone/>
            </a:pPr>
            <a:r>
              <a:rPr lang="en-US" sz="3200" dirty="0"/>
              <a:t>Each dimension must match, from right-to-left </a:t>
            </a:r>
          </a:p>
          <a:p>
            <a:pPr marL="514350" indent="-514350">
              <a:buAutoNum type="arabicPeriod"/>
            </a:pPr>
            <a:r>
              <a:rPr lang="en-US" sz="3200" dirty="0"/>
              <a:t>Dimensions of size 1 will broadcast (as if the value was repeated). </a:t>
            </a:r>
          </a:p>
          <a:p>
            <a:pPr marL="514350" indent="-514350">
              <a:buAutoNum type="arabicPeriod"/>
            </a:pPr>
            <a:r>
              <a:rPr lang="en-US" sz="3200" dirty="0"/>
              <a:t>Otherwise, the dimension must have the same shape. </a:t>
            </a:r>
          </a:p>
          <a:p>
            <a:pPr marL="514350" indent="-514350">
              <a:buAutoNum type="arabicPeriod"/>
            </a:pPr>
            <a:r>
              <a:rPr lang="en-US" sz="3200" dirty="0"/>
              <a:t>Extra dimensions of size 1 are added to the left as needed.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E2C5B-95B2-4CDB-8B13-FFC0C14CA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 lnSpcReduction="10000"/>
          </a:bodyPr>
          <a:lstStyle>
            <a:defPPr>
              <a:defRPr lang="en-US"/>
            </a:defPPr>
            <a:lvl1pPr marL="0" algn="ctr" defTabSz="457200" rtl="0" eaLnBrk="1" latinLnBrk="0" hangingPunct="1">
              <a:defRPr sz="36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509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54496-11C4-4518-A4F5-F37179853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8557E-669F-4F52-9539-F61FE7F33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Suppose we want to add a color value to an image</a:t>
            </a:r>
          </a:p>
          <a:p>
            <a:pPr marL="0" indent="0">
              <a:buNone/>
            </a:pPr>
            <a:r>
              <a:rPr lang="en-US" sz="3200" dirty="0" err="1"/>
              <a:t>a.shape</a:t>
            </a:r>
            <a:r>
              <a:rPr lang="en-US" sz="3200" dirty="0"/>
              <a:t> is 100, 200, 3 </a:t>
            </a:r>
          </a:p>
          <a:p>
            <a:pPr marL="0" indent="0">
              <a:buNone/>
            </a:pPr>
            <a:r>
              <a:rPr lang="en-US" sz="3200" dirty="0" err="1"/>
              <a:t>b.shape</a:t>
            </a:r>
            <a:r>
              <a:rPr lang="en-US" sz="3200" dirty="0"/>
              <a:t> is 3 </a:t>
            </a:r>
          </a:p>
          <a:p>
            <a:pPr marL="0" indent="0">
              <a:buNone/>
            </a:pPr>
            <a:r>
              <a:rPr lang="en-US" sz="3200" dirty="0"/>
              <a:t>a + b will pad b with two extra dimensions so it has an effective shape of 1 x 1 x 3. </a:t>
            </a:r>
          </a:p>
          <a:p>
            <a:pPr marL="0" indent="0">
              <a:buNone/>
            </a:pPr>
            <a:r>
              <a:rPr lang="en-US" sz="3200" dirty="0"/>
              <a:t>So, the addition will broadcast over the first and second dimensions.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08729-C4C4-4348-A3BF-6189BC41B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 lnSpcReduction="10000"/>
          </a:bodyPr>
          <a:lstStyle>
            <a:defPPr>
              <a:defRPr lang="en-US"/>
            </a:defPPr>
            <a:lvl1pPr marL="0" algn="ctr" defTabSz="457200" rtl="0" eaLnBrk="1" latinLnBrk="0" hangingPunct="1">
              <a:defRPr sz="36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62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Indexing &amp;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4"/>
                </a:solidFill>
              </a:rPr>
              <a:t>Let's play with it in Jupyter a bit...</a:t>
            </a:r>
          </a:p>
          <a:p>
            <a:r>
              <a:rPr lang="en-US">
                <a:solidFill>
                  <a:srgbClr val="00B0F0"/>
                </a:solidFill>
              </a:rPr>
              <a:t>Summing an array</a:t>
            </a:r>
          </a:p>
          <a:p>
            <a:r>
              <a:rPr lang="en-US">
                <a:solidFill>
                  <a:schemeClr val="accent6"/>
                </a:solidFill>
              </a:rPr>
              <a:t>Boolean Indexing</a:t>
            </a:r>
          </a:p>
          <a:p>
            <a:r>
              <a:rPr lang="en-US">
                <a:solidFill>
                  <a:schemeClr val="accent3"/>
                </a:solidFill>
              </a:rPr>
              <a:t>Fancy Indexing</a:t>
            </a:r>
          </a:p>
          <a:p>
            <a:r>
              <a:rPr lang="en-US">
                <a:solidFill>
                  <a:schemeClr val="accent4">
                    <a:lumMod val="75000"/>
                  </a:schemeClr>
                </a:solidFill>
              </a:rPr>
              <a:t>Broadcasting</a:t>
            </a:r>
          </a:p>
          <a:p>
            <a:r>
              <a:rPr lang="en-US">
                <a:solidFill>
                  <a:schemeClr val="accent2"/>
                </a:solidFill>
              </a:rPr>
              <a:t>Statistical &amp; Mathematical methods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76CF5-54F2-3AAF-9CC4-64A0AEE069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4697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5566</TotalTime>
  <Words>403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The Hand Black</vt:lpstr>
      <vt:lpstr>The Serif Hand</vt:lpstr>
      <vt:lpstr>The Serif Hand Black</vt:lpstr>
      <vt:lpstr>SketchyVTI</vt:lpstr>
      <vt:lpstr>Data Analytics in Python NumPy, part 2</vt:lpstr>
      <vt:lpstr>Alerts</vt:lpstr>
      <vt:lpstr>Review: Indexing</vt:lpstr>
      <vt:lpstr>Indexing and Slicing</vt:lpstr>
      <vt:lpstr>More Indexing &amp; Slicing</vt:lpstr>
      <vt:lpstr>Broadcasting</vt:lpstr>
      <vt:lpstr>Broadcasting example</vt:lpstr>
      <vt:lpstr>More Indexing &amp; Slicing</vt:lpstr>
      <vt:lpstr>Questions?</vt:lpstr>
      <vt:lpstr>Next Time...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46</cp:revision>
  <dcterms:created xsi:type="dcterms:W3CDTF">2024-01-06T19:25:42Z</dcterms:created>
  <dcterms:modified xsi:type="dcterms:W3CDTF">2026-01-23T03:19:04Z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