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9"/>
  </p:notesMasterIdLst>
  <p:handoutMasterIdLst>
    <p:handoutMasterId r:id="rId20"/>
  </p:handoutMasterIdLst>
  <p:sldIdLst>
    <p:sldId id="496" r:id="rId5"/>
    <p:sldId id="507" r:id="rId6"/>
    <p:sldId id="508" r:id="rId7"/>
    <p:sldId id="509" r:id="rId8"/>
    <p:sldId id="292" r:id="rId9"/>
    <p:sldId id="261" r:id="rId10"/>
    <p:sldId id="262" r:id="rId11"/>
    <p:sldId id="291" r:id="rId12"/>
    <p:sldId id="513" r:id="rId13"/>
    <p:sldId id="516" r:id="rId14"/>
    <p:sldId id="274" r:id="rId15"/>
    <p:sldId id="518" r:id="rId16"/>
    <p:sldId id="519" r:id="rId17"/>
    <p:sldId id="51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9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74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scipy.org/doc/numpy/reference/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umpy.org/doc/stable/reference/ufuncs.html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Tensor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Convolutional_neural_network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chemeClr val="accent6">
                    <a:lumMod val="75000"/>
                  </a:schemeClr>
                </a:solidFill>
              </a:rPr>
              <a:t>NumPy</a:t>
            </a:r>
            <a:endParaRPr lang="en-US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Shaping &amp; Transposition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6"/>
                </a:solidFill>
              </a:rPr>
              <a:t>Arrays can be reshaped to other dimensions</a:t>
            </a:r>
          </a:p>
          <a:p>
            <a:pPr lvl="1"/>
            <a:r>
              <a:rPr lang="en-US"/>
              <a:t>The total number of elements can't change</a:t>
            </a:r>
          </a:p>
          <a:p>
            <a:pPr lvl="1"/>
            <a:r>
              <a:rPr lang="en-US"/>
              <a:t>-1 can be used to have NumPy infer an axis shape from the others</a:t>
            </a:r>
          </a:p>
          <a:p>
            <a:pPr marL="339725" lvl="0" indent="0">
              <a:lnSpc>
                <a:spcPct val="120000"/>
              </a:lnSpc>
              <a:spcBef>
                <a:spcPts val="0"/>
              </a:spcBef>
              <a:buClr>
                <a:srgbClr val="0F6FC6"/>
              </a:buClr>
              <a:buSzPct val="80000"/>
              <a:buNone/>
            </a:pPr>
            <a:r>
              <a:rPr lang="en-US" sz="22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np.array([1,2,3,4,5,6])</a:t>
            </a:r>
          </a:p>
          <a:p>
            <a:pPr marL="339725" lvl="0" indent="0">
              <a:lnSpc>
                <a:spcPct val="120000"/>
              </a:lnSpc>
              <a:spcBef>
                <a:spcPts val="0"/>
              </a:spcBef>
              <a:buClr>
                <a:srgbClr val="0F6FC6"/>
              </a:buClr>
              <a:buSzPct val="80000"/>
              <a:buNone/>
            </a:pPr>
            <a:r>
              <a:rPr lang="en-US" sz="22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a.reshape(3,2)</a:t>
            </a:r>
          </a:p>
          <a:p>
            <a:pPr marL="339725" lvl="0" indent="0">
              <a:lnSpc>
                <a:spcPct val="120000"/>
              </a:lnSpc>
              <a:spcBef>
                <a:spcPts val="0"/>
              </a:spcBef>
              <a:buClr>
                <a:srgbClr val="0F6FC6"/>
              </a:buClr>
              <a:buSzPct val="80000"/>
              <a:buNone/>
            </a:pPr>
            <a:r>
              <a:rPr lang="en-US" sz="22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a.reshape(2,-1)</a:t>
            </a:r>
          </a:p>
          <a:p>
            <a:pPr marL="339725" lvl="0" indent="0">
              <a:lnSpc>
                <a:spcPct val="120000"/>
              </a:lnSpc>
              <a:spcBef>
                <a:spcPts val="0"/>
              </a:spcBef>
              <a:buClr>
                <a:srgbClr val="0F6FC6"/>
              </a:buClr>
              <a:buSzPct val="80000"/>
              <a:buNone/>
            </a:pPr>
            <a:r>
              <a:rPr lang="en-US" sz="22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a.ravel()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15294-1D2A-72F7-E113-0732C8F940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Transpose is when you exchange axes with each other</a:t>
            </a:r>
          </a:p>
          <a:p>
            <a:pPr lvl="1"/>
            <a:r>
              <a:rPr lang="en-US"/>
              <a:t>a.Transpose allows you to select which axes</a:t>
            </a:r>
          </a:p>
          <a:p>
            <a:pPr lvl="1"/>
            <a:r>
              <a:rPr lang="en-US"/>
              <a:t>a.T transposes the first two axes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F6FC6"/>
              </a:buClr>
              <a:buSzPct val="80000"/>
              <a:buFont typeface="Arial" pitchFamily="34" charset="0"/>
              <a:buNone/>
              <a:tabLst/>
              <a:defRPr/>
            </a:pPr>
            <a:endParaRPr lang="en-US" sz="2000" spc="1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F6FC6"/>
              </a:buClr>
              <a:buSzPct val="80000"/>
              <a:buFont typeface="Arial" pitchFamily="34" charset="0"/>
              <a:buNone/>
              <a:tabLst/>
              <a:defRPr/>
            </a:pPr>
            <a:r>
              <a:rPr lang="en-US" sz="20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np.arange(10).reshape(5,2)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F6FC6"/>
              </a:buClr>
              <a:buSzPct val="80000"/>
              <a:buFont typeface="Arial" pitchFamily="34" charset="0"/>
              <a:buNone/>
              <a:tabLst/>
              <a:defRPr/>
            </a:pPr>
            <a:r>
              <a:rPr lang="en-US" sz="20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a.T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0F6FC6"/>
              </a:buClr>
              <a:buSzPct val="80000"/>
              <a:buFont typeface="Arial" pitchFamily="34" charset="0"/>
              <a:buNone/>
              <a:tabLst/>
              <a:defRPr/>
            </a:pPr>
            <a:r>
              <a:rPr lang="en-US" sz="2000" spc="1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a.transpose((1,0))</a:t>
            </a:r>
          </a:p>
        </p:txBody>
      </p:sp>
    </p:spTree>
    <p:extLst>
      <p:ext uri="{BB962C8B-B14F-4D97-AF65-F5344CB8AC3E}">
        <p14:creationId xmlns:p14="http://schemas.microsoft.com/office/powerpoint/2010/main" val="425452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912EE-4FB3-45AE-91CE-DB38D470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316D2B-27C0-4CA9-B0F3-CB2D60BED2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Numpy</a:t>
            </a:r>
            <a:r>
              <a:rPr lang="en-US" sz="3200" dirty="0"/>
              <a:t> functions return either </a:t>
            </a:r>
            <a:r>
              <a:rPr lang="en-US" sz="3200" b="1" dirty="0"/>
              <a:t>views </a:t>
            </a:r>
            <a:r>
              <a:rPr lang="en-US" sz="3200" dirty="0"/>
              <a:t>or </a:t>
            </a:r>
            <a:r>
              <a:rPr lang="en-US" sz="3200" b="1" dirty="0"/>
              <a:t>copies</a:t>
            </a:r>
            <a:r>
              <a:rPr lang="en-US" sz="3200" dirty="0"/>
              <a:t>.</a:t>
            </a:r>
          </a:p>
          <a:p>
            <a:r>
              <a:rPr lang="en-US" sz="3200" dirty="0"/>
              <a:t>Views share data with the </a:t>
            </a:r>
            <a:r>
              <a:rPr lang="en-US" sz="3200"/>
              <a:t>original array.</a:t>
            </a:r>
          </a:p>
          <a:p>
            <a:pPr lvl="1"/>
            <a:r>
              <a:rPr lang="en-US" sz="2800"/>
              <a:t>Altering </a:t>
            </a:r>
            <a:r>
              <a:rPr lang="en-US" sz="2800" dirty="0"/>
              <a:t>entries of </a:t>
            </a:r>
            <a:r>
              <a:rPr lang="en-US" sz="2800"/>
              <a:t>a view </a:t>
            </a:r>
            <a:r>
              <a:rPr lang="en-US" sz="2800" dirty="0"/>
              <a:t>changes the same entries in the original.</a:t>
            </a:r>
          </a:p>
          <a:p>
            <a:r>
              <a:rPr lang="en-US" sz="3200" dirty="0"/>
              <a:t>The </a:t>
            </a:r>
            <a:r>
              <a:rPr lang="en-US" sz="3200" dirty="0" err="1">
                <a:hlinkClick r:id="rId2"/>
              </a:rPr>
              <a:t>numpy</a:t>
            </a:r>
            <a:r>
              <a:rPr lang="en-US" sz="3200" dirty="0">
                <a:hlinkClick r:id="rId2"/>
              </a:rPr>
              <a:t> documentation</a:t>
            </a:r>
            <a:r>
              <a:rPr lang="en-US" sz="3200" dirty="0"/>
              <a:t> says which functions return views or copies</a:t>
            </a:r>
          </a:p>
          <a:p>
            <a:r>
              <a:rPr lang="en-US" sz="3200" dirty="0" err="1"/>
              <a:t>Np.copy</a:t>
            </a:r>
            <a:r>
              <a:rPr lang="en-US" sz="3200" dirty="0"/>
              <a:t>, </a:t>
            </a:r>
            <a:r>
              <a:rPr lang="en-US" sz="3200" dirty="0" err="1"/>
              <a:t>np.view</a:t>
            </a:r>
            <a:r>
              <a:rPr lang="en-US" sz="3200" dirty="0"/>
              <a:t> make explicit copies and views.</a:t>
            </a:r>
          </a:p>
          <a:p>
            <a:endParaRPr lang="en-US" sz="3200" dirty="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AAB3EE1-297D-C221-109F-B2ED96D28C2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172200" y="1984375"/>
            <a:ext cx="5181600" cy="360098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 = np.array([1,2,3,4])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y = x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 is y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True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id(x), id(y)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(139814289111920, 139814289111920)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x[0] = 9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y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array([9, 2, 3, 4])</a:t>
            </a:r>
            <a:endParaRPr lang="nl-NL" altLang="nl-NL" sz="1200">
              <a:solidFill>
                <a:srgbClr val="0F204B"/>
              </a:solidFill>
              <a:latin typeface="Courier New" panose="02070309020205020404" pitchFamily="49" charset="0"/>
            </a:endParaRP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s-ES" altLang="nl-NL" sz="1200">
              <a:solidFill>
                <a:srgbClr val="0F204B"/>
              </a:solidFill>
              <a:latin typeface="Courier New" panose="02070309020205020404" pitchFamily="49" charset="0"/>
            </a:endParaRP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x[0] = 1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z = x[:]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 is z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False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id(x), id(z)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(139814289111920, 139814289112080)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x[0] = 8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z</a:t>
            </a:r>
          </a:p>
          <a:p>
            <a:pPr marL="0" indent="0" defTabSz="91440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array([8, 2, 3, 4])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1EA3973-553A-33B5-D730-E8BBBE3B7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0193" y="3951514"/>
            <a:ext cx="4103687" cy="275113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 = np.array([1,2,3,4])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y = x.copy()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 is y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False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id(x), id(y)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(139814289111920, 139814289111840)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x[0] = 9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x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array([9, 2, 3, 4])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&gt;&gt;&gt; y</a:t>
            </a:r>
          </a:p>
          <a:p>
            <a:pPr defTabSz="914400" eaLnBrk="1" hangingPunct="1">
              <a:lnSpc>
                <a:spcPct val="120000"/>
              </a:lnSpc>
              <a:defRPr/>
            </a:pPr>
            <a:r>
              <a:rPr lang="es-ES" altLang="nl-NL" sz="1200">
                <a:solidFill>
                  <a:srgbClr val="0F204B"/>
                </a:solidFill>
                <a:latin typeface="Courier New" panose="02070309020205020404" pitchFamily="49" charset="0"/>
              </a:rPr>
              <a:t>array([1, 2, 3, 4])</a:t>
            </a:r>
            <a:endParaRPr lang="nl-NL" altLang="nl-NL" sz="1200">
              <a:solidFill>
                <a:srgbClr val="0F204B"/>
              </a:solidFill>
              <a:latin typeface="Courier New" panose="02070309020205020404" pitchFamily="49" charset="0"/>
            </a:endParaRPr>
          </a:p>
          <a:p>
            <a:pPr defTabSz="914400" eaLnBrk="1" hangingPunct="1">
              <a:lnSpc>
                <a:spcPct val="120000"/>
              </a:lnSpc>
              <a:defRPr/>
            </a:pPr>
            <a:endParaRPr lang="es-ES" altLang="nl-NL" sz="1200">
              <a:solidFill>
                <a:srgbClr val="0F204B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96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1" grpId="0" uiExpand="1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/>
              <a:t>Mathematical Operators</a:t>
            </a:r>
            <a:endParaRPr lang="en-US" sz="5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accent6"/>
                </a:solidFill>
              </a:rPr>
              <a:t>Arithmetic operators are applied element-wise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 = np.array([[1,2,3],[4,5,6]])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 = np.array([[9,8,7],[6,5,4]])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 + b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 – a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 * b + a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 ** 3</a:t>
            </a:r>
          </a:p>
          <a:p>
            <a:r>
              <a:rPr lang="en-US" sz="3200">
                <a:solidFill>
                  <a:schemeClr val="accent2"/>
                </a:solidFill>
              </a:rPr>
              <a:t>In-place operations modify the array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 *= 2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 /= 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B3B6F-2213-C848-39E0-9FA14CFDA1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accent3"/>
                </a:solidFill>
              </a:rPr>
              <a:t>Logical operators return a Boolean array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 &gt; 5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 &gt; a</a:t>
            </a:r>
          </a:p>
          <a:p>
            <a:r>
              <a:rPr lang="en-US" sz="3200">
                <a:solidFill>
                  <a:schemeClr val="accent1"/>
                </a:solidFill>
              </a:rPr>
              <a:t>Universal functions (ufunc)</a:t>
            </a:r>
          </a:p>
          <a:p>
            <a:pPr lvl="1"/>
            <a:r>
              <a:rPr lang="en-US" sz="2800">
                <a:solidFill>
                  <a:schemeClr val="accent1"/>
                </a:solidFill>
                <a:hlinkClick r:id="rId2"/>
              </a:rPr>
              <a:t>NumPy ufunc documentation</a:t>
            </a:r>
            <a:endParaRPr lang="en-US" sz="2800">
              <a:solidFill>
                <a:schemeClr val="accent1"/>
              </a:solidFill>
            </a:endParaRP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 = np.sqrt(a)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np.floor(a)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4"/>
                </a:solidFill>
              </a:rPr>
              <a:t>One dimensional arrays are simple: they act like lists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 = np.arange(10)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arr[5:8]</a:t>
            </a:r>
          </a:p>
          <a:p>
            <a:r>
              <a:rPr lang="en-US">
                <a:solidFill>
                  <a:schemeClr val="accent6"/>
                </a:solidFill>
              </a:rPr>
              <a:t>Except when they don't...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arr[5:8] = 12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= arr[6:]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s[1]</a:t>
            </a:r>
            <a:r>
              <a:rPr kumimoji="0" lang="en-US" sz="16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aseline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s[:] = -1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r>
              <a:rPr lang="en-US">
                <a:solidFill>
                  <a:schemeClr val="accent3"/>
                </a:solidFill>
              </a:rPr>
              <a:t>In other words, slices are views on the original array</a:t>
            </a:r>
          </a:p>
          <a:p>
            <a:pPr lvl="1"/>
            <a:r>
              <a:rPr lang="en-US"/>
              <a:t>So assignments to a slice are reflected in the array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76CF5-54F2-3AAF-9CC4-64A0AEE069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B0F0"/>
                </a:solidFill>
              </a:rPr>
              <a:t>Two or more dimensional arrays are much richer than lists in how they can be indexed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 = np.arange(32).reshape((8, 4))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arr[5][1]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arr[5, 1]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Here are some basics: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x[0,0]	# top-left element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x[0,-1]	# first row, last column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x[0,:]	# first row (many entries)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x[:,0]	# first column (many entries)</a:t>
            </a:r>
          </a:p>
          <a:p>
            <a:pPr lvl="1"/>
            <a:r>
              <a:rPr lang="en-US"/>
              <a:t>Like lists, arrays are zero indexed and can use negative indices</a:t>
            </a:r>
          </a:p>
        </p:txBody>
      </p:sp>
    </p:spTree>
    <p:extLst>
      <p:ext uri="{BB962C8B-B14F-4D97-AF65-F5344CB8AC3E}">
        <p14:creationId xmlns:p14="http://schemas.microsoft.com/office/powerpoint/2010/main" val="6254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NumPy</a:t>
            </a:r>
          </a:p>
        </p:txBody>
      </p:sp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1: Due Friday before 11:59pm</a:t>
            </a:r>
          </a:p>
          <a:p>
            <a:r>
              <a:rPr lang="en-US"/>
              <a:t>Assignment 2: available on Friday</a:t>
            </a:r>
          </a:p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4AD7-7682-9EE0-2502-329C2FEB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NumPy?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51436-E766-6672-E97B-C4FEF2B7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NumPy is at the core of nearly every scientific Python application</a:t>
            </a:r>
          </a:p>
          <a:p>
            <a:pPr lvl="1"/>
            <a:r>
              <a:rPr lang="en-US" sz="2800"/>
              <a:t>A powerful N-dimensional array class (optimized for speed)</a:t>
            </a:r>
          </a:p>
          <a:p>
            <a:pPr lvl="2"/>
            <a:r>
              <a:rPr lang="fr-FR" sz="2400"/>
              <a:t>1000 x 1000 matrix multiply: list triple-nested loop (&gt;10 minutes) vs. ndarray (&lt;0</a:t>
            </a:r>
            <a:r>
              <a:rPr lang="fr-FR" sz="2800" b="1"/>
              <a:t>.</a:t>
            </a:r>
            <a:r>
              <a:rPr lang="fr-FR" sz="2400"/>
              <a:t>1 second)</a:t>
            </a:r>
            <a:endParaRPr lang="en-US" sz="2400"/>
          </a:p>
          <a:p>
            <a:pPr lvl="1"/>
            <a:r>
              <a:rPr lang="en-US" sz="2800"/>
              <a:t>Sophisticated indexing, slicing, reshaping, and manipulation techniques with simple syntax</a:t>
            </a:r>
          </a:p>
          <a:p>
            <a:pPr lvl="1"/>
            <a:r>
              <a:rPr lang="en-US" sz="2800"/>
              <a:t>Universal functions for computing over arrays without loops</a:t>
            </a:r>
            <a:endParaRPr lang="en-US" sz="3200"/>
          </a:p>
          <a:p>
            <a:pPr lvl="1"/>
            <a:r>
              <a:rPr lang="en-US" sz="2800"/>
              <a:t>Random number, linear algebra, and Fourier transform capabilities</a:t>
            </a:r>
          </a:p>
          <a:p>
            <a:pPr lvl="1"/>
            <a:r>
              <a:rPr lang="en-US" sz="2800"/>
              <a:t>Tools for integrating C/C++ and Fortran code</a:t>
            </a:r>
          </a:p>
          <a:p>
            <a:pPr lvl="1"/>
            <a:r>
              <a:rPr lang="en-US" sz="2800"/>
              <a:t>Tools for optimized File I/O of large data sets</a:t>
            </a:r>
          </a:p>
        </p:txBody>
      </p:sp>
    </p:spTree>
    <p:extLst>
      <p:ext uri="{BB962C8B-B14F-4D97-AF65-F5344CB8AC3E}">
        <p14:creationId xmlns:p14="http://schemas.microsoft.com/office/powerpoint/2010/main" val="2087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Arrays vs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0070C0"/>
                </a:solidFill>
              </a:rPr>
              <a:t>Arrays in NumPy have the following characteristics</a:t>
            </a:r>
          </a:p>
          <a:p>
            <a:r>
              <a:rPr lang="en-US"/>
              <a:t>Arrays can have any number of dimensions, including zero (a scalar).</a:t>
            </a:r>
          </a:p>
          <a:p>
            <a:r>
              <a:rPr lang="en-US"/>
              <a:t>Arrays are typed: np.uint8, np.int64, np.float32, np.float64, etc.</a:t>
            </a:r>
          </a:p>
          <a:p>
            <a:r>
              <a:rPr lang="en-US"/>
              <a:t>Arrays are dense. Each element of the array exists, and the array occupies a contiguous block of memory.</a:t>
            </a:r>
          </a:p>
          <a:p>
            <a:r>
              <a:rPr lang="en-US"/>
              <a:t>Arrays are homogeneous, containing only elements of the same type.</a:t>
            </a:r>
          </a:p>
          <a:p>
            <a:pPr marL="9144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numpy </a:t>
            </a:r>
            <a:r>
              <a:rPr lang="en-US" sz="24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np</a:t>
            </a:r>
          </a:p>
          <a:p>
            <a:pPr marL="9144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 = np.</a:t>
            </a:r>
            <a:r>
              <a:rPr lang="en-US" sz="24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([[1,2,3],[4,5,6]],</a:t>
            </a:r>
            <a:r>
              <a:rPr lang="en-US" sz="24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dtype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=np.float32)</a:t>
            </a:r>
          </a:p>
          <a:p>
            <a:pPr marL="9144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(a, a.</a:t>
            </a:r>
            <a:r>
              <a:rPr lang="en-US" sz="24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ndim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, a.</a:t>
            </a:r>
            <a:r>
              <a:rPr lang="en-US" sz="24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shape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, a.</a:t>
            </a:r>
            <a:r>
              <a:rPr lang="en-US" sz="24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dtype)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7222-89A6-498E-A428-31CBD534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56A5-7BDF-4157-8103-16AE00F46C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Structured lists of numbers.</a:t>
            </a:r>
          </a:p>
          <a:p>
            <a:r>
              <a:rPr lang="en-US" dirty="0"/>
              <a:t>Vectors </a:t>
            </a:r>
          </a:p>
          <a:p>
            <a:r>
              <a:rPr lang="en-US" dirty="0"/>
              <a:t>Matrices</a:t>
            </a:r>
          </a:p>
          <a:p>
            <a:r>
              <a:rPr lang="en-US" dirty="0"/>
              <a:t>Images</a:t>
            </a:r>
          </a:p>
          <a:p>
            <a:r>
              <a:rPr lang="en-US" dirty="0"/>
              <a:t>Tensors</a:t>
            </a:r>
          </a:p>
          <a:p>
            <a:r>
              <a:rPr lang="en-US"/>
              <a:t>ConvNets (CNNs)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8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7222-89A6-498E-A428-31CBD534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56A5-7BDF-4157-8103-16AE00F46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4052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Structured lists of numbers.</a:t>
            </a:r>
          </a:p>
          <a:p>
            <a:r>
              <a:rPr lang="en-US" b="1" dirty="0">
                <a:solidFill>
                  <a:srgbClr val="00B0F0"/>
                </a:solidFill>
              </a:rPr>
              <a:t>Vectors </a:t>
            </a:r>
          </a:p>
          <a:p>
            <a:r>
              <a:rPr lang="en-US" b="1" dirty="0">
                <a:solidFill>
                  <a:srgbClr val="0070C0"/>
                </a:solidFill>
              </a:rPr>
              <a:t>Matrices</a:t>
            </a:r>
          </a:p>
          <a:p>
            <a:r>
              <a:rPr lang="en-US" dirty="0"/>
              <a:t>Images</a:t>
            </a:r>
          </a:p>
          <a:p>
            <a:r>
              <a:rPr lang="en-US" dirty="0"/>
              <a:t>Tensors</a:t>
            </a:r>
          </a:p>
          <a:p>
            <a:r>
              <a:rPr lang="en-US"/>
              <a:t>ConvNets (CNNs)</a:t>
            </a:r>
          </a:p>
          <a:p>
            <a:endParaRPr lang="en-US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47C20A6C-444A-4107-8DD7-8F9162F2853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2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sz="32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47C20A6C-444A-4107-8DD7-8F9162F285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0150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7222-89A6-498E-A428-31CBD534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56A5-7BDF-4157-8103-16AE00F46C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Structured lists of numbers.</a:t>
            </a:r>
          </a:p>
          <a:p>
            <a:r>
              <a:rPr lang="en-US" dirty="0"/>
              <a:t>Vectors </a:t>
            </a:r>
          </a:p>
          <a:p>
            <a:r>
              <a:rPr lang="en-US" dirty="0"/>
              <a:t>Matrices</a:t>
            </a:r>
          </a:p>
          <a:p>
            <a:r>
              <a:rPr lang="en-US" b="1" dirty="0">
                <a:solidFill>
                  <a:srgbClr val="7030A0"/>
                </a:solidFill>
              </a:rPr>
              <a:t>Images</a:t>
            </a:r>
          </a:p>
          <a:p>
            <a:r>
              <a:rPr lang="en-US" dirty="0"/>
              <a:t>Tensors</a:t>
            </a:r>
          </a:p>
          <a:p>
            <a:r>
              <a:rPr lang="en-US"/>
              <a:t>ConvNets (CNNs)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20A6C-444A-4107-8DD7-8F9162F285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</p:txBody>
      </p:sp>
      <p:pic>
        <p:nvPicPr>
          <p:cNvPr id="7" name="Picture 6" descr="A snowy mountain with trees and a pink sky&#10;&#10;Description automatically generated">
            <a:extLst>
              <a:ext uri="{FF2B5EF4-FFF2-40B4-BE49-F238E27FC236}">
                <a16:creationId xmlns:a16="http://schemas.microsoft.com/office/drawing/2014/main" id="{9FB10829-B7BB-785E-EA27-B49149505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1485" y="2361764"/>
            <a:ext cx="6688183" cy="376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1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7222-89A6-498E-A428-31CBD534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56A5-7BDF-4157-8103-16AE00F46C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Structured lists of numbers.</a:t>
            </a:r>
          </a:p>
          <a:p>
            <a:r>
              <a:rPr lang="en-US" dirty="0"/>
              <a:t>Vectors </a:t>
            </a:r>
          </a:p>
          <a:p>
            <a:r>
              <a:rPr lang="en-US" dirty="0"/>
              <a:t>Matrices</a:t>
            </a:r>
          </a:p>
          <a:p>
            <a:r>
              <a:rPr lang="en-US" dirty="0"/>
              <a:t>Images</a:t>
            </a:r>
          </a:p>
          <a:p>
            <a:r>
              <a:rPr lang="en-US" b="1" dirty="0">
                <a:solidFill>
                  <a:schemeClr val="accent1"/>
                </a:solidFill>
              </a:rPr>
              <a:t>Tensors</a:t>
            </a:r>
          </a:p>
          <a:p>
            <a:r>
              <a:rPr lang="en-US" b="1">
                <a:solidFill>
                  <a:schemeClr val="accent6">
                    <a:lumMod val="60000"/>
                    <a:lumOff val="40000"/>
                  </a:schemeClr>
                </a:solidFill>
              </a:rPr>
              <a:t>ConvNets (CNNs)</a:t>
            </a:r>
            <a:endParaRPr lang="en-U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20A6C-444A-4107-8DD7-8F9162F285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</p:txBody>
      </p:sp>
      <p:pic>
        <p:nvPicPr>
          <p:cNvPr id="5122" name="Picture 2" descr="Image result for tensor">
            <a:hlinkClick r:id="rId2"/>
            <a:extLst>
              <a:ext uri="{FF2B5EF4-FFF2-40B4-BE49-F238E27FC236}">
                <a16:creationId xmlns:a16="http://schemas.microsoft.com/office/drawing/2014/main" id="{FD6E0BA3-D62D-489E-922B-40B463903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2304288"/>
            <a:ext cx="2857500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aws, Sausages and ConvNets">
            <a:hlinkClick r:id="rId4"/>
            <a:extLst>
              <a:ext uri="{FF2B5EF4-FFF2-40B4-BE49-F238E27FC236}">
                <a16:creationId xmlns:a16="http://schemas.microsoft.com/office/drawing/2014/main" id="{00423A9F-944E-83E4-2FD7-BE25CD0CC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072" y="4092575"/>
            <a:ext cx="451485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116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/>
              <a:t>Creating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accent6"/>
                </a:solidFill>
              </a:rPr>
              <a:t>from lists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data1 = [2, 4, 6, 8, 10]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arr1 = np.array(data1)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data2 = [[1, 2, 3, 4], [5, 6, 7, 8]]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arr2 = np.array(data2)</a:t>
            </a:r>
          </a:p>
          <a:p>
            <a:r>
              <a:rPr lang="en-US" sz="3200">
                <a:solidFill>
                  <a:schemeClr val="accent2"/>
                </a:solidFill>
              </a:rPr>
              <a:t>from array functions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np.zeros(10)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np.zeros((3,5))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np.ones((2,3,4))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np.eye(3)</a:t>
            </a:r>
          </a:p>
          <a:p>
            <a:pPr marL="457200" lvl="1" indent="0">
              <a:buNone/>
            </a:pP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np.empty((4,2))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B3B6F-2213-C848-39E0-9FA14CFDA1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accent3"/>
                </a:solidFill>
              </a:rPr>
              <a:t>from arange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arr3 = np.arange(15, 20)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arr4 = np.arange(0,12,3)</a:t>
            </a:r>
          </a:p>
          <a:p>
            <a:r>
              <a:rPr lang="en-US" sz="3200">
                <a:solidFill>
                  <a:schemeClr val="accent1"/>
                </a:solidFill>
              </a:rPr>
              <a:t>from random values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np.random.random((5,2))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np.random.randint(0, 10, (3,3))</a:t>
            </a:r>
          </a:p>
          <a:p>
            <a:r>
              <a:rPr lang="en-US" sz="3200">
                <a:solidFill>
                  <a:srgbClr val="C00000"/>
                </a:solidFill>
              </a:rPr>
              <a:t>from concatenation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 = np.ones((4,1))</a:t>
            </a: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 = np.zeros((4,2)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np.concatenate ([A,B], axis=1)</a:t>
            </a:r>
          </a:p>
        </p:txBody>
      </p:sp>
    </p:spTree>
    <p:extLst>
      <p:ext uri="{BB962C8B-B14F-4D97-AF65-F5344CB8AC3E}">
        <p14:creationId xmlns:p14="http://schemas.microsoft.com/office/powerpoint/2010/main" val="387229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5478</TotalTime>
  <Words>1067</Words>
  <Application>Microsoft Office PowerPoint</Application>
  <PresentationFormat>Widescreen</PresentationFormat>
  <Paragraphs>173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The Hand Black</vt:lpstr>
      <vt:lpstr>The Serif Hand</vt:lpstr>
      <vt:lpstr>The Serif Hand Black</vt:lpstr>
      <vt:lpstr>SketchyVTI</vt:lpstr>
      <vt:lpstr>Data Analytics in Python NumPy</vt:lpstr>
      <vt:lpstr>Alerts</vt:lpstr>
      <vt:lpstr>WhAT IS NumPy?</vt:lpstr>
      <vt:lpstr>Arrays vs lists</vt:lpstr>
      <vt:lpstr>Arrays</vt:lpstr>
      <vt:lpstr>Arrays</vt:lpstr>
      <vt:lpstr>Arrays</vt:lpstr>
      <vt:lpstr>Arrays</vt:lpstr>
      <vt:lpstr>Creating Arrays</vt:lpstr>
      <vt:lpstr>Shaping &amp; Transposition</vt:lpstr>
      <vt:lpstr>Return values</vt:lpstr>
      <vt:lpstr>Mathematical Operators</vt:lpstr>
      <vt:lpstr>Indexing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46</cp:revision>
  <dcterms:created xsi:type="dcterms:W3CDTF">2024-01-06T19:25:42Z</dcterms:created>
  <dcterms:modified xsi:type="dcterms:W3CDTF">2026-01-20T23:25:48Z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