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3"/>
  </p:notesMasterIdLst>
  <p:handoutMasterIdLst>
    <p:handoutMasterId r:id="rId14"/>
  </p:handoutMasterIdLst>
  <p:sldIdLst>
    <p:sldId id="496" r:id="rId5"/>
    <p:sldId id="507" r:id="rId6"/>
    <p:sldId id="508" r:id="rId7"/>
    <p:sldId id="509" r:id="rId8"/>
    <p:sldId id="513" r:id="rId9"/>
    <p:sldId id="516" r:id="rId10"/>
    <p:sldId id="515" r:id="rId11"/>
    <p:sldId id="51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9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774" y="108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>
                <a:solidFill>
                  <a:srgbClr val="FFC000"/>
                </a:solidFill>
                <a:latin typeface="The Serif Hand" panose="020F0502020204030204" pitchFamily="66" charset="0"/>
              </a:rPr>
              <a:t>Data Analytics in Python</a:t>
            </a:r>
            <a:br>
              <a:rPr lang="en-US" sz="7200">
                <a:solidFill>
                  <a:schemeClr val="bg1"/>
                </a:solidFill>
                <a:latin typeface="The Serif Hand" panose="020F0502020204030204" pitchFamily="66" charset="0"/>
              </a:rPr>
            </a:br>
            <a:r>
              <a:rPr lang="en-US" sz="6000">
                <a:solidFill>
                  <a:srgbClr val="FFFF00"/>
                </a:solidFill>
              </a:rPr>
              <a:t>Python Collections</a:t>
            </a:r>
            <a:endParaRPr lang="en-US" sz="6000" dirty="0">
              <a:solidFill>
                <a:srgbClr val="FFFF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sz="3200" b="1">
                <a:solidFill>
                  <a:schemeClr val="bg1"/>
                </a:solidFill>
              </a:rPr>
              <a:t>David J Stucki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Read Chapter 4 for next week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Questions?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First Assignment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On website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74AD7-7682-9EE0-2502-329C2FEB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Chapter 3: Python Data Structures, and more...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51436-E766-6672-E97B-C4FEF2B7C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Questions?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Container classes?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Functions?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Files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320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i="1"/>
              <a:t>Repeat Chapter 2 disclaimer for Chapter 3</a:t>
            </a:r>
            <a:r>
              <a:rPr lang="en-US" sz="320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0871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Containers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>
                <a:solidFill>
                  <a:srgbClr val="0070C0"/>
                </a:solidFill>
              </a:rPr>
              <a:t>For each of the following, let's describe as exhaustively as we can their abstractions: syntax, purpose, properties, etc.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bg1">
                    <a:lumMod val="65000"/>
                  </a:schemeClr>
                </a:solidFill>
              </a:rPr>
              <a:t>Lists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4"/>
                </a:solidFill>
              </a:rPr>
              <a:t>Tuples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Dictionaries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6"/>
                </a:solidFill>
              </a:rPr>
              <a:t>Sets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320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3200"/>
              <a:t>Let's play around with each of these before moving on: Jupyter...</a:t>
            </a:r>
          </a:p>
        </p:txBody>
      </p:sp>
    </p:spTree>
    <p:extLst>
      <p:ext uri="{BB962C8B-B14F-4D97-AF65-F5344CB8AC3E}">
        <p14:creationId xmlns:p14="http://schemas.microsoft.com/office/powerpoint/2010/main" val="282442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Container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6"/>
                </a:solidFill>
              </a:rPr>
              <a:t>ennumerate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sz="280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lst.sort()	vs. 	sorted(list)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3200">
              <a:solidFill>
                <a:schemeClr val="accent2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1"/>
                </a:solidFill>
              </a:rPr>
              <a:t>zip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320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3"/>
                </a:solidFill>
              </a:rPr>
              <a:t>comprehensions</a:t>
            </a:r>
          </a:p>
        </p:txBody>
      </p:sp>
    </p:spTree>
    <p:extLst>
      <p:ext uri="{BB962C8B-B14F-4D97-AF65-F5344CB8AC3E}">
        <p14:creationId xmlns:p14="http://schemas.microsoft.com/office/powerpoint/2010/main" val="3872294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6"/>
                </a:solidFill>
              </a:rPr>
              <a:t>Functions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The return type of functions is actually a tuple.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This allows functions to return as many heterogeneous values as they like, including None.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accent2"/>
                </a:solidFill>
              </a:rPr>
              <a:t>Functions are objects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Meaning that functions can be passed to methods via parameters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Meaning that functions don't have to have names (lambda, or anonymous functions)</a:t>
            </a:r>
          </a:p>
        </p:txBody>
      </p:sp>
    </p:spTree>
    <p:extLst>
      <p:ext uri="{BB962C8B-B14F-4D97-AF65-F5344CB8AC3E}">
        <p14:creationId xmlns:p14="http://schemas.microsoft.com/office/powerpoint/2010/main" val="425452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Python Misc.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0088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bg1">
                    <a:lumMod val="65000"/>
                  </a:schemeClr>
                </a:solidFill>
              </a:rPr>
              <a:t>Generators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itertools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bg1">
                    <a:lumMod val="65000"/>
                  </a:schemeClr>
                </a:solidFill>
              </a:rPr>
              <a:t>Exceptions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solidFill>
                  <a:schemeClr val="bg1">
                    <a:lumMod val="65000"/>
                  </a:schemeClr>
                </a:solidFill>
              </a:rPr>
              <a:t>Files</a:t>
            </a:r>
          </a:p>
        </p:txBody>
      </p:sp>
    </p:spTree>
    <p:extLst>
      <p:ext uri="{BB962C8B-B14F-4D97-AF65-F5344CB8AC3E}">
        <p14:creationId xmlns:p14="http://schemas.microsoft.com/office/powerpoint/2010/main" val="615783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33242-E17F-8688-CC10-763E4FCAD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F3777-6D93-6DA5-D2C2-CEF31D0F9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NumPy</a:t>
            </a:r>
          </a:p>
          <a:p>
            <a:r>
              <a:rPr lang="en-US"/>
              <a:t>(read chapter 4 before class)</a:t>
            </a:r>
          </a:p>
        </p:txBody>
      </p:sp>
    </p:spTree>
    <p:extLst>
      <p:ext uri="{BB962C8B-B14F-4D97-AF65-F5344CB8AC3E}">
        <p14:creationId xmlns:p14="http://schemas.microsoft.com/office/powerpoint/2010/main" val="172716961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3149</TotalTime>
  <Words>189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The Hand Black</vt:lpstr>
      <vt:lpstr>The Serif Hand</vt:lpstr>
      <vt:lpstr>The Serif Hand Black</vt:lpstr>
      <vt:lpstr>SketchyVTI</vt:lpstr>
      <vt:lpstr>Data Analytics in Python Python Collections</vt:lpstr>
      <vt:lpstr>Alerts</vt:lpstr>
      <vt:lpstr>Chapter 3: Python Data Structures, and more...</vt:lpstr>
      <vt:lpstr>Python Containers</vt:lpstr>
      <vt:lpstr>Python Container Functions</vt:lpstr>
      <vt:lpstr>Python Functions</vt:lpstr>
      <vt:lpstr>Python Misc.</vt:lpstr>
      <vt:lpstr>Next Time...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24</cp:revision>
  <dcterms:created xsi:type="dcterms:W3CDTF">2024-01-06T19:25:42Z</dcterms:created>
  <dcterms:modified xsi:type="dcterms:W3CDTF">2026-01-07T03:10:29Z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