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3"/>
  </p:notesMasterIdLst>
  <p:handoutMasterIdLst>
    <p:handoutMasterId r:id="rId14"/>
  </p:handoutMasterIdLst>
  <p:sldIdLst>
    <p:sldId id="496" r:id="rId5"/>
    <p:sldId id="507" r:id="rId6"/>
    <p:sldId id="528" r:id="rId7"/>
    <p:sldId id="529" r:id="rId8"/>
    <p:sldId id="530" r:id="rId9"/>
    <p:sldId id="531" r:id="rId10"/>
    <p:sldId id="522" r:id="rId11"/>
    <p:sldId id="52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74" d="100"/>
          <a:sy n="74" d="100"/>
        </p:scale>
        <p:origin x="60" y="342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2/25/2024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2/25/2024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community.microsoft.com/t5/excel-blog/announcing-python-in-excel-combining-the-power-of-python-and-the/ba-p/3893439" TargetMode="External"/><Relationship Id="rId2" Type="http://schemas.openxmlformats.org/officeDocument/2006/relationships/hyperlink" Target="https://www.pyxll.com/docs/introduction.html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FF00FF"/>
                </a:solidFill>
                <a:latin typeface="The Serif Hand" panose="020F0502020204030204" pitchFamily="66" charset="0"/>
              </a:rPr>
            </a:br>
            <a:r>
              <a:rPr lang="en-US" sz="6000" b="1">
                <a:solidFill>
                  <a:schemeClr val="accent3">
                    <a:lumMod val="75000"/>
                  </a:schemeClr>
                </a:solidFill>
                <a:latin typeface="The Serif Hand" panose="020F0502020204030204" pitchFamily="66" charset="0"/>
              </a:rPr>
              <a:t>Python Packages for      </a:t>
            </a:r>
            <a:r>
              <a:rPr lang="en-US" sz="6000" b="1">
                <a:solidFill>
                  <a:schemeClr val="accent1"/>
                </a:solidFill>
                <a:latin typeface="The Serif Hand" panose="020F0502020204030204" pitchFamily="66" charset="0"/>
              </a:rPr>
              <a:t>.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 flip="none" rotWithShape="1">
                  <a:gsLst>
                    <a:gs pos="0">
                      <a:schemeClr val="accent3">
                        <a:lumMod val="67000"/>
                      </a:schemeClr>
                    </a:gs>
                    <a:gs pos="48000">
                      <a:schemeClr val="accent3">
                        <a:lumMod val="97000"/>
                        <a:lumOff val="3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>
              <a:ln w="0"/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48000">
                    <a:schemeClr val="accent3">
                      <a:lumMod val="97000"/>
                      <a:lumOff val="3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effectLst/>
            </a:endParaRPr>
          </a:p>
        </p:txBody>
      </p:sp>
      <p:pic>
        <p:nvPicPr>
          <p:cNvPr id="1026" name="Picture 2" descr="Microsoft Excel logo transparent PNG 22101030 PNG">
            <a:extLst>
              <a:ext uri="{FF2B5EF4-FFF2-40B4-BE49-F238E27FC236}">
                <a16:creationId xmlns:a16="http://schemas.microsoft.com/office/drawing/2014/main" id="{D2B9CA39-3E37-F20E-B67E-3D14B6AF3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832" y="2666788"/>
            <a:ext cx="1390930" cy="139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5: due Friday before 11:59pm</a:t>
            </a:r>
          </a:p>
          <a:p>
            <a:r>
              <a:rPr lang="en-US"/>
              <a:t>Midterm</a:t>
            </a:r>
          </a:p>
          <a:p>
            <a:pPr lvl="1"/>
            <a:r>
              <a:rPr lang="en-US"/>
              <a:t>Take home exam: given Wednesday, due Friday, before class</a:t>
            </a:r>
          </a:p>
          <a:p>
            <a:pPr lvl="1"/>
            <a:r>
              <a:rPr lang="en-US"/>
              <a:t>Individual work – no collaboration</a:t>
            </a:r>
          </a:p>
          <a:p>
            <a:pPr lvl="1"/>
            <a:r>
              <a:rPr lang="en-US"/>
              <a:t>Open book/open notes/open static online resources (no ChatGPT, or other generative AI; no interactive forums)</a:t>
            </a:r>
          </a:p>
          <a:p>
            <a:r>
              <a:rPr lang="en-US"/>
              <a:t>Questions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Excel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accent3"/>
                </a:solidFill>
              </a:rPr>
              <a:t>So far, we've seen bits of different packages:</a:t>
            </a:r>
          </a:p>
          <a:p>
            <a:pPr lvl="1"/>
            <a:r>
              <a:rPr lang="en-US">
                <a:solidFill>
                  <a:schemeClr val="accent4"/>
                </a:solidFill>
              </a:rPr>
              <a:t>xlwings</a:t>
            </a:r>
          </a:p>
          <a:p>
            <a:pPr lvl="1"/>
            <a:r>
              <a:rPr lang="en-US">
                <a:solidFill>
                  <a:schemeClr val="accent5"/>
                </a:solidFill>
              </a:rPr>
              <a:t>win32.com</a:t>
            </a:r>
          </a:p>
          <a:p>
            <a:pPr lvl="1"/>
            <a:r>
              <a:rPr lang="en-US">
                <a:solidFill>
                  <a:schemeClr val="tx2"/>
                </a:solidFill>
              </a:rPr>
              <a:t>xlrd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openpyxl</a:t>
            </a:r>
          </a:p>
          <a:p>
            <a:pPr lvl="1"/>
            <a:r>
              <a:rPr lang="en-US">
                <a:solidFill>
                  <a:schemeClr val="accent4"/>
                </a:solidFill>
              </a:rPr>
              <a:t>pandas.read_excel</a:t>
            </a:r>
          </a:p>
          <a:p>
            <a:r>
              <a:rPr lang="en-US">
                <a:solidFill>
                  <a:schemeClr val="accent2"/>
                </a:solidFill>
              </a:rPr>
              <a:t>It is important to understand what the options are and how they relate...</a:t>
            </a:r>
          </a:p>
          <a:p>
            <a:pPr lvl="1"/>
            <a:endParaRPr lang="en-US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241A-E29C-DC19-EE27-CDC3BA56B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 Python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1BD10-A46C-29C4-C4B0-53186D6963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openpyxl</a:t>
            </a:r>
          </a:p>
          <a:p>
            <a:pPr lvl="1"/>
            <a:r>
              <a:rPr lang="en-US"/>
              <a:t>most widely used</a:t>
            </a:r>
          </a:p>
          <a:p>
            <a:pPr lvl="1"/>
            <a:r>
              <a:rPr lang="en-US"/>
              <a:t>read/write/modify/create files</a:t>
            </a:r>
          </a:p>
          <a:p>
            <a:pPr lvl="1"/>
            <a:r>
              <a:rPr lang="en-US"/>
              <a:t>.xlsx, .xlsm, .xltx, .xltm</a:t>
            </a:r>
          </a:p>
          <a:p>
            <a:pPr lvl="1"/>
            <a:r>
              <a:rPr lang="en-US"/>
              <a:t>some security vulnerabilities</a:t>
            </a:r>
          </a:p>
          <a:p>
            <a:r>
              <a:rPr lang="en-US">
                <a:solidFill>
                  <a:srgbClr val="0070C0"/>
                </a:solidFill>
              </a:rPr>
              <a:t>xlsxwriter</a:t>
            </a:r>
          </a:p>
          <a:p>
            <a:pPr lvl="1"/>
            <a:r>
              <a:rPr lang="en-US"/>
              <a:t>.xlsx</a:t>
            </a:r>
          </a:p>
          <a:p>
            <a:pPr lvl="1"/>
            <a:r>
              <a:rPr lang="en-US"/>
              <a:t>create new files, can't read or modify existing files</a:t>
            </a:r>
          </a:p>
          <a:p>
            <a:pPr lvl="1"/>
            <a:r>
              <a:rPr lang="en-US"/>
              <a:t>can create charts, and apply formulas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EE0922-4C5D-0FA0-03AF-6EA7ECE040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solidFill>
                  <a:schemeClr val="accent3"/>
                </a:solidFill>
              </a:rPr>
              <a:t>pyxlsb</a:t>
            </a:r>
          </a:p>
          <a:p>
            <a:pPr lvl="1"/>
            <a:r>
              <a:rPr lang="en-US"/>
              <a:t>.xlsb</a:t>
            </a:r>
          </a:p>
          <a:p>
            <a:pPr lvl="1"/>
            <a:r>
              <a:rPr lang="en-US"/>
              <a:t>read existing files only</a:t>
            </a:r>
          </a:p>
          <a:p>
            <a:pPr lvl="1"/>
            <a:r>
              <a:rPr lang="en-US"/>
              <a:t>updated version pyxlsb2 has slightly different features</a:t>
            </a:r>
          </a:p>
          <a:p>
            <a:r>
              <a:rPr lang="en-US">
                <a:solidFill>
                  <a:srgbClr val="7030A0"/>
                </a:solidFill>
              </a:rPr>
              <a:t>pylightxl</a:t>
            </a:r>
          </a:p>
          <a:p>
            <a:pPr lvl="1"/>
            <a:r>
              <a:rPr lang="en-US"/>
              <a:t>lightweight, zero-dependency</a:t>
            </a:r>
          </a:p>
          <a:p>
            <a:pPr lvl="1"/>
            <a:r>
              <a:rPr lang="en-US"/>
              <a:t>read .xlsx &amp; .xlsm; write .xlsx</a:t>
            </a:r>
          </a:p>
          <a:p>
            <a:pPr lvl="1"/>
            <a:r>
              <a:rPr lang="en-US"/>
              <a:t>reads files contents as in-memory database</a:t>
            </a:r>
          </a:p>
          <a:p>
            <a:pPr lvl="1"/>
            <a:r>
              <a:rPr lang="en-US"/>
              <a:t>no charts, macros, formatting</a:t>
            </a:r>
          </a:p>
        </p:txBody>
      </p:sp>
    </p:spTree>
    <p:extLst>
      <p:ext uri="{BB962C8B-B14F-4D97-AF65-F5344CB8AC3E}">
        <p14:creationId xmlns:p14="http://schemas.microsoft.com/office/powerpoint/2010/main" val="31262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D73208-4424-A630-5B8E-7DB0930570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1A97B-0BAE-F8EC-C8BF-343B33942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Python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6B2DF-727F-E25E-AE28-856BBBB4A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xlrd &amp; xlwt</a:t>
            </a:r>
          </a:p>
          <a:p>
            <a:pPr lvl="1"/>
            <a:r>
              <a:rPr lang="en-US"/>
              <a:t>read/write older Excel files</a:t>
            </a:r>
          </a:p>
          <a:p>
            <a:pPr lvl="1"/>
            <a:r>
              <a:rPr lang="en-US"/>
              <a:t>.xls</a:t>
            </a:r>
          </a:p>
          <a:p>
            <a:pPr lvl="1"/>
            <a:r>
              <a:rPr lang="en-US"/>
              <a:t>limited features and support, since it is for legacy formats</a:t>
            </a:r>
          </a:p>
          <a:p>
            <a:r>
              <a:rPr lang="en-US">
                <a:solidFill>
                  <a:srgbClr val="0070C0"/>
                </a:solidFill>
              </a:rPr>
              <a:t>xlutils</a:t>
            </a:r>
          </a:p>
          <a:p>
            <a:pPr lvl="1"/>
            <a:r>
              <a:rPr lang="en-US"/>
              <a:t>Excel utilities that are dependent on xlrd and xlwt</a:t>
            </a:r>
          </a:p>
          <a:p>
            <a:pPr lvl="1"/>
            <a:r>
              <a:rPr lang="en-US"/>
              <a:t>copy workbook, filtering, formatting, etc.</a:t>
            </a:r>
          </a:p>
        </p:txBody>
      </p:sp>
    </p:spTree>
    <p:extLst>
      <p:ext uri="{BB962C8B-B14F-4D97-AF65-F5344CB8AC3E}">
        <p14:creationId xmlns:p14="http://schemas.microsoft.com/office/powerpoint/2010/main" val="54472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8463BA-7985-051E-048E-67BD135DE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977E6-455E-6BD0-BE63-A423FE5CA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Excel &amp;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39A45-8B8F-C436-EABB-93E411782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910330" cy="45261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These packages require Excel to be installed and interact with the Excel application as well as the files</a:t>
            </a:r>
          </a:p>
          <a:p>
            <a:r>
              <a:rPr lang="en-US">
                <a:solidFill>
                  <a:schemeClr val="accent2"/>
                </a:solidFill>
              </a:rPr>
              <a:t>xlwings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/>
              <a:t>Windows and MacOS compatible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/>
              <a:t>can call Excel from Python and vice versa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/>
              <a:t>can create User Defined Functions (UDF) in Python that can be called in workbook formulas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/>
              <a:t>open source (pro version available for purchase)</a:t>
            </a:r>
          </a:p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PyXLL</a:t>
            </a:r>
          </a:p>
          <a:p>
            <a:pPr lvl="1"/>
            <a:r>
              <a:rPr lang="en-US">
                <a:hlinkClick r:id="rId2"/>
              </a:rPr>
              <a:t>Commercial product </a:t>
            </a:r>
            <a:r>
              <a:rPr lang="en-US"/>
              <a:t>for writing Excell add-ins in Python with no VBA</a:t>
            </a:r>
          </a:p>
          <a:p>
            <a:pPr lvl="1"/>
            <a:r>
              <a:rPr lang="en-US"/>
              <a:t>UDFs, macros, menus, ribbon tool-bar capabiliies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CC785-8C6F-B691-CAA4-9F8B64D0A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76562" y="1984968"/>
            <a:ext cx="4198514" cy="4507906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solidFill>
                  <a:srgbClr val="00B050"/>
                </a:solidFill>
              </a:rPr>
              <a:t>Microsoft 365 Python in Excel</a:t>
            </a:r>
          </a:p>
          <a:p>
            <a:pPr lvl="1"/>
            <a:r>
              <a:rPr lang="en-US">
                <a:hlinkClick r:id="rId3"/>
              </a:rPr>
              <a:t>Announced</a:t>
            </a:r>
            <a:r>
              <a:rPr lang="en-US"/>
              <a:t> in August 2023</a:t>
            </a:r>
          </a:p>
          <a:p>
            <a:pPr lvl="1"/>
            <a:r>
              <a:rPr lang="en-US"/>
              <a:t>Essentially integrates Python and its most popular libraries (numpy, pandas, matplotlib, etc.) into the Excel application</a:t>
            </a:r>
          </a:p>
          <a:p>
            <a:pPr lvl="1"/>
            <a:r>
              <a:rPr lang="en-US"/>
              <a:t>Makes VBA largely obsolete</a:t>
            </a:r>
          </a:p>
          <a:p>
            <a:pPr lvl="1"/>
            <a:r>
              <a:rPr lang="en-US"/>
              <a:t>Available in the Beta Channel only; full public release data unknown</a:t>
            </a:r>
          </a:p>
        </p:txBody>
      </p:sp>
    </p:spTree>
    <p:extLst>
      <p:ext uri="{BB962C8B-B14F-4D97-AF65-F5344CB8AC3E}">
        <p14:creationId xmlns:p14="http://schemas.microsoft.com/office/powerpoint/2010/main" val="3590172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Work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10470</TotalTime>
  <Words>368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The Hand Black</vt:lpstr>
      <vt:lpstr>The Serif Hand</vt:lpstr>
      <vt:lpstr>The Serif Hand Black</vt:lpstr>
      <vt:lpstr>SketchyVTI</vt:lpstr>
      <vt:lpstr> Python Packages for      .</vt:lpstr>
      <vt:lpstr>Alerts</vt:lpstr>
      <vt:lpstr>Excel Packages</vt:lpstr>
      <vt:lpstr>Top Python Packages</vt:lpstr>
      <vt:lpstr>More Python Packages</vt:lpstr>
      <vt:lpstr>Integrating Excel &amp; Python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93</cp:revision>
  <dcterms:created xsi:type="dcterms:W3CDTF">2024-01-06T19:25:42Z</dcterms:created>
  <dcterms:modified xsi:type="dcterms:W3CDTF">2024-02-28T03:31:25Z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