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3"/>
  </p:notesMasterIdLst>
  <p:handoutMasterIdLst>
    <p:handoutMasterId r:id="rId14"/>
  </p:handoutMasterIdLst>
  <p:sldIdLst>
    <p:sldId id="496" r:id="rId5"/>
    <p:sldId id="507" r:id="rId6"/>
    <p:sldId id="521" r:id="rId7"/>
    <p:sldId id="311" r:id="rId8"/>
    <p:sldId id="527" r:id="rId9"/>
    <p:sldId id="528" r:id="rId10"/>
    <p:sldId id="522" r:id="rId11"/>
    <p:sldId id="52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6" d="100"/>
          <a:sy n="106" d="100"/>
        </p:scale>
        <p:origin x="138" y="120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FF00FF"/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660066"/>
                </a:solidFill>
              </a:rPr>
              <a:t>Data Wrangling</a:t>
            </a:r>
            <a:endParaRPr lang="en-US" sz="6000" dirty="0">
              <a:solidFill>
                <a:srgbClr val="66006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>
                  <a:gsLst>
                    <a:gs pos="21000">
                      <a:srgbClr val="FF00FF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>
                <a:gsLst>
                  <a:gs pos="21000">
                    <a:srgbClr val="FF00FF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</a:t>
            </a:r>
            <a:r>
              <a:rPr lang="en-US" dirty="0"/>
              <a:t>4</a:t>
            </a:r>
            <a:r>
              <a:rPr lang="en-US"/>
              <a:t>: due Wednesday, 2/21, </a:t>
            </a:r>
            <a:r>
              <a:rPr lang="en-US" dirty="0"/>
              <a:t>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Data Wrangling?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>
                <a:solidFill>
                  <a:schemeClr val="accent1"/>
                </a:solidFill>
              </a:rPr>
              <a:t>Up until now, we have not considered some of the complexities of data in the real world:</a:t>
            </a:r>
          </a:p>
          <a:p>
            <a:r>
              <a:rPr lang="en-US">
                <a:solidFill>
                  <a:srgbClr val="00B0F0"/>
                </a:solidFill>
              </a:rPr>
              <a:t>Data is often hierarchical in nature</a:t>
            </a:r>
          </a:p>
          <a:p>
            <a:pPr lvl="1"/>
            <a:r>
              <a:rPr lang="en-US">
                <a:solidFill>
                  <a:srgbClr val="00B0F0"/>
                </a:solidFill>
              </a:rPr>
              <a:t>(e.g., sales by country, region, city, store; employees by division, department, section; etc., ...)</a:t>
            </a:r>
            <a:endParaRPr lang="en-US">
              <a:solidFill>
                <a:schemeClr val="accent3"/>
              </a:solidFill>
            </a:endParaRPr>
          </a:p>
          <a:p>
            <a:r>
              <a:rPr lang="en-US">
                <a:solidFill>
                  <a:schemeClr val="accent3"/>
                </a:solidFill>
              </a:rPr>
              <a:t>Data comes from multiple sources and needs to be combined or merged in various ways</a:t>
            </a:r>
          </a:p>
          <a:p>
            <a:r>
              <a:rPr lang="en-US">
                <a:solidFill>
                  <a:schemeClr val="accent6"/>
                </a:solidFill>
              </a:rPr>
              <a:t>Data may be organized or structured in ways that are difficult to work with, or that conflict with how we are modeling the world.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Data wrangling is any effort to address these issues. It is analogous to code-refactoring in programming.</a:t>
            </a: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indexing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59"/>
            <a:ext cx="9975574" cy="4649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/>
                </a:solidFill>
              </a:rPr>
              <a:t>Up until now we have looked at pandas DataFrames that have a single row and/or column index.</a:t>
            </a:r>
            <a:endParaRPr lang="en-US" sz="3200" dirty="0">
              <a:solidFill>
                <a:schemeClr val="accent1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It is possible to have multiple indices for either, in which case the indices are considered to form a hierarchy that represents a taxonomy of the data.</a:t>
            </a:r>
          </a:p>
          <a:p>
            <a:r>
              <a:rPr lang="en-US" sz="3200">
                <a:solidFill>
                  <a:schemeClr val="accent6"/>
                </a:solidFill>
              </a:rPr>
              <a:t>Hierarchical indices can be used to subset the data, selecting or slicing the DataFrame along any of the individual indices, or a combination of all of them.</a:t>
            </a:r>
          </a:p>
          <a:p>
            <a:r>
              <a:rPr lang="en-US" sz="3200">
                <a:solidFill>
                  <a:schemeClr val="accent2"/>
                </a:solidFill>
              </a:rPr>
              <a:t>Let's look at some examples...</a:t>
            </a:r>
          </a:p>
          <a:p>
            <a:endParaRPr lang="en-US" sz="24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7989-7AF7-AB1C-FCBE-242EE884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1AB0-360D-8470-B290-332D8DFB2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3"/>
                </a:solidFill>
              </a:rPr>
              <a:t>If you have two (or more DataFrames) that need to be combined, there are several mechanisms in pandas that allow you to do this, depending on what your needs are:</a:t>
            </a:r>
          </a:p>
          <a:p>
            <a:r>
              <a:rPr lang="en-US">
                <a:solidFill>
                  <a:schemeClr val="accent2"/>
                </a:solidFill>
              </a:rPr>
              <a:t>pandas.merge</a:t>
            </a:r>
          </a:p>
          <a:p>
            <a:r>
              <a:rPr lang="en-US">
                <a:solidFill>
                  <a:schemeClr val="accent1"/>
                </a:solidFill>
              </a:rPr>
              <a:t>pandas.concat</a:t>
            </a:r>
          </a:p>
          <a:p>
            <a:r>
              <a:rPr lang="en-US">
                <a:solidFill>
                  <a:schemeClr val="accent6"/>
                </a:solidFill>
              </a:rPr>
              <a:t>combine_first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We will focus on merge today...</a:t>
            </a:r>
          </a:p>
        </p:txBody>
      </p:sp>
    </p:spTree>
    <p:extLst>
      <p:ext uri="{BB962C8B-B14F-4D97-AF65-F5344CB8AC3E}">
        <p14:creationId xmlns:p14="http://schemas.microsoft.com/office/powerpoint/2010/main" val="48564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772E0-801B-6F5D-2716-64D92F3D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Relational Database Primer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AC862-3D30-C525-ACEF-2DD08215C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6"/>
                </a:solidFill>
              </a:rPr>
              <a:t>As we've mentioned previously, DataFrame is largely inspired by relational databases (SQL) that are collections of tables with key/foreign key relationships.</a:t>
            </a:r>
          </a:p>
          <a:p>
            <a:r>
              <a:rPr lang="en-US">
                <a:solidFill>
                  <a:schemeClr val="accent1"/>
                </a:solidFill>
              </a:rPr>
              <a:t>Understanding merge will be aided by a review of the concept of joining tables in a database</a:t>
            </a:r>
          </a:p>
          <a:p>
            <a:r>
              <a:rPr lang="en-US">
                <a:solidFill>
                  <a:schemeClr val="accent3"/>
                </a:solidFill>
              </a:rPr>
              <a:t>This also requires us to review/talk about the fundamentals of sets, tuples and cartesian products</a:t>
            </a:r>
          </a:p>
          <a:p>
            <a:r>
              <a:rPr lang="en-US">
                <a:solidFill>
                  <a:srgbClr val="00B0F0"/>
                </a:solidFill>
              </a:rPr>
              <a:t>Let's look at some examples on the whiteboard...</a:t>
            </a:r>
          </a:p>
        </p:txBody>
      </p:sp>
    </p:spTree>
    <p:extLst>
      <p:ext uri="{BB962C8B-B14F-4D97-AF65-F5344CB8AC3E}">
        <p14:creationId xmlns:p14="http://schemas.microsoft.com/office/powerpoint/2010/main" val="1228783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Data Wrangling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7116</TotalTime>
  <Words>360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The Hand Black</vt:lpstr>
      <vt:lpstr>The Serif Hand</vt:lpstr>
      <vt:lpstr>The Serif Hand Black</vt:lpstr>
      <vt:lpstr>SketchyVTI</vt:lpstr>
      <vt:lpstr> Data Wrangling</vt:lpstr>
      <vt:lpstr>Alerts</vt:lpstr>
      <vt:lpstr>What is Data Wrangling?</vt:lpstr>
      <vt:lpstr>Hierarchical indexing</vt:lpstr>
      <vt:lpstr>Merging Data</vt:lpstr>
      <vt:lpstr>Relational Database Primer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David Stucki</cp:lastModifiedBy>
  <cp:revision>78</cp:revision>
  <dcterms:created xsi:type="dcterms:W3CDTF">2024-01-06T19:25:42Z</dcterms:created>
  <dcterms:modified xsi:type="dcterms:W3CDTF">2024-02-19T16:06:37Z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