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496" r:id="rId5"/>
    <p:sldId id="507" r:id="rId6"/>
    <p:sldId id="300" r:id="rId7"/>
    <p:sldId id="534" r:id="rId8"/>
    <p:sldId id="533" r:id="rId9"/>
    <p:sldId id="522" r:id="rId10"/>
    <p:sldId id="52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9" autoAdjust="0"/>
    <p:restoredTop sz="79426" autoAdjust="0"/>
  </p:normalViewPr>
  <p:slideViewPr>
    <p:cSldViewPr snapToGrid="0" showGuides="1">
      <p:cViewPr varScale="1">
        <p:scale>
          <a:sx n="88" d="100"/>
          <a:sy n="88" d="100"/>
        </p:scale>
        <p:origin x="1572" y="7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Obj</a:t>
            </a:r>
            <a:r>
              <a:rPr lang="en-US" baseline="0" dirty="0"/>
              <a:t> = </a:t>
            </a:r>
            <a:r>
              <a:rPr lang="en-US" baseline="0" dirty="0" err="1"/>
              <a:t>pd.read_csv</a:t>
            </a:r>
            <a:r>
              <a:rPr lang="en-US" baseline="0" dirty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D9CE7-086F-DBF1-E053-964716E83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BE323E-AD3C-C565-A45A-059A23A0D9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69A7B9-C3CC-E082-2BEA-F0150FF16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Obj</a:t>
            </a:r>
            <a:r>
              <a:rPr lang="en-US" baseline="0" dirty="0"/>
              <a:t> = </a:t>
            </a:r>
            <a:r>
              <a:rPr lang="en-US" baseline="0" dirty="0" err="1"/>
              <a:t>pd.read_csv</a:t>
            </a:r>
            <a:r>
              <a:rPr lang="en-US" baseline="0" dirty="0"/>
              <a:t>(‘values.csv’)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CA420-3883-A379-8205-4C84D345E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9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json.org/json-en.html" TargetMode="External"/><Relationship Id="rId7" Type="http://schemas.openxmlformats.org/officeDocument/2006/relationships/hyperlink" Target="https://www.w3schools.com/python/pandas/pandas_json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andas.pydata.org/pandas-docs/stable/reference/api/pandas.read_json.html" TargetMode="External"/><Relationship Id="rId5" Type="http://schemas.openxmlformats.org/officeDocument/2006/relationships/hyperlink" Target="https://www.w3schools.com/python/python_json.asp" TargetMode="External"/><Relationship Id="rId4" Type="http://schemas.openxmlformats.org/officeDocument/2006/relationships/hyperlink" Target="https://docs.python.org/3/library/json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XML/XML_introduction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andas.pydata.org/docs/reference/api/pandas.read_xml.html" TargetMode="External"/><Relationship Id="rId5" Type="http://schemas.openxmlformats.org/officeDocument/2006/relationships/hyperlink" Target="https://realpython.com/python-xml-parser/" TargetMode="External"/><Relationship Id="rId4" Type="http://schemas.openxmlformats.org/officeDocument/2006/relationships/hyperlink" Target="https://docs.python.org/3/library/xml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soft_Excel#Current_file_extension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tackoverflow.com/questions/26474693/excelfile-vs-read-excel-in-pandas" TargetMode="External"/><Relationship Id="rId5" Type="http://schemas.openxmlformats.org/officeDocument/2006/relationships/hyperlink" Target="https://pypi.org/project/openpyxl/" TargetMode="External"/><Relationship Id="rId4" Type="http://schemas.openxmlformats.org/officeDocument/2006/relationships/hyperlink" Target="https://pypi.org/project/xlrd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chemeClr val="accent6">
                    <a:lumMod val="75000"/>
                  </a:schemeClr>
                </a:solidFill>
              </a:rPr>
              <a:t>READING FILES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3: Due next Monday, 2/12 by 11:59pm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192054"/>
            <a:ext cx="10515600" cy="4414933"/>
          </a:xfrm>
        </p:spPr>
        <p:txBody>
          <a:bodyPr>
            <a:normAutofit/>
          </a:bodyPr>
          <a:lstStyle/>
          <a:p>
            <a:r>
              <a:rPr lang="en-US" sz="3200"/>
              <a:t>JavaScript Object Notation</a:t>
            </a:r>
            <a:endParaRPr lang="en-US" sz="3200" dirty="0"/>
          </a:p>
          <a:p>
            <a:pPr lvl="1"/>
            <a:r>
              <a:rPr lang="en-US" sz="2800"/>
              <a:t>Official standard: </a:t>
            </a:r>
            <a:r>
              <a:rPr lang="en-US" sz="2800">
                <a:hlinkClick r:id="rId3"/>
              </a:rPr>
              <a:t>https://www.json.org/json-en.html</a:t>
            </a:r>
            <a:endParaRPr lang="en-US" sz="2800"/>
          </a:p>
          <a:p>
            <a:pPr lvl="1"/>
            <a:r>
              <a:rPr lang="en-US" sz="2800"/>
              <a:t>Native Python library: </a:t>
            </a:r>
            <a:r>
              <a:rPr lang="en-US" sz="2800">
                <a:hlinkClick r:id="rId4"/>
              </a:rPr>
              <a:t>https://docs.python.org/3/library/json.html</a:t>
            </a:r>
            <a:endParaRPr lang="en-US" sz="2800"/>
          </a:p>
          <a:p>
            <a:pPr lvl="1"/>
            <a:r>
              <a:rPr lang="en-US" sz="2800"/>
              <a:t>W3 Schools: </a:t>
            </a:r>
            <a:r>
              <a:rPr lang="en-US" sz="2800">
                <a:hlinkClick r:id="rId5"/>
              </a:rPr>
              <a:t>https://www.w3schools.com/python/python_json.asp</a:t>
            </a:r>
            <a:r>
              <a:rPr lang="en-US" sz="2800"/>
              <a:t> </a:t>
            </a:r>
          </a:p>
          <a:p>
            <a:pPr lvl="1"/>
            <a:r>
              <a:rPr lang="en-US" sz="2800"/>
              <a:t>Pandas: </a:t>
            </a:r>
            <a:r>
              <a:rPr lang="en-US" sz="2800">
                <a:hlinkClick r:id="rId6"/>
              </a:rPr>
              <a:t>https://pandas.pydata.org/pandas-docs/stable/reference/api/pandas.read_json.html</a:t>
            </a:r>
            <a:endParaRPr lang="en-US" sz="2800"/>
          </a:p>
          <a:p>
            <a:pPr lvl="1"/>
            <a:r>
              <a:rPr lang="en-US" sz="2800"/>
              <a:t>W3 Schools: </a:t>
            </a:r>
            <a:r>
              <a:rPr lang="en-US" sz="2800">
                <a:hlinkClick r:id="rId7"/>
              </a:rPr>
              <a:t>https://www.w3schools.com/python/pandas/pandas_json.asp</a:t>
            </a:r>
            <a:endParaRPr lang="en-US" sz="2800" dirty="0"/>
          </a:p>
          <a:p>
            <a:r>
              <a:rPr lang="en-US" sz="3200"/>
              <a:t>Real world example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2050" name="Picture 2" descr="Image result for json logo">
            <a:extLst>
              <a:ext uri="{FF2B5EF4-FFF2-40B4-BE49-F238E27FC236}">
                <a16:creationId xmlns:a16="http://schemas.microsoft.com/office/drawing/2014/main" id="{F65FF929-DB56-B5FF-AE3F-ABA47AFD2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026" y="406711"/>
            <a:ext cx="1207878" cy="124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69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6FE69-C409-3499-E5D2-D1FDFD867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36C3-F823-ECC0-A6E4-B65FBE17B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159A3-83DF-C627-F844-8C72A046F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192054"/>
            <a:ext cx="10515600" cy="4414933"/>
          </a:xfrm>
        </p:spPr>
        <p:txBody>
          <a:bodyPr>
            <a:normAutofit/>
          </a:bodyPr>
          <a:lstStyle/>
          <a:p>
            <a:r>
              <a:rPr lang="en-US" sz="3200"/>
              <a:t>Extensible Markup Language</a:t>
            </a:r>
            <a:endParaRPr lang="en-US" sz="3200" dirty="0"/>
          </a:p>
          <a:p>
            <a:pPr lvl="1"/>
            <a:r>
              <a:rPr lang="en-US" sz="2800"/>
              <a:t>Official standard: </a:t>
            </a:r>
            <a:r>
              <a:rPr lang="en-US" sz="2800">
                <a:hlinkClick r:id="rId3"/>
              </a:rPr>
              <a:t>https://developer.mozilla.org/en-US/docs/Web/XML/XML_introduction</a:t>
            </a:r>
            <a:endParaRPr lang="en-US" sz="2800"/>
          </a:p>
          <a:p>
            <a:pPr lvl="1"/>
            <a:r>
              <a:rPr lang="en-US" sz="2800"/>
              <a:t>Native Python library: </a:t>
            </a:r>
            <a:r>
              <a:rPr lang="en-US" sz="2800">
                <a:hlinkClick r:id="rId4"/>
              </a:rPr>
              <a:t>https://docs.python.org/3/library/xml.html</a:t>
            </a:r>
            <a:endParaRPr lang="en-US" sz="2800"/>
          </a:p>
          <a:p>
            <a:pPr lvl="1"/>
            <a:r>
              <a:rPr lang="en-US" sz="2800"/>
              <a:t>Roadmap: </a:t>
            </a:r>
            <a:r>
              <a:rPr lang="en-US" sz="2800">
                <a:hlinkClick r:id="rId5"/>
              </a:rPr>
              <a:t>https://realpython.com/python-xml-parser/</a:t>
            </a:r>
            <a:endParaRPr lang="en-US" sz="2800"/>
          </a:p>
          <a:p>
            <a:pPr lvl="1"/>
            <a:r>
              <a:rPr lang="en-US" sz="2800"/>
              <a:t>Pandas: </a:t>
            </a:r>
            <a:r>
              <a:rPr lang="en-US" sz="2800">
                <a:hlinkClick r:id="rId6"/>
              </a:rPr>
              <a:t>https://pandas.pydata.org/docs/reference/api/pandas.read_xml.html</a:t>
            </a:r>
            <a:endParaRPr lang="en-US" sz="2800" dirty="0"/>
          </a:p>
          <a:p>
            <a:r>
              <a:rPr lang="en-US" sz="3200"/>
              <a:t>Real world example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3074" name="Picture 2" descr="Mihir-Portfolio Website">
            <a:extLst>
              <a:ext uri="{FF2B5EF4-FFF2-40B4-BE49-F238E27FC236}">
                <a16:creationId xmlns:a16="http://schemas.microsoft.com/office/drawing/2014/main" id="{35F821D0-51D1-780C-8250-0E93096A7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297" y="398276"/>
            <a:ext cx="1259259" cy="12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1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xcel logo">
            <a:extLst>
              <a:ext uri="{FF2B5EF4-FFF2-40B4-BE49-F238E27FC236}">
                <a16:creationId xmlns:a16="http://schemas.microsoft.com/office/drawing/2014/main" id="{4C615C71-CB16-B774-4B5D-1685CB5D7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674" y="354238"/>
            <a:ext cx="1170914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18CF6A-2695-CB3D-5165-F8F0B1B2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D110-5E63-A3E6-70DC-282A6C88B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2991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Microsoft Excel made a radical change in 2007 in how the files were structured</a:t>
            </a:r>
          </a:p>
          <a:p>
            <a:pPr lvl="1"/>
            <a:r>
              <a:rPr lang="en-US"/>
              <a:t>Files are now zip archives of XML documents</a:t>
            </a:r>
          </a:p>
          <a:p>
            <a:pPr lvl="1"/>
            <a:r>
              <a:rPr lang="en-US">
                <a:hlinkClick r:id="rId3"/>
              </a:rPr>
              <a:t>https://en.wikipedia.org/wiki/Microsoft_Excel#Current_file_extensions</a:t>
            </a:r>
            <a:endParaRPr lang="en-US"/>
          </a:p>
          <a:p>
            <a:r>
              <a:rPr lang="en-US"/>
              <a:t>pandas supports opening both the old (using xlrd) and the new (using openpyxl) formats of Excel</a:t>
            </a:r>
          </a:p>
          <a:p>
            <a:pPr lvl="1"/>
            <a:r>
              <a:rPr lang="en-US">
                <a:hlinkClick r:id="rId4"/>
              </a:rPr>
              <a:t>xlrd</a:t>
            </a:r>
            <a:endParaRPr lang="en-US"/>
          </a:p>
          <a:p>
            <a:pPr lvl="1"/>
            <a:r>
              <a:rPr lang="en-US">
                <a:hlinkClick r:id="rId5"/>
              </a:rPr>
              <a:t>openpyxl</a:t>
            </a:r>
            <a:endParaRPr lang="en-US"/>
          </a:p>
          <a:p>
            <a:r>
              <a:rPr lang="en-US"/>
              <a:t>pandas</a:t>
            </a:r>
          </a:p>
          <a:p>
            <a:pPr lvl="1"/>
            <a:r>
              <a:rPr lang="en-US"/>
              <a:t>pandas.ExcelFile: class</a:t>
            </a:r>
          </a:p>
          <a:p>
            <a:pPr lvl="1"/>
            <a:r>
              <a:rPr lang="en-US"/>
              <a:t>pandas.read_excel: function		</a:t>
            </a:r>
            <a:r>
              <a:rPr lang="en-US">
                <a:hlinkClick r:id="rId6"/>
              </a:rPr>
              <a:t>ExcelFile Vs. read_excel in pandas - Stack Overflow</a:t>
            </a:r>
            <a:endParaRPr lang="en-US"/>
          </a:p>
          <a:p>
            <a:r>
              <a:rPr lang="en-US"/>
              <a:t>Real world example</a:t>
            </a:r>
          </a:p>
        </p:txBody>
      </p:sp>
    </p:spTree>
    <p:extLst>
      <p:ext uri="{BB962C8B-B14F-4D97-AF65-F5344CB8AC3E}">
        <p14:creationId xmlns:p14="http://schemas.microsoft.com/office/powerpoint/2010/main" val="11728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646F-9E67-38BA-39F9-F43F89D2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B5E0-858D-66BC-E3D8-D5893AEC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Scrubbing Data</a:t>
            </a:r>
          </a:p>
        </p:txBody>
      </p:sp>
    </p:spTree>
    <p:extLst>
      <p:ext uri="{BB962C8B-B14F-4D97-AF65-F5344CB8AC3E}">
        <p14:creationId xmlns:p14="http://schemas.microsoft.com/office/powerpoint/2010/main" val="344869851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6537</TotalTime>
  <Words>336</Words>
  <Application>Microsoft Office PowerPoint</Application>
  <PresentationFormat>Widescreen</PresentationFormat>
  <Paragraphs>40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The Hand Black</vt:lpstr>
      <vt:lpstr>The Serif Hand</vt:lpstr>
      <vt:lpstr>The Serif Hand Black</vt:lpstr>
      <vt:lpstr>SketchyVTI</vt:lpstr>
      <vt:lpstr>Data Analytics in Python READING FILES</vt:lpstr>
      <vt:lpstr>Alerts</vt:lpstr>
      <vt:lpstr>JSON</vt:lpstr>
      <vt:lpstr>XML</vt:lpstr>
      <vt:lpstr>Excel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78</cp:revision>
  <dcterms:created xsi:type="dcterms:W3CDTF">2024-01-06T19:25:42Z</dcterms:created>
  <dcterms:modified xsi:type="dcterms:W3CDTF">2024-02-07T18:14:57Z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