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25"/>
  </p:notesMasterIdLst>
  <p:handoutMasterIdLst>
    <p:handoutMasterId r:id="rId26"/>
  </p:handoutMasterIdLst>
  <p:sldIdLst>
    <p:sldId id="496" r:id="rId5"/>
    <p:sldId id="507" r:id="rId6"/>
    <p:sldId id="521" r:id="rId7"/>
    <p:sldId id="260" r:id="rId8"/>
    <p:sldId id="309" r:id="rId9"/>
    <p:sldId id="261" r:id="rId10"/>
    <p:sldId id="310" r:id="rId11"/>
    <p:sldId id="523" r:id="rId12"/>
    <p:sldId id="524" r:id="rId13"/>
    <p:sldId id="525" r:id="rId14"/>
    <p:sldId id="311" r:id="rId15"/>
    <p:sldId id="293" r:id="rId16"/>
    <p:sldId id="308" r:id="rId17"/>
    <p:sldId id="317" r:id="rId18"/>
    <p:sldId id="318" r:id="rId19"/>
    <p:sldId id="298" r:id="rId20"/>
    <p:sldId id="312" r:id="rId21"/>
    <p:sldId id="313" r:id="rId22"/>
    <p:sldId id="522" r:id="rId23"/>
    <p:sldId id="51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73804" autoAdjust="0"/>
  </p:normalViewPr>
  <p:slideViewPr>
    <p:cSldViewPr snapToGrid="0" showGuides="1">
      <p:cViewPr varScale="1">
        <p:scale>
          <a:sx n="74" d="100"/>
          <a:sy n="74" d="100"/>
        </p:scale>
        <p:origin x="60" y="174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chemeClr val="accent2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chemeClr val="accent2">
                    <a:lumMod val="75000"/>
                  </a:schemeClr>
                </a:solidFill>
              </a:rPr>
              <a:t>Pandas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</a:t>
            </a:r>
            <a:r>
              <a:rPr lang="en-US"/>
              <a:t>– Auto-Alignment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8096" y="1984241"/>
            <a:ext cx="65721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sdata2 = {'Texas': 10, 'Ohio': 20, 'Oregon': 15, 'Utah': 18}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states2 = ['Texas', 'Ohio', 'Oregon', 'Utah']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obj5 = Series(sdata2, index=states2)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print(obj5)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Texas     10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Ohio      20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Oregon   15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Utah      18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int64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print(obj4.add(obj5))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Iowa       NaN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Ohio      40.0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Oregon    30.0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Texas     20.0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Utah       NaN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float64</a:t>
            </a:r>
            <a:endParaRPr lang="en-US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15617" y="1984241"/>
            <a:ext cx="37680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-128"/>
              </a:rPr>
              <a:t>Recall that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print(obj4)</a:t>
            </a:r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Texas     10.0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Ohio      20.0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Oregon    15.0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Iowa       NaN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float64</a:t>
            </a:r>
          </a:p>
        </p:txBody>
      </p:sp>
    </p:spTree>
    <p:extLst>
      <p:ext uri="{BB962C8B-B14F-4D97-AF65-F5344CB8AC3E}">
        <p14:creationId xmlns:p14="http://schemas.microsoft.com/office/powerpoint/2010/main" val="9728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75027-478C-4731-BC6C-738D355A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Index Object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2BEE-D5AB-4231-95C3-44869BC8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260"/>
            <a:ext cx="997557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An </a:t>
            </a:r>
            <a:r>
              <a:rPr lang="en-US" sz="3200" b="1" dirty="0"/>
              <a:t>Index</a:t>
            </a:r>
            <a:r>
              <a:rPr lang="en-US" sz="3200" dirty="0"/>
              <a:t> object can be thought of as an </a:t>
            </a:r>
            <a:r>
              <a:rPr lang="en-US" sz="3200" u="sng" dirty="0"/>
              <a:t>immutable</a:t>
            </a:r>
            <a:r>
              <a:rPr lang="en-US" sz="3200" dirty="0"/>
              <a:t> array or as an ordered set</a:t>
            </a:r>
          </a:p>
          <a:p>
            <a:r>
              <a:rPr lang="en-US" dirty="0"/>
              <a:t>The index portion of a Series is actually an instance of an </a:t>
            </a:r>
            <a:r>
              <a:rPr lang="en-US" b="1" dirty="0"/>
              <a:t>Index</a:t>
            </a:r>
            <a:r>
              <a:rPr lang="en-US" dirty="0"/>
              <a:t> type object</a:t>
            </a:r>
          </a:p>
          <a:p>
            <a:pPr lvl="1"/>
            <a:r>
              <a:rPr lang="en-US" b="1" dirty="0"/>
              <a:t>Index</a:t>
            </a:r>
            <a:r>
              <a:rPr lang="en-US" dirty="0"/>
              <a:t> is the base type (used for objects, like strings)</a:t>
            </a:r>
          </a:p>
          <a:p>
            <a:pPr lvl="1"/>
            <a:r>
              <a:rPr lang="en-US" dirty="0"/>
              <a:t>Inherited by </a:t>
            </a:r>
            <a:r>
              <a:rPr lang="en-US" b="1" dirty="0"/>
              <a:t>Int64Index</a:t>
            </a:r>
            <a:r>
              <a:rPr lang="en-US" dirty="0"/>
              <a:t>, </a:t>
            </a:r>
            <a:r>
              <a:rPr lang="en-US" b="1" dirty="0"/>
              <a:t>Float64Index</a:t>
            </a:r>
            <a:r>
              <a:rPr lang="en-US" dirty="0"/>
              <a:t>, …</a:t>
            </a:r>
          </a:p>
          <a:p>
            <a:r>
              <a:rPr lang="en-US" dirty="0"/>
              <a:t>When created from a list of elements, the type is inferred</a:t>
            </a:r>
          </a:p>
          <a:p>
            <a:pPr lvl="1"/>
            <a:r>
              <a:rPr lang="en-US" dirty="0"/>
              <a:t>Can be specified with a </a:t>
            </a:r>
            <a:r>
              <a:rPr lang="en-US" b="1" dirty="0"/>
              <a:t>dtype</a:t>
            </a:r>
            <a:r>
              <a:rPr lang="en-US" dirty="0"/>
              <a:t> argument</a:t>
            </a:r>
          </a:p>
          <a:p>
            <a:pPr marL="457200" lvl="1" indent="0">
              <a:buNone/>
            </a:pPr>
            <a:r>
              <a:rPr lang="en-US" dirty="0"/>
              <a:t>    ex:  ‘int64’, ‘float64’, ‘bool’, …</a:t>
            </a:r>
          </a:p>
          <a:p>
            <a:pPr lvl="1"/>
            <a:r>
              <a:rPr lang="en-US" dirty="0"/>
              <a:t>f = </a:t>
            </a:r>
            <a:r>
              <a:rPr lang="en-US" dirty="0" err="1"/>
              <a:t>pd.Index</a:t>
            </a:r>
            <a:r>
              <a:rPr lang="en-US" dirty="0"/>
              <a:t>([1.0, 2.0, 3.0], dtype='float64’)</a:t>
            </a:r>
          </a:p>
          <a:p>
            <a:pPr marL="457200" lvl="1" indent="0">
              <a:buNone/>
            </a:pPr>
            <a:r>
              <a:rPr lang="en-US" dirty="0"/>
              <a:t>   (creates a Float64Index object)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26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name and index name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6CC2A-7A26-2A20-4FB1-B76C2FD2A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Index of a series can be changed to a different index.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 Black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4141A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&gt;&gt;&gt; obj4.index = ['Florida', 'New York', 'Kentucky', 'Georgia']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Florida     10.0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New York    20.0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Kentucky    15.0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Georgia      NaN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Name: population, dtype: float64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he Hand Black"/>
              <a:ea typeface="+mn-ea"/>
              <a:cs typeface="+mn-cs"/>
            </a:endParaRPr>
          </a:p>
          <a:p>
            <a:pPr marL="285750" indent="-285750">
              <a:spcBef>
                <a:spcPts val="0"/>
              </a:spcBef>
              <a:defRPr/>
            </a:pPr>
            <a:r>
              <a:rPr lang="en-US" sz="3000">
                <a:solidFill>
                  <a:prstClr val="black"/>
                </a:solidFill>
                <a:latin typeface="The Hand Black"/>
              </a:rPr>
              <a:t>Index object itself is immutable.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he Hand Black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4141A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&gt;&gt;&gt; obj4.index[2]='California'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8B000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TypeError: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 Index does not support mutable operations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 Black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4141A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&gt;&gt;&gt;print(obj4.index)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Index(['Florida', 'New York', 'Kentucky', 'Georgia'], dtype='object')</a:t>
            </a:r>
          </a:p>
        </p:txBody>
      </p:sp>
    </p:spTree>
    <p:extLst>
      <p:ext uri="{BB962C8B-B14F-4D97-AF65-F5344CB8AC3E}">
        <p14:creationId xmlns:p14="http://schemas.microsoft.com/office/powerpoint/2010/main" val="98228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E9DE-F913-4111-8FE6-8DFF9B8B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Series: index and values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F8BEB-CCE3-4BA4-87B6-4A2335DB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121" y="2130843"/>
            <a:ext cx="5857461" cy="400291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In [5]: s1 = pd.Series([4, 5, 6])</a:t>
            </a:r>
          </a:p>
          <a:p>
            <a:pPr marL="0" indent="0">
              <a:buNone/>
            </a:pPr>
            <a:r>
              <a:rPr lang="en-US" sz="2400" dirty="0"/>
              <a:t>In [6]: s1.index </a:t>
            </a:r>
          </a:p>
          <a:p>
            <a:pPr marL="0" indent="0">
              <a:buNone/>
            </a:pPr>
            <a:r>
              <a:rPr lang="en-US" sz="2400" dirty="0"/>
              <a:t>Out[6]: RangeIndex(start=0, stop=3, step=1)</a:t>
            </a:r>
          </a:p>
          <a:p>
            <a:pPr marL="0" indent="0">
              <a:buNone/>
            </a:pPr>
            <a:r>
              <a:rPr lang="en-US" sz="2400" dirty="0"/>
              <a:t>In [7]: s2 = pd.Series({100: 1, 200:3, 400:5}</a:t>
            </a:r>
          </a:p>
          <a:p>
            <a:pPr marL="0" indent="0">
              <a:buNone/>
            </a:pPr>
            <a:r>
              <a:rPr lang="en-US" sz="2400" dirty="0"/>
              <a:t>In [8]: s2.index</a:t>
            </a:r>
          </a:p>
          <a:p>
            <a:pPr marL="0" indent="0">
              <a:buNone/>
            </a:pPr>
            <a:r>
              <a:rPr lang="en-US" sz="2400" dirty="0"/>
              <a:t>Out[8]: Int64Index([100, 200, 400], dtype='int64')</a:t>
            </a:r>
          </a:p>
          <a:p>
            <a:pPr marL="0" indent="0">
              <a:buNone/>
            </a:pPr>
            <a:r>
              <a:rPr lang="en-US" sz="2400" dirty="0"/>
              <a:t>In [9]: s1.values</a:t>
            </a:r>
          </a:p>
          <a:p>
            <a:pPr marL="0" indent="0">
              <a:buNone/>
            </a:pPr>
            <a:r>
              <a:rPr lang="en-US" sz="2400" dirty="0"/>
              <a:t>Out[9]: array([4, 5, 6], dtype=int64)</a:t>
            </a:r>
          </a:p>
          <a:p>
            <a:pPr marL="0" indent="0">
              <a:buNone/>
            </a:pPr>
            <a:r>
              <a:rPr lang="en-US" sz="2400" dirty="0"/>
              <a:t>In [10]: s2.values</a:t>
            </a:r>
          </a:p>
          <a:p>
            <a:pPr marL="0" indent="0">
              <a:buNone/>
            </a:pPr>
            <a:r>
              <a:rPr lang="en-US" sz="2400" dirty="0"/>
              <a:t>Out[10]: array([1, 3, 5], dtype=int64)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8193A8-2682-47B4-B65A-576281B6F293}"/>
              </a:ext>
            </a:extLst>
          </p:cNvPr>
          <p:cNvSpPr txBox="1">
            <a:spLocks/>
          </p:cNvSpPr>
          <p:nvPr/>
        </p:nvSpPr>
        <p:spPr>
          <a:xfrm>
            <a:off x="838200" y="2068993"/>
            <a:ext cx="4369904" cy="4002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Series object contains attributes for separately retrieving the index and values </a:t>
            </a:r>
          </a:p>
          <a:p>
            <a:r>
              <a:rPr lang="en-US" b="1" dirty="0"/>
              <a:t>index</a:t>
            </a:r>
            <a:r>
              <a:rPr lang="en-US" dirty="0"/>
              <a:t> – return the index object</a:t>
            </a:r>
          </a:p>
          <a:p>
            <a:r>
              <a:rPr lang="en-US" b="1" dirty="0"/>
              <a:t>values</a:t>
            </a:r>
            <a:r>
              <a:rPr lang="en-US" dirty="0"/>
              <a:t> – return the values array</a:t>
            </a:r>
          </a:p>
        </p:txBody>
      </p:sp>
    </p:spTree>
    <p:extLst>
      <p:ext uri="{BB962C8B-B14F-4D97-AF65-F5344CB8AC3E}">
        <p14:creationId xmlns:p14="http://schemas.microsoft.com/office/powerpoint/2010/main" val="96511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8A095-C63B-4986-9310-C471C5352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Index confusion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4796D-33EC-4186-A7C6-26C21200C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3089"/>
            <a:ext cx="9684026" cy="47342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When directly accessing an element in a Series, the explicit index value is used</a:t>
            </a:r>
          </a:p>
          <a:p>
            <a:pPr marL="457200" lvl="1" indent="0">
              <a:buNone/>
            </a:pPr>
            <a:r>
              <a:rPr lang="en-US" sz="3600" dirty="0"/>
              <a:t>&gt;&gt;&gt; data = pd.Series(['a', 'b', 'c'], index=[1, 3, 5])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&gt;&gt;&gt; data[1]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‘a’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prstClr val="black"/>
                </a:solidFill>
              </a:rPr>
              <a:t>When slicing a Series, the implicit index is used (zero-based element numbering)</a:t>
            </a:r>
          </a:p>
          <a:p>
            <a:pPr marL="457200" lvl="1" indent="0">
              <a:buNone/>
            </a:pPr>
            <a:r>
              <a:rPr lang="en-US" sz="3600" dirty="0"/>
              <a:t>&gt;&gt;&gt; data = pd.Series(['a', 'b', 'c'], index=[1, 3, 5])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&gt;&gt;&gt; data[1:2]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3    b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dtype: object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100" dirty="0">
                <a:solidFill>
                  <a:srgbClr val="FF0000"/>
                </a:solidFill>
              </a:rPr>
              <a:t>This can lead to confusion!</a:t>
            </a:r>
          </a:p>
          <a:p>
            <a:pPr marL="457200" lvl="1" indent="0"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5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24F0-2FBF-46BF-A8B5-FB197B4C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ABE2-42C7-4A23-B7BE-45A1827BA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0959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Values can be accessed using Series locators</a:t>
            </a:r>
          </a:p>
          <a:p>
            <a:r>
              <a:rPr lang="en-US" dirty="0"/>
              <a:t>data.loc[1] – looks </a:t>
            </a:r>
            <a:r>
              <a:rPr lang="en-US"/>
              <a:t>for index </a:t>
            </a:r>
            <a:r>
              <a:rPr lang="en-US" dirty="0"/>
              <a:t>value explicitly</a:t>
            </a:r>
          </a:p>
          <a:p>
            <a:r>
              <a:rPr lang="en-US" dirty="0"/>
              <a:t>data.iloc[1] – looks for value </a:t>
            </a:r>
            <a:r>
              <a:rPr lang="en-US"/>
              <a:t>using implicit indexing (position-based)</a:t>
            </a:r>
            <a:endParaRPr lang="en-US" dirty="0"/>
          </a:p>
          <a:p>
            <a:r>
              <a:rPr lang="en-US" dirty="0"/>
              <a:t>Both support slicing</a:t>
            </a:r>
          </a:p>
          <a:p>
            <a:endParaRPr lang="en-US"/>
          </a:p>
          <a:p>
            <a:r>
              <a:rPr lang="en-US"/>
              <a:t>Always use .loc or .iloc rather than other indexing methods, when given the choice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4B5DBA-68FD-4CB6-99F9-B76F2B77B035}"/>
              </a:ext>
            </a:extLst>
          </p:cNvPr>
          <p:cNvSpPr txBox="1"/>
          <p:nvPr/>
        </p:nvSpPr>
        <p:spPr>
          <a:xfrm>
            <a:off x="7554269" y="491232"/>
            <a:ext cx="3869635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/>
              <a:t>&gt;&gt;&gt; data = pd.Series(['a', 'b', 'c'], index=[1, 3, 5])</a:t>
            </a:r>
          </a:p>
          <a:p>
            <a:r>
              <a:rPr lang="en-US" sz="2400" dirty="0"/>
              <a:t>&gt;&gt;&gt; data.loc[1]</a:t>
            </a:r>
          </a:p>
          <a:p>
            <a:r>
              <a:rPr lang="en-US" sz="2400" dirty="0"/>
              <a:t>'a'</a:t>
            </a:r>
          </a:p>
          <a:p>
            <a:r>
              <a:rPr lang="en-US" sz="2400" dirty="0"/>
              <a:t>&gt;&gt;&gt; data.iloc[1]</a:t>
            </a:r>
          </a:p>
          <a:p>
            <a:r>
              <a:rPr lang="en-US" sz="2400" dirty="0"/>
              <a:t>'b'</a:t>
            </a:r>
          </a:p>
          <a:p>
            <a:r>
              <a:rPr lang="en-US" sz="2400" dirty="0"/>
              <a:t>&gt;&gt;&gt; data.loc[1:2]</a:t>
            </a:r>
          </a:p>
          <a:p>
            <a:r>
              <a:rPr lang="en-US" sz="2400" dirty="0"/>
              <a:t>1    a</a:t>
            </a:r>
          </a:p>
          <a:p>
            <a:r>
              <a:rPr lang="en-US" sz="2400" dirty="0"/>
              <a:t>dtype: object</a:t>
            </a:r>
          </a:p>
          <a:p>
            <a:r>
              <a:rPr lang="en-US" sz="2400" dirty="0"/>
              <a:t>&gt;&gt;&gt; data.loc[3:5]</a:t>
            </a:r>
          </a:p>
          <a:p>
            <a:r>
              <a:rPr lang="en-US" sz="2400" dirty="0"/>
              <a:t>3    b</a:t>
            </a:r>
          </a:p>
          <a:p>
            <a:r>
              <a:rPr lang="en-US" sz="2400" dirty="0"/>
              <a:t>5    c</a:t>
            </a:r>
          </a:p>
          <a:p>
            <a:r>
              <a:rPr lang="en-US" sz="2400" dirty="0"/>
              <a:t>dtype: object</a:t>
            </a:r>
          </a:p>
          <a:p>
            <a:r>
              <a:rPr lang="en-US" sz="2400" dirty="0"/>
              <a:t>&gt;&gt;&gt; data.iloc[1:]</a:t>
            </a:r>
          </a:p>
          <a:p>
            <a:r>
              <a:rPr lang="en-US" sz="2400" dirty="0"/>
              <a:t>3    b</a:t>
            </a:r>
          </a:p>
          <a:p>
            <a:r>
              <a:rPr lang="en-US" sz="2400" dirty="0"/>
              <a:t>5    c</a:t>
            </a:r>
          </a:p>
          <a:p>
            <a:r>
              <a:rPr lang="en-US" sz="2400" dirty="0"/>
              <a:t>dtype: object</a:t>
            </a:r>
          </a:p>
        </p:txBody>
      </p:sp>
    </p:spTree>
    <p:extLst>
      <p:ext uri="{BB962C8B-B14F-4D97-AF65-F5344CB8AC3E}">
        <p14:creationId xmlns:p14="http://schemas.microsoft.com/office/powerpoint/2010/main" val="2395676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25040"/>
            <a:ext cx="10515600" cy="4381948"/>
          </a:xfrm>
        </p:spPr>
        <p:txBody>
          <a:bodyPr>
            <a:normAutofit/>
          </a:bodyPr>
          <a:lstStyle/>
          <a:p>
            <a:r>
              <a:rPr lang="en-US" sz="3200" dirty="0"/>
              <a:t>Create a random list of 10 integers in the range from 1 to 100 </a:t>
            </a:r>
          </a:p>
          <a:p>
            <a:r>
              <a:rPr lang="en-US" sz="3200" dirty="0"/>
              <a:t>Generate a Series with index values of 1-10</a:t>
            </a:r>
          </a:p>
          <a:p>
            <a:pPr lvl="1"/>
            <a:r>
              <a:rPr lang="en-US" sz="2800" dirty="0"/>
              <a:t>Name your Series “Random Numbers”</a:t>
            </a:r>
          </a:p>
          <a:p>
            <a:pPr lvl="1"/>
            <a:r>
              <a:rPr lang="en-US" sz="2800" dirty="0"/>
              <a:t>Name your index “index”</a:t>
            </a:r>
          </a:p>
          <a:p>
            <a:r>
              <a:rPr lang="en-US" sz="3200" dirty="0"/>
              <a:t>Now generate the Squares of all the values in the Series and display last 4 items of the Series</a:t>
            </a:r>
          </a:p>
          <a:p>
            <a:r>
              <a:rPr lang="en-US" sz="3200" dirty="0"/>
              <a:t>Also display all the numbers &gt;500 as a list (without the index)</a:t>
            </a:r>
          </a:p>
          <a:p>
            <a:pPr marL="0" indent="0">
              <a:buNone/>
            </a:pPr>
            <a:r>
              <a:rPr lang="en-US" sz="32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92792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5D54-6D87-48EF-A6A7-7C1EC240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Pandas DataFrame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B483-F996-4779-B21E-B3CFB3E40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/>
              <a:t>A </a:t>
            </a:r>
            <a:r>
              <a:rPr lang="en-US" sz="3200" b="1" dirty="0"/>
              <a:t>DataFrame</a:t>
            </a:r>
            <a:r>
              <a:rPr lang="en-US" sz="3200" dirty="0"/>
              <a:t> is a two-dimensional object with flexible row and column names</a:t>
            </a:r>
          </a:p>
          <a:p>
            <a:r>
              <a:rPr lang="en-US" sz="3200" dirty="0"/>
              <a:t>Each column is a sequence of aligned </a:t>
            </a:r>
            <a:r>
              <a:rPr lang="en-US" sz="3200" b="1" dirty="0"/>
              <a:t>Series, </a:t>
            </a:r>
            <a:r>
              <a:rPr lang="en-US" sz="3200"/>
              <a:t>sharing indices</a:t>
            </a:r>
          </a:p>
          <a:p>
            <a:r>
              <a:rPr lang="en-US" sz="3200"/>
              <a:t>It has more in common with a spreadsheet or a database table than with a matrix</a:t>
            </a:r>
            <a:endParaRPr lang="en-US" sz="32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A</a:t>
            </a:r>
            <a:r>
              <a:rPr lang="en-US" sz="3200" b="1" dirty="0"/>
              <a:t> DataFrame </a:t>
            </a:r>
            <a:r>
              <a:rPr lang="en-US" sz="3200" dirty="0"/>
              <a:t>can be constructed from:</a:t>
            </a:r>
          </a:p>
          <a:p>
            <a:pPr marL="463550"/>
            <a:r>
              <a:rPr lang="en-US" sz="3200" dirty="0"/>
              <a:t>A single Series</a:t>
            </a:r>
          </a:p>
          <a:p>
            <a:pPr marL="463550"/>
            <a:r>
              <a:rPr lang="en-US" sz="3200" dirty="0"/>
              <a:t>A list of dicts</a:t>
            </a:r>
          </a:p>
          <a:p>
            <a:pPr marL="463550"/>
            <a:r>
              <a:rPr lang="en-US" sz="3200" dirty="0"/>
              <a:t>A dict of Series</a:t>
            </a:r>
          </a:p>
          <a:p>
            <a:pPr marL="463550"/>
            <a:r>
              <a:rPr lang="en-US" sz="3200" dirty="0"/>
              <a:t>A NumPy 2-D array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271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D90B-8CB6-4354-9722-B03CDF5A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DataFrame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CF9A2-874D-46CC-B51E-4C8BD2A58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7348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DataFrame has </a:t>
            </a:r>
            <a:r>
              <a:rPr lang="en-US" b="1" dirty="0"/>
              <a:t>index</a:t>
            </a:r>
            <a:r>
              <a:rPr lang="en-US" dirty="0"/>
              <a:t> and </a:t>
            </a:r>
            <a:r>
              <a:rPr lang="en-US" b="1" dirty="0"/>
              <a:t>values</a:t>
            </a:r>
            <a:r>
              <a:rPr lang="en-US" dirty="0"/>
              <a:t> attributes (like a </a:t>
            </a:r>
            <a:r>
              <a:rPr lang="en-US"/>
              <a:t>Series). It </a:t>
            </a:r>
            <a:r>
              <a:rPr lang="en-US" dirty="0"/>
              <a:t>also has a </a:t>
            </a:r>
            <a:r>
              <a:rPr lang="en-US" b="1" dirty="0"/>
              <a:t>columns</a:t>
            </a:r>
            <a:r>
              <a:rPr lang="en-US" dirty="0"/>
              <a:t> attribute</a:t>
            </a:r>
          </a:p>
          <a:p>
            <a:r>
              <a:rPr lang="en-US" dirty="0"/>
              <a:t>If unspecified, a zero-based array is used for index and </a:t>
            </a:r>
            <a:r>
              <a:rPr lang="en-US"/>
              <a:t>column values</a:t>
            </a:r>
          </a:p>
          <a:p>
            <a:r>
              <a:rPr lang="en-US"/>
              <a:t>But columns can also be specified independently as dictionaries, each with its own data type</a:t>
            </a:r>
          </a:p>
          <a:p>
            <a:r>
              <a:rPr lang="en-US"/>
              <a:t>Row/column indices can also be specified separately</a:t>
            </a:r>
          </a:p>
          <a:p>
            <a:r>
              <a:rPr lang="en-US"/>
              <a:t>Or as a nested dictionary of dictionaries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19D22-7BF2-44B5-B106-32BE940F98D4}"/>
              </a:ext>
            </a:extLst>
          </p:cNvPr>
          <p:cNvSpPr txBox="1"/>
          <p:nvPr/>
        </p:nvSpPr>
        <p:spPr>
          <a:xfrm>
            <a:off x="6168357" y="1968560"/>
            <a:ext cx="5115339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/>
              <a:t>&gt;&gt;&gt; df = pd.DataFrame([[1,2,3],[4,5,6]])</a:t>
            </a:r>
          </a:p>
          <a:p>
            <a:r>
              <a:rPr lang="en-US" sz="2400" dirty="0"/>
              <a:t>&gt;&gt;&gt; df</a:t>
            </a:r>
          </a:p>
          <a:p>
            <a:r>
              <a:rPr lang="en-US" sz="2400"/>
              <a:t>   </a:t>
            </a:r>
            <a:r>
              <a:rPr lang="en-US" sz="1600"/>
              <a:t> </a:t>
            </a:r>
            <a:r>
              <a:rPr lang="en-US" sz="2400"/>
              <a:t>0  </a:t>
            </a:r>
            <a:r>
              <a:rPr lang="en-US" sz="2400" dirty="0"/>
              <a:t>1  2</a:t>
            </a:r>
          </a:p>
          <a:p>
            <a:r>
              <a:rPr lang="en-US" sz="2400" dirty="0"/>
              <a:t>0  1  2  3</a:t>
            </a:r>
          </a:p>
          <a:p>
            <a:r>
              <a:rPr lang="en-US" sz="2400" dirty="0"/>
              <a:t>1  4  5  6</a:t>
            </a:r>
          </a:p>
          <a:p>
            <a:r>
              <a:rPr lang="en-US" sz="2400" dirty="0"/>
              <a:t>&gt;&gt;&gt; df.index</a:t>
            </a:r>
          </a:p>
          <a:p>
            <a:r>
              <a:rPr lang="en-US" sz="2400" dirty="0"/>
              <a:t>RangeIndex(start=0, stop=2, step=1)</a:t>
            </a:r>
          </a:p>
          <a:p>
            <a:r>
              <a:rPr lang="en-US" sz="2400" dirty="0"/>
              <a:t>&gt;&gt;&gt; df.columns</a:t>
            </a:r>
          </a:p>
          <a:p>
            <a:r>
              <a:rPr lang="en-US" sz="2400" dirty="0"/>
              <a:t>RangeIndex(start=0, stop=3, step=1)</a:t>
            </a:r>
          </a:p>
          <a:p>
            <a:r>
              <a:rPr lang="en-US" sz="2400" dirty="0"/>
              <a:t>&gt;&gt;&gt; df.values</a:t>
            </a:r>
          </a:p>
          <a:p>
            <a:r>
              <a:rPr lang="en-US" sz="2400" dirty="0"/>
              <a:t>array([[1, 2, 3],</a:t>
            </a:r>
          </a:p>
          <a:p>
            <a:r>
              <a:rPr lang="en-US" sz="2400" dirty="0"/>
              <a:t>       [4, 5, 6]], dtype=int64)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F82B8C-9D5A-C058-FBB8-D99413CABA5A}"/>
              </a:ext>
            </a:extLst>
          </p:cNvPr>
          <p:cNvSpPr txBox="1"/>
          <p:nvPr/>
        </p:nvSpPr>
        <p:spPr>
          <a:xfrm>
            <a:off x="6168357" y="1968560"/>
            <a:ext cx="5490243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/>
              <a:t>&gt;&gt;&gt; </a:t>
            </a:r>
            <a:r>
              <a:rPr lang="en-US" sz="2400">
                <a:solidFill>
                  <a:srgbClr val="000080"/>
                </a:solidFill>
              </a:rPr>
              <a:t>data = </a:t>
            </a:r>
            <a:r>
              <a:rPr lang="en-US" sz="240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>
                <a:solidFill>
                  <a:srgbClr val="000080"/>
                </a:solidFill>
              </a:rPr>
              <a:t>'state': ['Ohio', 'Ohio', 'Ohio', 'Nevada', 'Nevada'],</a:t>
            </a:r>
          </a:p>
          <a:p>
            <a:r>
              <a:rPr lang="en-US" sz="2400">
                <a:solidFill>
                  <a:srgbClr val="000080"/>
                </a:solidFill>
              </a:rPr>
              <a:t>               'year': [2000, 2001, 2002, 2001, 2002],</a:t>
            </a:r>
          </a:p>
          <a:p>
            <a:r>
              <a:rPr lang="en-US" sz="2400">
                <a:solidFill>
                  <a:srgbClr val="000080"/>
                </a:solidFill>
              </a:rPr>
              <a:t>               'pop': [1.5, 1.7, 3.6, 2.4, 2.9]</a:t>
            </a:r>
            <a:r>
              <a:rPr lang="en-US" sz="240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>
                <a:solidFill>
                  <a:srgbClr val="000080"/>
                </a:solidFill>
              </a:rPr>
              <a:t>&gt;&gt;&gt; frame = DataFrame(data)</a:t>
            </a:r>
          </a:p>
          <a:p>
            <a:r>
              <a:rPr lang="en-US" sz="2400">
                <a:solidFill>
                  <a:srgbClr val="000080"/>
                </a:solidFill>
              </a:rPr>
              <a:t>&gt;&gt;&gt; print(frame)</a:t>
            </a:r>
          </a:p>
          <a:p>
            <a:r>
              <a:rPr lang="en-US" sz="2400"/>
              <a:t>      state  year  pop</a:t>
            </a:r>
          </a:p>
          <a:p>
            <a:r>
              <a:rPr lang="en-US" sz="2400"/>
              <a:t>0    Ohio  2000  1.5</a:t>
            </a:r>
          </a:p>
          <a:p>
            <a:r>
              <a:rPr lang="en-US" sz="2400"/>
              <a:t>1    Ohio  2001  1.7</a:t>
            </a:r>
          </a:p>
          <a:p>
            <a:r>
              <a:rPr lang="en-US" sz="2400"/>
              <a:t>2    Ohio  2002  3.6</a:t>
            </a:r>
          </a:p>
          <a:p>
            <a:r>
              <a:rPr lang="en-US" sz="2400"/>
              <a:t>3  Nevada  2001  2.4</a:t>
            </a:r>
          </a:p>
          <a:p>
            <a:r>
              <a:rPr lang="en-US" sz="2400"/>
              <a:t>4  Nevada  2002  2.9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470A07-4C3F-B191-82BD-3991E978E983}"/>
              </a:ext>
            </a:extLst>
          </p:cNvPr>
          <p:cNvSpPr txBox="1"/>
          <p:nvPr/>
        </p:nvSpPr>
        <p:spPr>
          <a:xfrm>
            <a:off x="6168356" y="1968560"/>
            <a:ext cx="5490243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/>
              <a:t>&gt;&gt;&gt; </a:t>
            </a:r>
            <a:r>
              <a:rPr lang="en-US" sz="2400">
                <a:solidFill>
                  <a:srgbClr val="000080"/>
                </a:solidFill>
              </a:rPr>
              <a:t>data = </a:t>
            </a:r>
            <a:r>
              <a:rPr lang="en-US" sz="240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>
                <a:solidFill>
                  <a:srgbClr val="000080"/>
                </a:solidFill>
              </a:rPr>
              <a:t>'state': ['Ohio', 'Ohio', 'Ohio', 'Nevada', 'Nevada'],</a:t>
            </a:r>
          </a:p>
          <a:p>
            <a:r>
              <a:rPr lang="en-US" sz="2400">
                <a:solidFill>
                  <a:srgbClr val="000080"/>
                </a:solidFill>
              </a:rPr>
              <a:t>               'year': [2000, 2001, 2002, 2001, 2002],</a:t>
            </a:r>
          </a:p>
          <a:p>
            <a:r>
              <a:rPr lang="en-US" sz="2400">
                <a:solidFill>
                  <a:srgbClr val="000080"/>
                </a:solidFill>
              </a:rPr>
              <a:t>               'pop': [1.5, 1.7, 3.6, 2.4, 2.9]</a:t>
            </a:r>
            <a:r>
              <a:rPr lang="en-US" sz="240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>
                <a:solidFill>
                  <a:srgbClr val="000080"/>
                </a:solidFill>
              </a:rPr>
              <a:t>&gt;&gt;&gt; </a:t>
            </a:r>
            <a:r>
              <a:rPr lang="en-US" sz="2400">
                <a:solidFill>
                  <a:srgbClr val="4141A0"/>
                </a:solidFill>
              </a:rPr>
              <a:t>frame2 = DataFrame(data, columns=['year', 'state', 'pop', 'debt'],</a:t>
            </a:r>
            <a:br>
              <a:rPr lang="en-US" sz="2400">
                <a:solidFill>
                  <a:srgbClr val="4141A0"/>
                </a:solidFill>
              </a:rPr>
            </a:br>
            <a:r>
              <a:rPr lang="en-US" sz="2400">
                <a:solidFill>
                  <a:srgbClr val="4141A0"/>
                </a:solidFill>
              </a:rPr>
              <a:t>                                index=['A', 'B', 'C', 'D', 'E'])</a:t>
            </a:r>
            <a:endParaRPr lang="en-US" sz="2400">
              <a:solidFill>
                <a:srgbClr val="000080"/>
              </a:solidFill>
            </a:endParaRPr>
          </a:p>
          <a:p>
            <a:r>
              <a:rPr lang="en-US" sz="2400">
                <a:solidFill>
                  <a:srgbClr val="000080"/>
                </a:solidFill>
              </a:rPr>
              <a:t>&gt;&gt;&gt; print(frame2)</a:t>
            </a:r>
          </a:p>
          <a:p>
            <a:r>
              <a:rPr lang="it-IT" sz="2400"/>
              <a:t> year   state  pop debt</a:t>
            </a:r>
          </a:p>
          <a:p>
            <a:r>
              <a:rPr lang="it-IT" sz="2400"/>
              <a:t>A  2000    Ohio  1.5  NaN</a:t>
            </a:r>
          </a:p>
          <a:p>
            <a:r>
              <a:rPr lang="it-IT" sz="2400"/>
              <a:t>B  2001    Ohio  1.7  NaN</a:t>
            </a:r>
          </a:p>
          <a:p>
            <a:r>
              <a:rPr lang="it-IT" sz="2400"/>
              <a:t>C  2002    Ohio  3.6  NaN</a:t>
            </a:r>
          </a:p>
          <a:p>
            <a:r>
              <a:rPr lang="it-IT" sz="2400"/>
              <a:t>D  2001  Nevada  2.4  NaN</a:t>
            </a:r>
          </a:p>
          <a:p>
            <a:r>
              <a:rPr lang="it-IT" sz="2400"/>
              <a:t>E  2002  Nevada  2.9  NaN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84723-3278-432A-EE09-A3FA6ABB619F}"/>
              </a:ext>
            </a:extLst>
          </p:cNvPr>
          <p:cNvSpPr txBox="1"/>
          <p:nvPr/>
        </p:nvSpPr>
        <p:spPr>
          <a:xfrm>
            <a:off x="6168355" y="1831400"/>
            <a:ext cx="5490243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/>
              <a:t>&gt;&gt;&gt; </a:t>
            </a:r>
            <a:r>
              <a:rPr lang="en-US" sz="2400">
                <a:solidFill>
                  <a:srgbClr val="000080"/>
                </a:solidFill>
              </a:rPr>
              <a:t>pop = {'Nevada': {2001: 2.9, 2002: 2.9}, </a:t>
            </a:r>
            <a:br>
              <a:rPr lang="en-US" sz="2400">
                <a:solidFill>
                  <a:srgbClr val="000080"/>
                </a:solidFill>
              </a:rPr>
            </a:br>
            <a:r>
              <a:rPr lang="en-US" sz="2400">
                <a:solidFill>
                  <a:srgbClr val="000080"/>
                </a:solidFill>
              </a:rPr>
              <a:t>               'Ohio': {2002: 3.6, 2001: 1.7, 2000: 1.5}}</a:t>
            </a:r>
          </a:p>
          <a:p>
            <a:r>
              <a:rPr lang="en-US" sz="2400">
                <a:solidFill>
                  <a:srgbClr val="000080"/>
                </a:solidFill>
              </a:rPr>
              <a:t>&gt;&gt;&gt; frame3 = DataFrame(pop)</a:t>
            </a:r>
            <a:endParaRPr lang="en-US" sz="240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>
                <a:solidFill>
                  <a:srgbClr val="000080"/>
                </a:solidFill>
              </a:rPr>
              <a:t>&gt;&gt;&gt; print(frame3)</a:t>
            </a:r>
          </a:p>
          <a:p>
            <a:r>
              <a:rPr lang="pt-BR" sz="2400"/>
              <a:t> 	 Nevada  Ohio</a:t>
            </a:r>
          </a:p>
          <a:p>
            <a:r>
              <a:rPr lang="pt-BR" sz="2400"/>
              <a:t>2000     NaN   1.5</a:t>
            </a:r>
          </a:p>
          <a:p>
            <a:r>
              <a:rPr lang="pt-BR" sz="2400"/>
              <a:t>2001     2.9   1.7</a:t>
            </a:r>
          </a:p>
          <a:p>
            <a:r>
              <a:rPr lang="pt-BR" sz="2400"/>
              <a:t>2002     2.9   3.6</a:t>
            </a:r>
            <a:endParaRPr lang="it-IT" sz="2400"/>
          </a:p>
          <a:p>
            <a:r>
              <a:rPr lang="en-US" sz="2400">
                <a:solidFill>
                  <a:srgbClr val="FF0000"/>
                </a:solidFill>
              </a:rPr>
              <a:t>Note: the row labels are the sorted union of inner dictionary's keys</a:t>
            </a:r>
          </a:p>
          <a:p>
            <a:r>
              <a:rPr lang="en-US" sz="2400">
                <a:solidFill>
                  <a:srgbClr val="000080"/>
                </a:solidFill>
              </a:rPr>
              <a:t>&gt;&gt;&gt; print(frame3.T)</a:t>
            </a:r>
          </a:p>
          <a:p>
            <a:r>
              <a:rPr lang="fi-FI" sz="2400"/>
              <a:t>            2000  2001  2002</a:t>
            </a:r>
          </a:p>
          <a:p>
            <a:r>
              <a:rPr lang="fi-FI" sz="2400"/>
              <a:t>Nevada   NaN   2.9   2.9</a:t>
            </a:r>
          </a:p>
          <a:p>
            <a:r>
              <a:rPr lang="fi-FI" sz="2400"/>
              <a:t>Ohio       1.5   1.7   3.6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0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4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2: Due Friday before 11:59pm</a:t>
            </a:r>
          </a:p>
          <a:p>
            <a:r>
              <a:rPr lang="en-US"/>
              <a:t>Assignment 3: available on Friday</a:t>
            </a:r>
          </a:p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F4AE179-A75B-4007-B5FA-8139ACF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8969" y="1168517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233242-E17F-8688-CC10-763E4FCA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4135" y="2156348"/>
            <a:ext cx="3971495" cy="18667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>
                <a:solidFill>
                  <a:srgbClr val="FFFFFF"/>
                </a:solidFill>
              </a:rPr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3777-6D93-6DA5-D2C2-CEF31D0F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5895" y="4023095"/>
            <a:ext cx="3055712" cy="116851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more pandas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anda">
            <a:extLst>
              <a:ext uri="{FF2B5EF4-FFF2-40B4-BE49-F238E27FC236}">
                <a16:creationId xmlns:a16="http://schemas.microsoft.com/office/drawing/2014/main" id="{32D50688-B4EE-5537-186E-57D904E45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7" y="656387"/>
            <a:ext cx="5448327" cy="544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6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Pandas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6679"/>
            <a:ext cx="10515599" cy="45261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4"/>
                </a:solidFill>
              </a:rPr>
              <a:t>Created by our textbook author, Wes McKinney in 2008; he stepped back in 2013 and it is now maintained by a community of several hundred developers as an open source project</a:t>
            </a:r>
          </a:p>
          <a:p>
            <a:r>
              <a:rPr lang="en-US">
                <a:solidFill>
                  <a:srgbClr val="00B0F0"/>
                </a:solidFill>
              </a:rPr>
              <a:t>pandas comes from the econometrics term 'Panel Data', which includes data sets representing both time series and cross-sectional data; it was originally designed to provide Python with features similar to R, Matlab, and SAS</a:t>
            </a:r>
          </a:p>
          <a:p>
            <a:r>
              <a:rPr lang="en-US">
                <a:solidFill>
                  <a:schemeClr val="accent6"/>
                </a:solidFill>
              </a:rPr>
              <a:t>Provides an implementation of array-like data structures with indexed (labeled) data elements; built on top of NumPy</a:t>
            </a:r>
          </a:p>
          <a:p>
            <a:r>
              <a:rPr lang="en-US">
                <a:solidFill>
                  <a:schemeClr val="accent3"/>
                </a:solidFill>
              </a:rPr>
              <a:t>Unlike NumPy, it is intended for heterogeneous data sets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Should be imported as follows:</a:t>
            </a:r>
          </a:p>
          <a:p>
            <a:r>
              <a:rPr lang="en-US">
                <a:solidFill>
                  <a:schemeClr val="accent2"/>
                </a:solidFill>
              </a:rPr>
              <a:t>Supports three main data structures: Series, DataFrame, Index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38C597-712F-3701-7EFA-92089B15C122}"/>
              </a:ext>
            </a:extLst>
          </p:cNvPr>
          <p:cNvSpPr/>
          <p:nvPr/>
        </p:nvSpPr>
        <p:spPr>
          <a:xfrm>
            <a:off x="4292252" y="5278686"/>
            <a:ext cx="525779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pandas import Series,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DataFrame</a:t>
            </a:r>
            <a:endParaRPr lang="en-US" dirty="0">
              <a:solidFill>
                <a:schemeClr val="accent4">
                  <a:lumMod val="75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pandas as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pd</a:t>
            </a:r>
            <a:endParaRPr lang="en-US" dirty="0">
              <a:solidFill>
                <a:schemeClr val="accent4">
                  <a:lumMod val="75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9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A one-dimensional array of indexed data</a:t>
            </a:r>
            <a:endParaRPr lang="en-US" dirty="0"/>
          </a:p>
          <a:p>
            <a:r>
              <a:rPr lang="en-US"/>
              <a:t>Basic construction:</a:t>
            </a:r>
          </a:p>
          <a:p>
            <a:pPr lvl="1"/>
            <a:r>
              <a:rPr lang="en-US"/>
              <a:t>pd.Series(data, index=index)</a:t>
            </a:r>
          </a:p>
          <a:p>
            <a:pPr lvl="1"/>
            <a:r>
              <a:rPr lang="en-US"/>
              <a:t>data can be a list, a numpy array, or a dict</a:t>
            </a:r>
          </a:p>
          <a:p>
            <a:pPr lvl="1"/>
            <a:r>
              <a:rPr lang="en-US"/>
              <a:t>index is an array of index values (optional)</a:t>
            </a:r>
          </a:p>
          <a:p>
            <a:pPr lvl="2"/>
            <a:r>
              <a:rPr lang="en-US"/>
              <a:t>integer, string, or other types</a:t>
            </a:r>
            <a:endParaRPr lang="en-US" dirty="0"/>
          </a:p>
          <a:p>
            <a:r>
              <a:rPr lang="en-US"/>
              <a:t>By default </a:t>
            </a:r>
            <a:r>
              <a:rPr lang="en-US" dirty="0"/>
              <a:t>the series will get indexing from 0 </a:t>
            </a:r>
            <a:r>
              <a:rPr lang="en-US"/>
              <a:t>to N</a:t>
            </a:r>
            <a:endParaRPr lang="en-US" dirty="0"/>
          </a:p>
          <a:p>
            <a:r>
              <a:rPr lang="en-US"/>
              <a:t>Series elements are accessed using index values</a:t>
            </a:r>
          </a:p>
          <a:p>
            <a:pPr lvl="1"/>
            <a:r>
              <a:rPr lang="en-US"/>
              <a:t>can be sliced like a Python list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AA150-8867-3679-EBBB-7C2B01D262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from pandas import Series, DataFrame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import pandas as pd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he Hand Blac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obj = Series([4, 7, -5, 3])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print(obj)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print(obj.index)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he Hand Black"/>
                <a:ea typeface="+mn-ea"/>
                <a:cs typeface="+mn-cs"/>
              </a:rPr>
              <a:t>print(obj.values)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 Black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9704" y="3391422"/>
            <a:ext cx="3023992" cy="304698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80"/>
                </a:solidFill>
              </a:rPr>
              <a:t>#Output</a:t>
            </a:r>
          </a:p>
          <a:p>
            <a:r>
              <a:rPr lang="en-US" sz="2400" dirty="0"/>
              <a:t>0    4</a:t>
            </a:r>
          </a:p>
          <a:p>
            <a:r>
              <a:rPr lang="en-US" sz="2400" dirty="0"/>
              <a:t>1    7</a:t>
            </a:r>
          </a:p>
          <a:p>
            <a:r>
              <a:rPr lang="en-US" sz="2400" dirty="0"/>
              <a:t>2   -5</a:t>
            </a:r>
          </a:p>
          <a:p>
            <a:r>
              <a:rPr lang="en-US" sz="2400" dirty="0"/>
              <a:t>3    3</a:t>
            </a:r>
          </a:p>
          <a:p>
            <a:r>
              <a:rPr lang="en-US" sz="2400" dirty="0" err="1"/>
              <a:t>dtype</a:t>
            </a:r>
            <a:r>
              <a:rPr lang="en-US" sz="2400" dirty="0"/>
              <a:t>: int64</a:t>
            </a:r>
          </a:p>
          <a:p>
            <a:r>
              <a:rPr lang="en-US" sz="2400" dirty="0" err="1"/>
              <a:t>RangeIndex</a:t>
            </a:r>
            <a:r>
              <a:rPr lang="en-US" sz="2400" dirty="0"/>
              <a:t>(start=0, stop=4, step=1)</a:t>
            </a:r>
          </a:p>
          <a:p>
            <a:r>
              <a:rPr lang="en-US" sz="2400" dirty="0"/>
              <a:t>[ 4  7 -5  3]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7F8DD3-E26D-E510-DAC6-1451CECCFB34}"/>
              </a:ext>
            </a:extLst>
          </p:cNvPr>
          <p:cNvSpPr txBox="1">
            <a:spLocks/>
          </p:cNvSpPr>
          <p:nvPr/>
        </p:nvSpPr>
        <p:spPr>
          <a:xfrm>
            <a:off x="6277491" y="1984968"/>
            <a:ext cx="4996069" cy="4432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&gt;&gt;&gt; data = pd.Series([0.25, 0.5, 0.75, 1.0])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&gt;&gt;&gt; data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0   0.25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1   0.50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2   0.75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3   1.00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dtype: float64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&gt;&gt;&gt; data[1]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0.5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&gt;&gt;&gt; data[1:3]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1    0.50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2    0.75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n-NO" sz="2200"/>
              <a:t> dtype: float64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628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4150-8E37-4BB8-8793-D56FB584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>
            <a:normAutofit/>
          </a:bodyPr>
          <a:lstStyle/>
          <a:p>
            <a:r>
              <a:rPr lang="en-US" sz="5400" dirty="0"/>
              <a:t>Series, index specified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48F573-811C-4028-A4D6-443C427E2C5E}"/>
              </a:ext>
            </a:extLst>
          </p:cNvPr>
          <p:cNvSpPr txBox="1">
            <a:spLocks/>
          </p:cNvSpPr>
          <p:nvPr/>
        </p:nvSpPr>
        <p:spPr>
          <a:xfrm>
            <a:off x="6732104" y="1946290"/>
            <a:ext cx="4621696" cy="4719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&gt;&gt;&gt; data = pd.Series([0.25, 0.5, 0.75, 1.0],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                   index = ['a', 'b', 'c', 'd'])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&gt;&gt;&gt; data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a   0.25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b   0.50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c   0.75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d   1.00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dtype: float64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&gt;&gt;&gt; data['b’]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0.5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&gt;&gt;&gt; data['</a:t>
            </a:r>
            <a:r>
              <a:rPr lang="en-US" sz="2000" dirty="0" err="1"/>
              <a:t>b':'d</a:t>
            </a:r>
            <a:r>
              <a:rPr lang="en-US" sz="2000" dirty="0"/>
              <a:t>’]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b    0.50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c    0.75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d    1.00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dtype: float64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99431E-5166-4E3F-8616-7B685F9CE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75852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With an index specified, a Series will create a mapping of index to values</a:t>
            </a:r>
          </a:p>
          <a:p>
            <a:r>
              <a:rPr lang="en-US" dirty="0"/>
              <a:t>pairs get mapped in order</a:t>
            </a:r>
          </a:p>
          <a:p>
            <a:pPr lvl="1"/>
            <a:r>
              <a:rPr lang="en-US" dirty="0"/>
              <a:t>must have the same number of items</a:t>
            </a:r>
          </a:p>
          <a:p>
            <a:r>
              <a:rPr lang="en-US" dirty="0"/>
              <a:t>index can be arbitrary</a:t>
            </a:r>
          </a:p>
          <a:p>
            <a:r>
              <a:rPr lang="en-US" dirty="0"/>
              <a:t>Slicing is supported</a:t>
            </a:r>
          </a:p>
          <a:p>
            <a:pPr lvl="1"/>
            <a:r>
              <a:rPr lang="en-US" dirty="0"/>
              <a:t>Based on </a:t>
            </a:r>
            <a:r>
              <a:rPr lang="en-US"/>
              <a:t>index ordering</a:t>
            </a:r>
          </a:p>
          <a:p>
            <a:pPr lvl="1"/>
            <a:r>
              <a:rPr lang="en-US"/>
              <a:t>Note: non-integer indexing is inclusive on both ends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13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</a:t>
            </a:r>
            <a:r>
              <a:rPr lang="en-US"/>
              <a:t>– More Indexing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8096" y="1984241"/>
            <a:ext cx="4117055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80"/>
                </a:solidFill>
              </a:rPr>
              <a:t>&gt;&gt;&gt; obj2 </a:t>
            </a:r>
            <a:r>
              <a:rPr lang="en-US" sz="2400" dirty="0">
                <a:solidFill>
                  <a:srgbClr val="000080"/>
                </a:solidFill>
              </a:rPr>
              <a:t>= Series([4, 7, -5, 3], index=['d', 'b', 'a', 'c'])</a:t>
            </a:r>
          </a:p>
          <a:p>
            <a:r>
              <a:rPr lang="en-US" sz="2400">
                <a:solidFill>
                  <a:srgbClr val="000080"/>
                </a:solidFill>
              </a:rPr>
              <a:t>&gt;&gt;&gt; print</a:t>
            </a:r>
            <a:r>
              <a:rPr lang="en-US" sz="2400" dirty="0">
                <a:solidFill>
                  <a:srgbClr val="000080"/>
                </a:solidFill>
              </a:rPr>
              <a:t>(</a:t>
            </a:r>
            <a:r>
              <a:rPr lang="en-US" sz="2400">
                <a:solidFill>
                  <a:srgbClr val="000080"/>
                </a:solidFill>
              </a:rPr>
              <a:t>obj2)</a:t>
            </a:r>
            <a:endParaRPr lang="en-US" sz="2400" dirty="0"/>
          </a:p>
          <a:p>
            <a:r>
              <a:rPr lang="en-US" sz="2400" dirty="0"/>
              <a:t>d    4</a:t>
            </a:r>
          </a:p>
          <a:p>
            <a:r>
              <a:rPr lang="en-US" sz="2400" dirty="0"/>
              <a:t>b    7</a:t>
            </a:r>
          </a:p>
          <a:p>
            <a:r>
              <a:rPr lang="en-US" sz="2400" dirty="0"/>
              <a:t>a   -5</a:t>
            </a:r>
          </a:p>
          <a:p>
            <a:r>
              <a:rPr lang="en-US" sz="2400" dirty="0"/>
              <a:t>c    3</a:t>
            </a:r>
          </a:p>
          <a:p>
            <a:r>
              <a:rPr lang="en-US" sz="2400" dirty="0" err="1"/>
              <a:t>dtype</a:t>
            </a:r>
            <a:r>
              <a:rPr lang="en-US" sz="2400" dirty="0"/>
              <a:t>: int64</a:t>
            </a:r>
          </a:p>
          <a:p>
            <a:endParaRPr lang="en-US" sz="700" dirty="0"/>
          </a:p>
          <a:p>
            <a:r>
              <a:rPr lang="en-US" sz="2400">
                <a:solidFill>
                  <a:srgbClr val="000080"/>
                </a:solidFill>
              </a:rPr>
              <a:t>&gt;&gt;&gt; print</a:t>
            </a:r>
            <a:r>
              <a:rPr lang="en-US" sz="2400" dirty="0">
                <a:solidFill>
                  <a:srgbClr val="000080"/>
                </a:solidFill>
              </a:rPr>
              <a:t>(obj2.index</a:t>
            </a:r>
            <a:r>
              <a:rPr lang="en-US" sz="2400">
                <a:solidFill>
                  <a:srgbClr val="000080"/>
                </a:solidFill>
              </a:rPr>
              <a:t>)</a:t>
            </a:r>
            <a:r>
              <a:rPr lang="en-US" sz="2400"/>
              <a:t> </a:t>
            </a:r>
            <a:endParaRPr lang="en-US" sz="2400" dirty="0">
              <a:solidFill>
                <a:srgbClr val="000080"/>
              </a:solidFill>
            </a:endParaRPr>
          </a:p>
          <a:p>
            <a:r>
              <a:rPr lang="en-US" sz="2400" dirty="0"/>
              <a:t>Index(['d', 'b', 'a', 'c'], </a:t>
            </a:r>
            <a:r>
              <a:rPr lang="en-US" sz="2400" dirty="0" err="1"/>
              <a:t>dtype</a:t>
            </a:r>
            <a:r>
              <a:rPr lang="en-US" sz="2400" dirty="0"/>
              <a:t>=</a:t>
            </a:r>
            <a:r>
              <a:rPr lang="en-US" sz="2400"/>
              <a:t>'object')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460399" y="1984241"/>
            <a:ext cx="28232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80"/>
                </a:solidFill>
              </a:rPr>
              <a:t>&gt;&gt;&gt; obj2['d']= 10</a:t>
            </a:r>
          </a:p>
          <a:p>
            <a:r>
              <a:rPr lang="en-US" sz="2400">
                <a:solidFill>
                  <a:srgbClr val="000080"/>
                </a:solidFill>
              </a:rPr>
              <a:t>&gt;&gt;&gt; print(obj2[['d', 'c', 'a']])</a:t>
            </a:r>
          </a:p>
          <a:p>
            <a:r>
              <a:rPr lang="en-US" sz="2400"/>
              <a:t>d    10</a:t>
            </a:r>
          </a:p>
          <a:p>
            <a:r>
              <a:rPr lang="en-US" sz="2400"/>
              <a:t>c     3</a:t>
            </a:r>
          </a:p>
          <a:p>
            <a:r>
              <a:rPr lang="en-US" sz="2400"/>
              <a:t>a    -5</a:t>
            </a:r>
          </a:p>
          <a:p>
            <a:r>
              <a:rPr lang="en-US" sz="2400"/>
              <a:t>dtype: int64 </a:t>
            </a:r>
          </a:p>
          <a:p>
            <a:endParaRPr lang="en-US" sz="2400">
              <a:solidFill>
                <a:srgbClr val="000080"/>
              </a:solidFill>
            </a:endParaRPr>
          </a:p>
          <a:p>
            <a:r>
              <a:rPr lang="en-US" sz="2400">
                <a:solidFill>
                  <a:srgbClr val="000080"/>
                </a:solidFill>
              </a:rPr>
              <a:t>&gt;&gt;&gt; print</a:t>
            </a:r>
            <a:r>
              <a:rPr lang="en-US" sz="2400" dirty="0">
                <a:solidFill>
                  <a:srgbClr val="000080"/>
                </a:solidFill>
              </a:rPr>
              <a:t>(obj2.</a:t>
            </a:r>
            <a:r>
              <a:rPr lang="en-US" sz="2400">
                <a:solidFill>
                  <a:srgbClr val="000080"/>
                </a:solidFill>
              </a:rPr>
              <a:t>a)</a:t>
            </a:r>
            <a:endParaRPr lang="en-US" sz="2400" dirty="0">
              <a:solidFill>
                <a:srgbClr val="000080"/>
              </a:solidFill>
            </a:endParaRPr>
          </a:p>
          <a:p>
            <a:r>
              <a:rPr lang="en-US" sz="2400" dirty="0"/>
              <a:t>-5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9FCE94-07E1-B3F3-9D13-4166AE0F8110}"/>
              </a:ext>
            </a:extLst>
          </p:cNvPr>
          <p:cNvSpPr/>
          <p:nvPr/>
        </p:nvSpPr>
        <p:spPr>
          <a:xfrm>
            <a:off x="5423770" y="1984241"/>
            <a:ext cx="24220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80"/>
                </a:solidFill>
              </a:rPr>
              <a:t>&gt;&gt;&gt; print(obj2.values)</a:t>
            </a:r>
          </a:p>
          <a:p>
            <a:r>
              <a:rPr lang="en-US" sz="2400"/>
              <a:t>[ 4  7 -5  3]</a:t>
            </a:r>
          </a:p>
          <a:p>
            <a:endParaRPr lang="en-US" sz="2400"/>
          </a:p>
          <a:p>
            <a:r>
              <a:rPr lang="en-US" sz="2400">
                <a:solidFill>
                  <a:srgbClr val="000080"/>
                </a:solidFill>
              </a:rPr>
              <a:t>&gt;&gt;&gt; print(obj2['a'])</a:t>
            </a:r>
          </a:p>
          <a:p>
            <a:r>
              <a:rPr lang="en-US" sz="2400"/>
              <a:t>-5 </a:t>
            </a:r>
          </a:p>
          <a:p>
            <a:endParaRPr lang="en-US" sz="2400">
              <a:solidFill>
                <a:srgbClr val="000080"/>
              </a:solidFill>
            </a:endParaRPr>
          </a:p>
          <a:p>
            <a:r>
              <a:rPr lang="en-US" sz="2400">
                <a:solidFill>
                  <a:srgbClr val="000080"/>
                </a:solidFill>
              </a:rPr>
              <a:t>&gt;&gt;&gt; print(obj2[:2])</a:t>
            </a:r>
          </a:p>
          <a:p>
            <a:r>
              <a:rPr lang="en-US" sz="2400"/>
              <a:t>d    10</a:t>
            </a:r>
          </a:p>
          <a:p>
            <a:r>
              <a:rPr lang="en-US" sz="2400"/>
              <a:t>b     7</a:t>
            </a:r>
          </a:p>
          <a:p>
            <a:r>
              <a:rPr lang="en-US" sz="2400"/>
              <a:t>dtype: int64</a:t>
            </a:r>
          </a:p>
        </p:txBody>
      </p:sp>
    </p:spTree>
    <p:extLst>
      <p:ext uri="{BB962C8B-B14F-4D97-AF65-F5344CB8AC3E}">
        <p14:creationId xmlns:p14="http://schemas.microsoft.com/office/powerpoint/2010/main" val="113135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9142-C618-4524-B338-F0EA9CE4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Series, from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F27DD-2B31-47B9-8AE6-0B2556101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926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Series can be created from a dict</a:t>
            </a:r>
          </a:p>
          <a:p>
            <a:r>
              <a:rPr lang="en-US" dirty="0"/>
              <a:t>Uses keyword/value pairs to create index/value mappings</a:t>
            </a:r>
          </a:p>
          <a:p>
            <a:r>
              <a:rPr lang="en-US" dirty="0"/>
              <a:t>index is not necessary</a:t>
            </a:r>
          </a:p>
          <a:p>
            <a:pPr marL="463550" lvl="1"/>
            <a:r>
              <a:rPr lang="en-US" dirty="0"/>
              <a:t>If it is provided, only keywords that match dict are used</a:t>
            </a:r>
          </a:p>
          <a:p>
            <a:pPr marL="463550" lvl="1"/>
            <a:r>
              <a:rPr lang="en-US" dirty="0"/>
              <a:t>Extra elements are filled with null objects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39875C-B5E9-44EB-8987-853709415C6E}"/>
              </a:ext>
            </a:extLst>
          </p:cNvPr>
          <p:cNvSpPr txBox="1">
            <a:spLocks/>
          </p:cNvSpPr>
          <p:nvPr/>
        </p:nvSpPr>
        <p:spPr>
          <a:xfrm>
            <a:off x="6096000" y="1889595"/>
            <a:ext cx="5430078" cy="48380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&gt;&gt;&gt; d1 </a:t>
            </a:r>
            <a:r>
              <a:rPr lang="en-US" sz="2400"/>
              <a:t>=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/>
              <a:t>'a</a:t>
            </a:r>
            <a:r>
              <a:rPr lang="en-US" sz="2400" dirty="0"/>
              <a:t>': 1, 'b': 2, 'c’:3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&gt;&gt;&gt; s1 = pd.Series(d1)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&gt;&gt;&gt; s1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a   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b   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c   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dtype: int64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&gt;&gt;&gt; s2 = pd.Series(d1, index = ['a', 'c', 'd'])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&gt;&gt;&gt; s2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a    1.0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c    3.0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d    NaN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dtype: float64</a:t>
            </a:r>
          </a:p>
        </p:txBody>
      </p:sp>
    </p:spTree>
    <p:extLst>
      <p:ext uri="{BB962C8B-B14F-4D97-AF65-F5344CB8AC3E}">
        <p14:creationId xmlns:p14="http://schemas.microsoft.com/office/powerpoint/2010/main" val="11447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9142-C618-4524-B338-F0EA9CE4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</a:t>
            </a:r>
            <a:r>
              <a:rPr lang="en-US"/>
              <a:t>, NumPy Operations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F27DD-2B31-47B9-8AE6-0B25561017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NumPy array operations can also be applied, which will preserve the index-value link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>
              <a:solidFill>
                <a:srgbClr val="000080"/>
              </a:solidFill>
              <a:latin typeface="Arial" charset="0"/>
              <a:ea typeface="ＭＳ Ｐゴシック" charset="-128"/>
            </a:endParaRP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obj3 = Series({'d': 10, 'b': 7, 'a': -5, 'c':3 })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print(obj3)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sz="1800">
                <a:solidFill>
                  <a:prstClr val="black"/>
                </a:solidFill>
                <a:latin typeface="Arial" charset="0"/>
                <a:ea typeface="ＭＳ Ｐゴシック" charset="-128"/>
              </a:rPr>
              <a:t>d    10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sz="1800">
                <a:solidFill>
                  <a:prstClr val="black"/>
                </a:solidFill>
                <a:latin typeface="Arial" charset="0"/>
                <a:ea typeface="ＭＳ Ｐゴシック" charset="-128"/>
              </a:rPr>
              <a:t>b    7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sz="1800">
                <a:solidFill>
                  <a:prstClr val="black"/>
                </a:solidFill>
                <a:latin typeface="Arial" charset="0"/>
                <a:ea typeface="ＭＳ Ｐゴシック" charset="-128"/>
              </a:rPr>
              <a:t>a   -5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sz="1800">
                <a:solidFill>
                  <a:prstClr val="black"/>
                </a:solidFill>
                <a:latin typeface="Arial" charset="0"/>
                <a:ea typeface="ＭＳ Ｐゴシック" charset="-128"/>
              </a:rPr>
              <a:t>c    3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int64</a:t>
            </a:r>
            <a:endParaRPr lang="en-US" sz="1800">
              <a:solidFill>
                <a:srgbClr val="00008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2D43A-DC9D-CB28-CF0B-04C190D48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7"/>
            <a:ext cx="5181600" cy="4741509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&gt;&gt;&gt; obj4 = obj3[obj3 &gt; 0]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&gt;&gt;&gt; print(obj4)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d    10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b     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c    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dtype: int64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&gt;&gt;&gt; print(obj3**2)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d    100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b     49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a     25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c      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dtype: int64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&gt;&gt;&gt; print(‘b’ in obj3, 'a' in obj4)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(True, False)</a:t>
            </a:r>
          </a:p>
        </p:txBody>
      </p:sp>
    </p:spTree>
    <p:extLst>
      <p:ext uri="{BB962C8B-B14F-4D97-AF65-F5344CB8AC3E}">
        <p14:creationId xmlns:p14="http://schemas.microsoft.com/office/powerpoint/2010/main" val="344352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</a:t>
            </a:r>
            <a:r>
              <a:rPr lang="en-US"/>
              <a:t>– Null Values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8096" y="1984241"/>
            <a:ext cx="65721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sdata = {'Texas': 10, 'Ohio': 20, 'Oregon': 15, 'Utah': 18}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states = ['Texas', 'Ohio', 'Oregon', 'Iowa']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obj4 = Series(sdata, index=states)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print(obj4)</a:t>
            </a:r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Texas     10.0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Ohio      20.0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Oregon    15.0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Iowa       NaN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float64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print(pd.isnull(obj4))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Texas False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Ohio False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Oregon False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Iowa True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bool</a:t>
            </a:r>
          </a:p>
        </p:txBody>
      </p:sp>
      <p:sp>
        <p:nvSpPr>
          <p:cNvPr id="7" name="Rectangle 6"/>
          <p:cNvSpPr/>
          <p:nvPr/>
        </p:nvSpPr>
        <p:spPr>
          <a:xfrm>
            <a:off x="7515617" y="1984241"/>
            <a:ext cx="3768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</a:t>
            </a: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pd.notnull(obj4))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Texas True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Ohio True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Oregon True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Iowa False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bool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80"/>
                </a:solidFill>
                <a:latin typeface="Arial" charset="0"/>
                <a:ea typeface="ＭＳ Ｐゴシック" charset="-128"/>
              </a:rPr>
              <a:t>&gt;&gt;&gt; print(</a:t>
            </a: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obj4[obj4.notnull()])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Texas 10.0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Ohio 20.0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Oregon 15.0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-128"/>
              </a:rPr>
              <a:t>dtype: float64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uiExpand="1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5903</TotalTime>
  <Words>2236</Words>
  <Application>Microsoft Office PowerPoint</Application>
  <PresentationFormat>Widescreen</PresentationFormat>
  <Paragraphs>351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The Hand Black</vt:lpstr>
      <vt:lpstr>The Serif Hand</vt:lpstr>
      <vt:lpstr>The Serif Hand Black</vt:lpstr>
      <vt:lpstr>SketchyVTI</vt:lpstr>
      <vt:lpstr>Data Analytics in Python Pandas</vt:lpstr>
      <vt:lpstr>Alerts</vt:lpstr>
      <vt:lpstr>Pandas Overview</vt:lpstr>
      <vt:lpstr>Series</vt:lpstr>
      <vt:lpstr>Series, index specified</vt:lpstr>
      <vt:lpstr>Series – More Indexing Examples</vt:lpstr>
      <vt:lpstr>Series, from dictionary</vt:lpstr>
      <vt:lpstr>Series, NumPy Operations</vt:lpstr>
      <vt:lpstr>Series – Null Values</vt:lpstr>
      <vt:lpstr>Series – Auto-Alignment</vt:lpstr>
      <vt:lpstr>Index Object</vt:lpstr>
      <vt:lpstr>Series name and index name</vt:lpstr>
      <vt:lpstr>Series: index and values attributes</vt:lpstr>
      <vt:lpstr>Series Index confusion</vt:lpstr>
      <vt:lpstr>Indexers</vt:lpstr>
      <vt:lpstr>Activity</vt:lpstr>
      <vt:lpstr>Pandas DataFrame</vt:lpstr>
      <vt:lpstr>DataFrame</vt:lpstr>
      <vt:lpstr>Questions?</vt:lpstr>
      <vt:lpstr>Next Time...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63</cp:revision>
  <dcterms:created xsi:type="dcterms:W3CDTF">2024-01-06T19:25:42Z</dcterms:created>
  <dcterms:modified xsi:type="dcterms:W3CDTF">2024-01-26T01:37:22Z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