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652" r:id="rId2"/>
    <p:sldId id="650" r:id="rId3"/>
    <p:sldId id="631" r:id="rId4"/>
    <p:sldId id="632" r:id="rId5"/>
    <p:sldId id="651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000066"/>
    <a:srgbClr val="0000CC"/>
    <a:srgbClr val="006600"/>
    <a:srgbClr val="42AE66"/>
    <a:srgbClr val="5E928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19D609F-1871-4CF3-8C78-67C10AEB95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62F387D-7512-4F38-9E6F-F61CC980FC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C50631CA-136C-4B74-A0CE-AFE5FC607E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40E8263C-7705-446A-9D8D-2EB4CEB6FB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E7F6551-B452-4C2B-B0F5-3BB745EB3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4CBC753-8FCF-4346-9346-266D0C061D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C1F6CC-2BA6-4176-BACD-280330AD5E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D480F9B-2BB9-4948-8FE6-25D853E770A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F567561-32DD-48F9-ADB7-87481336F0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F720A3A-3983-43DA-9F34-22D636FA4D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CB972BF-1E54-4FA8-94EC-EB10BA26B1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FCA686B-16BA-408E-B760-3B407DF063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025308"/>
          </a:xfrm>
        </p:spPr>
        <p:txBody>
          <a:bodyPr anchor="b">
            <a:normAutofit/>
          </a:bodyPr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86730"/>
            <a:ext cx="6858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350" b="1" cap="all" spc="225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5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1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924493"/>
            <a:ext cx="38862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924493"/>
            <a:ext cx="38862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8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734325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58237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34325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58237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6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6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0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3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2339789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1"/>
            <a:ext cx="677826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32147" y="5791201"/>
            <a:ext cx="4714876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6347223" y="5848350"/>
            <a:ext cx="2796777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8657368" y="1647826"/>
            <a:ext cx="48663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8086165" y="0"/>
            <a:ext cx="1057835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4897041" y="-4762"/>
            <a:ext cx="4246959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533401"/>
            <a:ext cx="74295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250" y="2009554"/>
            <a:ext cx="74295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2827" y="6398879"/>
            <a:ext cx="314543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822" y="6398879"/>
            <a:ext cx="337298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 b="1" spc="23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1858" y="6398879"/>
            <a:ext cx="35316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2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36">
          <p15:clr>
            <a:srgbClr val="F26B43"/>
          </p15:clr>
        </p15:guide>
        <p15:guide id="4" orient="horz" pos="3984">
          <p15:clr>
            <a:srgbClr val="F26B43"/>
          </p15:clr>
        </p15:guide>
        <p15:guide id="5" pos="336">
          <p15:clr>
            <a:srgbClr val="F26B43"/>
          </p15:clr>
        </p15:guide>
        <p15:guide id="6" pos="7344">
          <p15:clr>
            <a:srgbClr val="F26B43"/>
          </p15:clr>
        </p15:guide>
        <p15:guide id="7" pos="720">
          <p15:clr>
            <a:srgbClr val="F26B43"/>
          </p15:clr>
        </p15:guide>
        <p15:guide id="8" pos="6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ostko.com/manchester/manchester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21HQphy6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050" name="Picture 2" descr="173 Lectures -- FLAT">
            <a:extLst>
              <a:ext uri="{FF2B5EF4-FFF2-40B4-BE49-F238E27FC236}">
                <a16:creationId xmlns:a16="http://schemas.microsoft.com/office/drawing/2014/main" id="{FDD8D4A9-3522-4F5D-813C-D46E93E1F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204788"/>
            <a:ext cx="6448425" cy="64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44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8966-1C08-49A5-9B33-6551E8DF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/>
              <a:t>UTM Schematic</a:t>
            </a:r>
          </a:p>
        </p:txBody>
      </p:sp>
      <p:pic>
        <p:nvPicPr>
          <p:cNvPr id="5" name="Picture 2" descr="Turing Machine Schematic">
            <a:extLst>
              <a:ext uri="{FF2B5EF4-FFF2-40B4-BE49-F238E27FC236}">
                <a16:creationId xmlns:a16="http://schemas.microsoft.com/office/drawing/2014/main" id="{C86FC092-B475-4C0C-8DB8-4218A84AE7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69" y="2362200"/>
            <a:ext cx="7429500" cy="298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98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>
            <a:extLst>
              <a:ext uri="{FF2B5EF4-FFF2-40B4-BE49-F238E27FC236}">
                <a16:creationId xmlns:a16="http://schemas.microsoft.com/office/drawing/2014/main" id="{EC34B832-1000-4D6F-BC3E-761FD80E0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/>
          <a:lstStyle/>
          <a:p>
            <a:r>
              <a:rPr lang="en-US" altLang="en-US" cap="small"/>
              <a:t>How simple can UTMs be?</a:t>
            </a:r>
          </a:p>
        </p:txBody>
      </p:sp>
      <p:sp>
        <p:nvSpPr>
          <p:cNvPr id="1004547" name="Rectangle 3">
            <a:extLst>
              <a:ext uri="{FF2B5EF4-FFF2-40B4-BE49-F238E27FC236}">
                <a16:creationId xmlns:a16="http://schemas.microsoft.com/office/drawing/2014/main" id="{6FCA70C9-E2DF-4F64-959F-7B86F1B36E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924800" cy="4525963"/>
          </a:xfrm>
        </p:spPr>
        <p:txBody>
          <a:bodyPr>
            <a:normAutofit/>
          </a:bodyPr>
          <a:lstStyle/>
          <a:p>
            <a:r>
              <a:rPr lang="en-US" altLang="en-US" sz="2800"/>
              <a:t>People have designed Universal Turing Machines with</a:t>
            </a:r>
          </a:p>
          <a:p>
            <a:pPr lvl="1"/>
            <a:r>
              <a:rPr lang="en-US" altLang="en-US" sz="2000"/>
              <a:t>4 symbols, 7 states (Marvin Minsky)</a:t>
            </a:r>
          </a:p>
          <a:p>
            <a:pPr lvl="1"/>
            <a:r>
              <a:rPr lang="en-US" altLang="en-US" sz="2000"/>
              <a:t>4 symbols, 5 states </a:t>
            </a:r>
          </a:p>
          <a:p>
            <a:pPr lvl="1"/>
            <a:r>
              <a:rPr lang="en-US" altLang="en-US" sz="2000"/>
              <a:t>2 symbols,  22 states</a:t>
            </a:r>
          </a:p>
          <a:p>
            <a:pPr lvl="1"/>
            <a:r>
              <a:rPr lang="en-US" altLang="en-US" sz="2000"/>
              <a:t>18 symbols, 2 states</a:t>
            </a:r>
          </a:p>
          <a:p>
            <a:pPr lvl="1"/>
            <a:r>
              <a:rPr lang="en-US" altLang="en-US" sz="2000"/>
              <a:t>2 states, 5 symbols (Stephen Wolfram)</a:t>
            </a:r>
          </a:p>
          <a:p>
            <a:r>
              <a:rPr lang="en-US" altLang="en-US" sz="2800"/>
              <a:t>No one knows what the smallest possible UTM 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5570" name="Picture 2">
            <a:extLst>
              <a:ext uri="{FF2B5EF4-FFF2-40B4-BE49-F238E27FC236}">
                <a16:creationId xmlns:a16="http://schemas.microsoft.com/office/drawing/2014/main" id="{685E05B9-6BB4-49EC-9319-68C28E014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77788"/>
            <a:ext cx="8120062" cy="54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5571" name="Text Box 3">
            <a:extLst>
              <a:ext uri="{FF2B5EF4-FFF2-40B4-BE49-F238E27FC236}">
                <a16:creationId xmlns:a16="http://schemas.microsoft.com/office/drawing/2014/main" id="{E19CB0D4-D470-4964-848D-D2BD52B7C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5530850"/>
            <a:ext cx="6862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Arial" panose="020B0604020202020204" pitchFamily="34" charset="0"/>
              </a:rPr>
              <a:t>Manchester Illuminated Universal Turing Machine, #9 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from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  <a:hlinkClick r:id="rId3"/>
              </a:rPr>
              <a:t>http://www.verostko.com/manchester/manchester.html</a:t>
            </a: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35264-BE1B-4DB2-B1C2-6709EE895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/>
              <a:t>Minecraft?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EAE72-D465-41AF-893D-DAE9FAA2D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hlinkClick r:id="rId2"/>
              </a:rPr>
              <a:t>https://www.youtube.com/watch?v=1X21HQphy6I</a:t>
            </a: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98945374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TM00153299[[fn=Angle lines]]</Template>
  <TotalTime>21185</TotalTime>
  <Words>94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Univers Condensed Light</vt:lpstr>
      <vt:lpstr>Walbaum Display Light</vt:lpstr>
      <vt:lpstr>AngleLinesVTI</vt:lpstr>
      <vt:lpstr>PowerPoint Presentation</vt:lpstr>
      <vt:lpstr>UTM Schematic</vt:lpstr>
      <vt:lpstr>How simple can UTMs be?</vt:lpstr>
      <vt:lpstr>PowerPoint Presentation</vt:lpstr>
      <vt:lpstr>Minecraft?</vt:lpstr>
    </vt:vector>
  </TitlesOfParts>
  <Company>University of Virginia</Company>
  <LinksUpToDate>false</LinksUpToDate>
  <SharedDoc>false</SharedDoc>
  <HyperlinkBase>http://www.cs.virginia.edu/cs150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Turing Machines</dc:title>
  <dc:subject>Halting Problem, Turing Machines</dc:subject>
  <dc:creator>David Evans</dc:creator>
  <cp:keywords>Halting Problem, Turing Machine, Finite State Machine</cp:keywords>
  <cp:lastModifiedBy>Stucki, David</cp:lastModifiedBy>
  <cp:revision>130</cp:revision>
  <dcterms:created xsi:type="dcterms:W3CDTF">2002-01-14T22:09:46Z</dcterms:created>
  <dcterms:modified xsi:type="dcterms:W3CDTF">2022-04-17T23:53:01Z</dcterms:modified>
  <cp:category>Computer Science</cp:category>
</cp:coreProperties>
</file>