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8" r:id="rId4"/>
    <p:sldId id="265" r:id="rId5"/>
    <p:sldId id="390" r:id="rId6"/>
    <p:sldId id="409" r:id="rId7"/>
    <p:sldId id="269" r:id="rId8"/>
    <p:sldId id="260" r:id="rId9"/>
    <p:sldId id="261" r:id="rId10"/>
    <p:sldId id="410" r:id="rId11"/>
    <p:sldId id="263" r:id="rId12"/>
    <p:sldId id="259" r:id="rId13"/>
    <p:sldId id="270" r:id="rId14"/>
    <p:sldId id="257" r:id="rId15"/>
    <p:sldId id="264" r:id="rId16"/>
    <p:sldId id="266" r:id="rId17"/>
    <p:sldId id="267" r:id="rId18"/>
    <p:sldId id="26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01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383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55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76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1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2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4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6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5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1819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223539-C274-414E-836E-21403C9CE2AE}" type="datetimeFigureOut">
              <a:rPr lang="en-US" smtClean="0"/>
              <a:pPr/>
              <a:t>2/9/2023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D41AC4-40F7-4FE0-8905-74C6698904F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71843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 Asymptotic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Section 3.2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BigTheta">
            <a:extLst>
              <a:ext uri="{FF2B5EF4-FFF2-40B4-BE49-F238E27FC236}">
                <a16:creationId xmlns:a16="http://schemas.microsoft.com/office/drawing/2014/main" id="{2E8085F2-87C7-4DAF-AD5B-E56D060AAB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9" y="990600"/>
            <a:ext cx="5534025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BD369328-D535-40FE-A04E-1728A8588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Big-Theta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97E1990B-76B3-4573-9DB7-5F73BA22F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Big-Theta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AA0237A-A579-4C42-8A54-F443311D3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286000"/>
            <a:ext cx="8534400" cy="3809999"/>
          </a:xfrm>
        </p:spPr>
        <p:txBody>
          <a:bodyPr/>
          <a:lstStyle/>
          <a:p>
            <a:r>
              <a:rPr lang="en-US" altLang="en-US"/>
              <a:t>Formal Definition</a:t>
            </a:r>
          </a:p>
          <a:p>
            <a:pPr lvl="1"/>
            <a:r>
              <a:rPr lang="en-US" altLang="en-US"/>
              <a:t> </a:t>
            </a:r>
          </a:p>
          <a:p>
            <a:pPr lvl="1"/>
            <a:endParaRPr lang="en-US" altLang="en-US"/>
          </a:p>
          <a:p>
            <a:pPr lvl="1"/>
            <a:r>
              <a:rPr lang="en-US" altLang="en-US"/>
              <a:t>Big-Theta partitions the class of functions into equivalence classes.</a:t>
            </a:r>
          </a:p>
          <a:p>
            <a:pPr lvl="1"/>
            <a:r>
              <a:rPr lang="en-US" altLang="en-US"/>
              <a:t>Functions that are in the same equivalence class are </a:t>
            </a:r>
            <a:r>
              <a:rPr lang="en-US" altLang="en-US" b="1"/>
              <a:t>asymptotically equivalent</a:t>
            </a:r>
            <a:r>
              <a:rPr lang="en-US" altLang="en-US"/>
              <a:t>. That is they have the same order of growth.</a:t>
            </a:r>
          </a:p>
        </p:txBody>
      </p:sp>
      <p:graphicFrame>
        <p:nvGraphicFramePr>
          <p:cNvPr id="10244" name="Object 4">
            <a:extLst>
              <a:ext uri="{FF2B5EF4-FFF2-40B4-BE49-F238E27FC236}">
                <a16:creationId xmlns:a16="http://schemas.microsoft.com/office/drawing/2014/main" id="{43B3502E-002F-46A9-B750-CB0AA72E67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821232"/>
              </p:ext>
            </p:extLst>
          </p:nvPr>
        </p:nvGraphicFramePr>
        <p:xfrm>
          <a:off x="3276601" y="2725944"/>
          <a:ext cx="495141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514600" imgH="482400" progId="Equation.DSMT4">
                  <p:embed/>
                </p:oleObj>
              </mc:Choice>
              <mc:Fallback>
                <p:oleObj name="Equation" r:id="rId2" imgW="2514600" imgH="482400" progId="Equation.DSMT4">
                  <p:embed/>
                  <p:pic>
                    <p:nvPicPr>
                      <p:cNvPr id="10244" name="Object 4">
                        <a:extLst>
                          <a:ext uri="{FF2B5EF4-FFF2-40B4-BE49-F238E27FC236}">
                            <a16:creationId xmlns:a16="http://schemas.microsoft.com/office/drawing/2014/main" id="{43B3502E-002F-46A9-B750-CB0AA72E67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1" y="2725944"/>
                        <a:ext cx="495141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3953AD3-1CA3-4B59-BF06-C35B3B525B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524000"/>
          </a:xfrm>
        </p:spPr>
        <p:txBody>
          <a:bodyPr/>
          <a:lstStyle/>
          <a:p>
            <a:r>
              <a:rPr lang="en-US" altLang="en-US"/>
              <a:t>Big-Oh</a:t>
            </a:r>
            <a:br>
              <a:rPr lang="en-US" altLang="en-US"/>
            </a:br>
            <a:r>
              <a:rPr lang="en-US" altLang="en-US" sz="3200"/>
              <a:t>Properties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158A290-15E9-44C5-A7DB-0CC8B94BAA4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2606612"/>
            <a:ext cx="3810000" cy="3886200"/>
          </a:xfrm>
        </p:spPr>
        <p:txBody>
          <a:bodyPr/>
          <a:lstStyle/>
          <a:p>
            <a:r>
              <a:rPr lang="en-US" altLang="en-US" sz="2800"/>
              <a:t>Transitivity</a:t>
            </a:r>
          </a:p>
          <a:p>
            <a:pPr>
              <a:buFontTx/>
              <a:buNone/>
            </a:pPr>
            <a:r>
              <a:rPr lang="en-US" altLang="en-US" sz="2000" i="1"/>
              <a:t>   f </a:t>
            </a:r>
            <a:r>
              <a:rPr lang="en-US" altLang="en-US" sz="2000"/>
              <a:t>(</a:t>
            </a:r>
            <a:r>
              <a:rPr lang="en-US" altLang="en-US" sz="2000" i="1"/>
              <a:t>n</a:t>
            </a:r>
            <a:r>
              <a:rPr lang="en-US" altLang="en-US" sz="2000"/>
              <a:t>)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i="1">
                <a:sym typeface="Symbol" panose="05050102010706020507" pitchFamily="18" charset="2"/>
              </a:rPr>
              <a:t>O 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g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))  </a:t>
            </a:r>
            <a:r>
              <a:rPr lang="en-US" altLang="en-US" sz="2000" i="1">
                <a:sym typeface="Symbol" panose="05050102010706020507" pitchFamily="18" charset="2"/>
              </a:rPr>
              <a:t>g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 </a:t>
            </a:r>
            <a:r>
              <a:rPr lang="en-US" altLang="en-US" sz="2000" i="1">
                <a:sym typeface="Symbol" panose="05050102010706020507" pitchFamily="18" charset="2"/>
              </a:rPr>
              <a:t>O 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h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))</a:t>
            </a:r>
            <a:r>
              <a:rPr lang="en-US" altLang="en-US" sz="2800">
                <a:sym typeface="Symbol" panose="05050102010706020507" pitchFamily="18" charset="2"/>
              </a:rPr>
              <a:t>  </a:t>
            </a:r>
            <a:r>
              <a:rPr lang="en-US" altLang="en-US" sz="2000" i="1">
                <a:sym typeface="Symbol" panose="05050102010706020507" pitchFamily="18" charset="2"/>
              </a:rPr>
              <a:t>f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 </a:t>
            </a:r>
            <a:r>
              <a:rPr lang="en-US" altLang="en-US" sz="2000" i="1">
                <a:sym typeface="Symbol" panose="05050102010706020507" pitchFamily="18" charset="2"/>
              </a:rPr>
              <a:t>O 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h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))</a:t>
            </a:r>
            <a:r>
              <a:rPr lang="en-US" altLang="en-US" sz="2800">
                <a:sym typeface="Symbol" panose="05050102010706020507" pitchFamily="18" charset="2"/>
              </a:rPr>
              <a:t> </a:t>
            </a:r>
            <a:endParaRPr lang="en-US" altLang="en-US" sz="2800"/>
          </a:p>
          <a:p>
            <a:r>
              <a:rPr lang="en-US" altLang="en-US" sz="2800"/>
              <a:t>Addition</a:t>
            </a:r>
          </a:p>
          <a:p>
            <a:pPr>
              <a:buFontTx/>
              <a:buNone/>
            </a:pPr>
            <a:r>
              <a:rPr lang="en-US" altLang="en-US" sz="2000" i="1"/>
              <a:t>  f </a:t>
            </a:r>
            <a:r>
              <a:rPr lang="en-US" altLang="en-US" sz="2000"/>
              <a:t>(</a:t>
            </a:r>
            <a:r>
              <a:rPr lang="en-US" altLang="en-US" sz="2000" i="1"/>
              <a:t>n</a:t>
            </a:r>
            <a:r>
              <a:rPr lang="en-US" altLang="en-US" sz="2000"/>
              <a:t>) </a:t>
            </a:r>
            <a:r>
              <a:rPr lang="en-US" altLang="en-US" sz="2000">
                <a:sym typeface="Symbol" panose="05050102010706020507" pitchFamily="18" charset="2"/>
              </a:rPr>
              <a:t>+ </a:t>
            </a:r>
            <a:r>
              <a:rPr lang="en-US" altLang="en-US" sz="2000" i="1">
                <a:sym typeface="Symbol" panose="05050102010706020507" pitchFamily="18" charset="2"/>
              </a:rPr>
              <a:t>g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)) </a:t>
            </a:r>
            <a:r>
              <a:rPr lang="en-US" altLang="en-US" sz="2000" i="1">
                <a:sym typeface="Symbol" panose="05050102010706020507" pitchFamily="18" charset="2"/>
              </a:rPr>
              <a:t>O </a:t>
            </a:r>
            <a:r>
              <a:rPr lang="en-US" altLang="en-US" sz="2000">
                <a:sym typeface="Symbol" panose="05050102010706020507" pitchFamily="18" charset="2"/>
              </a:rPr>
              <a:t>(max{</a:t>
            </a:r>
            <a:r>
              <a:rPr lang="en-US" altLang="en-US" sz="2000" i="1">
                <a:sym typeface="Symbol" panose="05050102010706020507" pitchFamily="18" charset="2"/>
              </a:rPr>
              <a:t>f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), </a:t>
            </a:r>
            <a:r>
              <a:rPr lang="en-US" altLang="en-US" sz="2000" i="1">
                <a:sym typeface="Symbol" panose="05050102010706020507" pitchFamily="18" charset="2"/>
              </a:rPr>
              <a:t>g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)})</a:t>
            </a:r>
            <a:r>
              <a:rPr lang="en-US" altLang="en-US" sz="2800">
                <a:sym typeface="Symbol" panose="05050102010706020507" pitchFamily="18" charset="2"/>
              </a:rPr>
              <a:t> </a:t>
            </a:r>
            <a:endParaRPr lang="en-US" altLang="en-US" sz="2800"/>
          </a:p>
          <a:p>
            <a:r>
              <a:rPr lang="en-US" altLang="en-US" sz="2800"/>
              <a:t>Polynomials</a:t>
            </a:r>
          </a:p>
          <a:p>
            <a:pPr>
              <a:buFontTx/>
              <a:buNone/>
            </a:pPr>
            <a:r>
              <a:rPr lang="en-US" altLang="en-US" sz="2000">
                <a:sym typeface="Symbol" panose="05050102010706020507" pitchFamily="18" charset="2"/>
              </a:rPr>
              <a:t>   a</a:t>
            </a:r>
            <a:r>
              <a:rPr lang="en-US" altLang="en-US" sz="2000" baseline="-25000">
                <a:sym typeface="Symbol" panose="05050102010706020507" pitchFamily="18" charset="2"/>
              </a:rPr>
              <a:t>0</a:t>
            </a:r>
            <a:r>
              <a:rPr lang="en-US" altLang="en-US" sz="2000">
                <a:sym typeface="Symbol" panose="05050102010706020507" pitchFamily="18" charset="2"/>
              </a:rPr>
              <a:t> + a</a:t>
            </a:r>
            <a:r>
              <a:rPr lang="en-US" altLang="en-US" sz="2000" baseline="-25000">
                <a:sym typeface="Symbol" panose="05050102010706020507" pitchFamily="18" charset="2"/>
              </a:rPr>
              <a:t>1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 + … + a</a:t>
            </a:r>
            <a:r>
              <a:rPr lang="en-US" altLang="en-US" sz="2000" baseline="-25000">
                <a:sym typeface="Symbol" panose="05050102010706020507" pitchFamily="18" charset="2"/>
              </a:rPr>
              <a:t>d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 i="1" baseline="30000">
                <a:sym typeface="Symbol" panose="05050102010706020507" pitchFamily="18" charset="2"/>
              </a:rPr>
              <a:t>d</a:t>
            </a:r>
            <a:r>
              <a:rPr lang="en-US" altLang="en-US" sz="2000">
                <a:sym typeface="Symbol" panose="05050102010706020507" pitchFamily="18" charset="2"/>
              </a:rPr>
              <a:t> </a:t>
            </a:r>
            <a:r>
              <a:rPr lang="en-US" altLang="en-US" sz="2000" i="1">
                <a:sym typeface="Symbol" panose="05050102010706020507" pitchFamily="18" charset="2"/>
              </a:rPr>
              <a:t>O </a:t>
            </a:r>
            <a:r>
              <a:rPr lang="en-US" altLang="en-US" sz="2000">
                <a:sym typeface="Symbol" panose="05050102010706020507" pitchFamily="18" charset="2"/>
              </a:rPr>
              <a:t>(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 i="1" baseline="30000">
                <a:sym typeface="Symbol" panose="05050102010706020507" pitchFamily="18" charset="2"/>
              </a:rPr>
              <a:t>d</a:t>
            </a:r>
            <a:r>
              <a:rPr lang="en-US" altLang="en-US" sz="200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BE2C486-9070-4E88-84A2-E92BF1DACB9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2606612"/>
            <a:ext cx="3810000" cy="3886200"/>
          </a:xfrm>
        </p:spPr>
        <p:txBody>
          <a:bodyPr/>
          <a:lstStyle/>
          <a:p>
            <a:r>
              <a:rPr lang="en-US" altLang="en-US" sz="2800"/>
              <a:t>Base of logarithms</a:t>
            </a:r>
          </a:p>
          <a:p>
            <a:pPr>
              <a:buFontTx/>
              <a:buNone/>
            </a:pPr>
            <a:r>
              <a:rPr lang="en-US" altLang="en-US" sz="2000"/>
              <a:t>		log</a:t>
            </a:r>
            <a:r>
              <a:rPr lang="en-US" altLang="en-US" sz="2000" i="1" baseline="-25000"/>
              <a:t>a</a:t>
            </a:r>
            <a:r>
              <a:rPr lang="en-US" altLang="en-US" sz="2000" baseline="-25000"/>
              <a:t> </a:t>
            </a:r>
            <a:r>
              <a:rPr lang="en-US" altLang="en-US" sz="2000" i="1"/>
              <a:t>n</a:t>
            </a:r>
            <a:r>
              <a:rPr lang="en-US" altLang="en-US" sz="2000"/>
              <a:t> </a:t>
            </a:r>
            <a:r>
              <a:rPr lang="en-US" altLang="en-US" sz="2000">
                <a:sym typeface="Symbol" panose="05050102010706020507" pitchFamily="18" charset="2"/>
              </a:rPr>
              <a:t></a:t>
            </a:r>
            <a:r>
              <a:rPr lang="en-US" altLang="en-US" sz="2000" i="1">
                <a:sym typeface="Symbol" panose="05050102010706020507" pitchFamily="18" charset="2"/>
              </a:rPr>
              <a:t>O </a:t>
            </a:r>
            <a:r>
              <a:rPr lang="en-US" altLang="en-US" sz="2000">
                <a:sym typeface="Symbol" panose="05050102010706020507" pitchFamily="18" charset="2"/>
              </a:rPr>
              <a:t>(log</a:t>
            </a:r>
            <a:r>
              <a:rPr lang="en-US" altLang="en-US" sz="2000" i="1" baseline="-25000">
                <a:sym typeface="Symbol" panose="05050102010706020507" pitchFamily="18" charset="2"/>
              </a:rPr>
              <a:t>b </a:t>
            </a:r>
            <a:r>
              <a:rPr lang="en-US" altLang="en-US" sz="2000" i="1">
                <a:sym typeface="Symbol" panose="05050102010706020507" pitchFamily="18" charset="2"/>
              </a:rPr>
              <a:t>n</a:t>
            </a:r>
            <a:r>
              <a:rPr lang="en-US" altLang="en-US" sz="2000">
                <a:sym typeface="Symbol" panose="05050102010706020507" pitchFamily="18" charset="2"/>
              </a:rPr>
              <a:t>)</a:t>
            </a:r>
          </a:p>
          <a:p>
            <a:r>
              <a:rPr lang="en-US" altLang="en-US" sz="2800">
                <a:sym typeface="Symbol" panose="05050102010706020507" pitchFamily="18" charset="2"/>
              </a:rPr>
              <a:t>Powers in logarithms</a:t>
            </a:r>
          </a:p>
          <a:p>
            <a:pPr lvl="2"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log (</a:t>
            </a:r>
            <a:r>
              <a:rPr lang="en-US" altLang="en-US" i="1">
                <a:sym typeface="Symbol" panose="05050102010706020507" pitchFamily="18" charset="2"/>
              </a:rPr>
              <a:t>n</a:t>
            </a:r>
            <a:r>
              <a:rPr lang="en-US" altLang="en-US" baseline="30000">
                <a:sym typeface="Symbol" panose="05050102010706020507" pitchFamily="18" charset="2"/>
              </a:rPr>
              <a:t>2</a:t>
            </a:r>
            <a:r>
              <a:rPr lang="en-US" altLang="en-US">
                <a:sym typeface="Symbol" panose="05050102010706020507" pitchFamily="18" charset="2"/>
              </a:rPr>
              <a:t>) </a:t>
            </a:r>
            <a:r>
              <a:rPr lang="en-US" altLang="en-US" i="1">
                <a:sym typeface="Symbol" panose="05050102010706020507" pitchFamily="18" charset="2"/>
              </a:rPr>
              <a:t>O </a:t>
            </a:r>
            <a:r>
              <a:rPr lang="en-US" altLang="en-US">
                <a:sym typeface="Symbol" panose="05050102010706020507" pitchFamily="18" charset="2"/>
              </a:rPr>
              <a:t>(log</a:t>
            </a:r>
            <a:r>
              <a:rPr lang="en-US" altLang="en-US" i="1" baseline="-25000">
                <a:sym typeface="Symbol" panose="05050102010706020507" pitchFamily="18" charset="2"/>
              </a:rPr>
              <a:t> </a:t>
            </a:r>
            <a:r>
              <a:rPr lang="en-US" altLang="en-US" i="1">
                <a:sym typeface="Symbol" panose="05050102010706020507" pitchFamily="18" charset="2"/>
              </a:rPr>
              <a:t>n</a:t>
            </a:r>
            <a:r>
              <a:rPr lang="en-US" altLang="en-US">
                <a:sym typeface="Symbol" panose="05050102010706020507" pitchFamily="18" charset="2"/>
              </a:rPr>
              <a:t>)</a:t>
            </a:r>
          </a:p>
          <a:p>
            <a:r>
              <a:rPr lang="en-US" altLang="en-US" sz="2800">
                <a:sym typeface="Symbol" panose="05050102010706020507" pitchFamily="18" charset="2"/>
              </a:rPr>
              <a:t>Exponents</a:t>
            </a:r>
          </a:p>
          <a:p>
            <a:pPr lvl="2"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3</a:t>
            </a:r>
            <a:r>
              <a:rPr lang="en-US" altLang="en-US" i="1" baseline="30000">
                <a:sym typeface="Symbol" panose="05050102010706020507" pitchFamily="18" charset="2"/>
              </a:rPr>
              <a:t>n </a:t>
            </a:r>
            <a:r>
              <a:rPr lang="en-US" altLang="en-US">
                <a:sym typeface="Symbol" panose="05050102010706020507" pitchFamily="18" charset="2"/>
              </a:rPr>
              <a:t></a:t>
            </a:r>
            <a:r>
              <a:rPr lang="en-US" altLang="en-US" i="1">
                <a:sym typeface="Symbol" panose="05050102010706020507" pitchFamily="18" charset="2"/>
              </a:rPr>
              <a:t>O </a:t>
            </a:r>
            <a:r>
              <a:rPr lang="en-US" altLang="en-US">
                <a:sym typeface="Symbol" panose="05050102010706020507" pitchFamily="18" charset="2"/>
              </a:rPr>
              <a:t>(2</a:t>
            </a:r>
            <a:r>
              <a:rPr lang="en-US" altLang="en-US" i="1" baseline="30000">
                <a:sym typeface="Symbol" panose="05050102010706020507" pitchFamily="18" charset="2"/>
              </a:rPr>
              <a:t>n</a:t>
            </a:r>
            <a:r>
              <a:rPr lang="en-US" altLang="en-US">
                <a:sym typeface="Symbol" panose="05050102010706020507" pitchFamily="18" charset="2"/>
              </a:rPr>
              <a:t>)</a:t>
            </a:r>
          </a:p>
          <a:p>
            <a:pPr lvl="2">
              <a:buFontTx/>
              <a:buNone/>
            </a:pPr>
            <a:endParaRPr lang="en-US" altLang="en-US">
              <a:sym typeface="Symbol" panose="05050102010706020507" pitchFamily="18" charset="2"/>
            </a:endParaRPr>
          </a:p>
        </p:txBody>
      </p:sp>
      <p:graphicFrame>
        <p:nvGraphicFramePr>
          <p:cNvPr id="6149" name="Object 5">
            <a:extLst>
              <a:ext uri="{FF2B5EF4-FFF2-40B4-BE49-F238E27FC236}">
                <a16:creationId xmlns:a16="http://schemas.microsoft.com/office/drawing/2014/main" id="{41BE99B8-6187-4D6F-99B6-CB09A01528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146442"/>
              </p:ext>
            </p:extLst>
          </p:nvPr>
        </p:nvGraphicFramePr>
        <p:xfrm>
          <a:off x="6886754" y="5401573"/>
          <a:ext cx="16002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25480" imgH="253800" progId="Equation.3">
                  <p:embed/>
                </p:oleObj>
              </mc:Choice>
              <mc:Fallback>
                <p:oleObj name="Equation" r:id="rId2" imgW="825480" imgH="253800" progId="Equation.3">
                  <p:embed/>
                  <p:pic>
                    <p:nvPicPr>
                      <p:cNvPr id="6149" name="Object 5">
                        <a:extLst>
                          <a:ext uri="{FF2B5EF4-FFF2-40B4-BE49-F238E27FC236}">
                            <a16:creationId xmlns:a16="http://schemas.microsoft.com/office/drawing/2014/main" id="{41BE99B8-6187-4D6F-99B6-CB09A01528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6754" y="5401573"/>
                        <a:ext cx="160020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3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697C677-3952-4D08-A2CF-BA5B1BEC60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B2B11AF-9FBA-4258-8BAE-D83092A8F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484408"/>
            <a:ext cx="8534400" cy="3611592"/>
          </a:xfrm>
        </p:spPr>
        <p:txBody>
          <a:bodyPr/>
          <a:lstStyle/>
          <a:p>
            <a:r>
              <a:rPr lang="en-US" altLang="en-US" dirty="0"/>
              <a:t>Formal Definition</a:t>
            </a:r>
          </a:p>
          <a:p>
            <a:pPr lvl="1"/>
            <a:r>
              <a:rPr lang="en-US" altLang="en-US" dirty="0"/>
              <a:t> </a:t>
            </a:r>
          </a:p>
          <a:p>
            <a:pPr lvl="1"/>
            <a:r>
              <a:rPr lang="en-US" altLang="en-US" dirty="0"/>
              <a:t>Since this definition uses an inequality, a given function can have many upper bounds. For example,</a:t>
            </a:r>
          </a:p>
          <a:p>
            <a:pPr lvl="2"/>
            <a:r>
              <a:rPr lang="en-US" altLang="en-US" sz="2800" dirty="0"/>
              <a:t>2</a:t>
            </a:r>
            <a:r>
              <a:rPr lang="en-US" altLang="en-US" sz="2800" i="1" dirty="0"/>
              <a:t>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+3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lang="en-US" altLang="en-US" sz="2800" dirty="0"/>
              <a:t> </a:t>
            </a:r>
            <a:r>
              <a:rPr lang="en-US" altLang="en-US" sz="2800" i="1" dirty="0"/>
              <a:t>O</a:t>
            </a:r>
            <a:r>
              <a:rPr lang="en-US" altLang="en-US" sz="2800" dirty="0"/>
              <a:t>(</a:t>
            </a:r>
            <a:r>
              <a:rPr lang="en-US" altLang="en-US" sz="2800" i="1" dirty="0"/>
              <a:t>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)</a:t>
            </a:r>
          </a:p>
          <a:p>
            <a:pPr lvl="2"/>
            <a:r>
              <a:rPr lang="en-US" altLang="en-US" sz="2800" dirty="0"/>
              <a:t>2</a:t>
            </a:r>
            <a:r>
              <a:rPr lang="en-US" altLang="en-US" sz="2800" i="1" dirty="0"/>
              <a:t>n</a:t>
            </a:r>
            <a:r>
              <a:rPr lang="en-US" altLang="en-US" sz="2800" baseline="30000" dirty="0"/>
              <a:t>2</a:t>
            </a:r>
            <a:r>
              <a:rPr lang="en-US" altLang="en-US" sz="2800" dirty="0"/>
              <a:t>+3 </a:t>
            </a:r>
            <a:r>
              <a:rPr lang="en-US" altLang="en-US" sz="2800" dirty="0">
                <a:latin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lang="en-US" altLang="en-US" sz="2800" dirty="0"/>
              <a:t> </a:t>
            </a:r>
            <a:r>
              <a:rPr lang="en-US" altLang="en-US" sz="2800" i="1" dirty="0"/>
              <a:t>O</a:t>
            </a:r>
            <a:r>
              <a:rPr lang="en-US" altLang="en-US" sz="2800" dirty="0"/>
              <a:t>(</a:t>
            </a:r>
            <a:r>
              <a:rPr lang="en-US" altLang="en-US" sz="2800" i="1" dirty="0"/>
              <a:t>n</a:t>
            </a:r>
            <a:r>
              <a:rPr lang="en-US" altLang="en-US" sz="2800" baseline="30000" dirty="0"/>
              <a:t>3</a:t>
            </a:r>
            <a:r>
              <a:rPr lang="en-US" altLang="en-US" sz="2800" dirty="0"/>
              <a:t>)</a:t>
            </a:r>
          </a:p>
          <a:p>
            <a:pPr lvl="1"/>
            <a:r>
              <a:rPr lang="en-US" altLang="en-US" dirty="0"/>
              <a:t>Although both of these examples are true, the first provides a tighter characterization of 2</a:t>
            </a:r>
            <a:r>
              <a:rPr lang="en-US" altLang="en-US" i="1" dirty="0"/>
              <a:t>n</a:t>
            </a:r>
            <a:r>
              <a:rPr lang="en-US" altLang="en-US" baseline="30000" dirty="0"/>
              <a:t>2</a:t>
            </a:r>
            <a:r>
              <a:rPr lang="en-US" altLang="en-US" dirty="0"/>
              <a:t>+3 </a:t>
            </a:r>
          </a:p>
        </p:txBody>
      </p:sp>
      <p:graphicFrame>
        <p:nvGraphicFramePr>
          <p:cNvPr id="3076" name="Object 4">
            <a:extLst>
              <a:ext uri="{FF2B5EF4-FFF2-40B4-BE49-F238E27FC236}">
                <a16:creationId xmlns:a16="http://schemas.microsoft.com/office/drawing/2014/main" id="{65EF705F-6DC2-4275-AD47-BDF0BF49A1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750021"/>
              </p:ext>
            </p:extLst>
          </p:nvPr>
        </p:nvGraphicFramePr>
        <p:xfrm>
          <a:off x="2643189" y="2947172"/>
          <a:ext cx="78009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62160" imgH="241200" progId="Equation.3">
                  <p:embed/>
                </p:oleObj>
              </mc:Choice>
              <mc:Fallback>
                <p:oleObj name="Equation" r:id="rId2" imgW="3962160" imgH="241200" progId="Equation.3">
                  <p:embed/>
                  <p:pic>
                    <p:nvPicPr>
                      <p:cNvPr id="3076" name="Object 4">
                        <a:extLst>
                          <a:ext uri="{FF2B5EF4-FFF2-40B4-BE49-F238E27FC236}">
                            <a16:creationId xmlns:a16="http://schemas.microsoft.com/office/drawing/2014/main" id="{65EF705F-6DC2-4275-AD47-BDF0BF49A1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9" y="2947172"/>
                        <a:ext cx="78009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3F5AECD-C916-47F6-8311-6424D02A57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 proofs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BD75695-D894-42C5-9BF0-6275FB1A1E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3025" y="2398142"/>
            <a:ext cx="10817525" cy="430745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Show that </a:t>
            </a:r>
            <a:r>
              <a:rPr lang="en-US" altLang="en-US" sz="2400" i="1" dirty="0"/>
              <a:t>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 = 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+ 2</a:t>
            </a:r>
            <a:r>
              <a:rPr lang="en-US" altLang="en-US" sz="2400" i="1" dirty="0"/>
              <a:t>x</a:t>
            </a:r>
            <a:r>
              <a:rPr lang="en-US" altLang="en-US" sz="2400" dirty="0"/>
              <a:t> + 1 is </a:t>
            </a:r>
            <a:r>
              <a:rPr lang="en-US" altLang="en-US" sz="2400" i="1" dirty="0"/>
              <a:t>O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In other words, show that </a:t>
            </a:r>
            <a:r>
              <a:rPr lang="en-US" altLang="en-US" sz="2000" i="1" dirty="0"/>
              <a:t>x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+ 2</a:t>
            </a:r>
            <a:r>
              <a:rPr lang="en-US" altLang="en-US" sz="2000" i="1" dirty="0"/>
              <a:t>x</a:t>
            </a:r>
            <a:r>
              <a:rPr lang="en-US" altLang="en-US" sz="2000" dirty="0"/>
              <a:t> + 1 </a:t>
            </a:r>
            <a:r>
              <a:rPr lang="en-US" altLang="en-US" sz="2000" dirty="0">
                <a:latin typeface="Verdana" panose="020B0604030504040204" pitchFamily="34" charset="0"/>
              </a:rPr>
              <a:t>≤</a:t>
            </a:r>
            <a:r>
              <a:rPr lang="en-US" altLang="en-US" sz="2000" dirty="0"/>
              <a:t> </a:t>
            </a:r>
            <a:r>
              <a:rPr lang="en-US" altLang="en-US" sz="2000" i="1" dirty="0"/>
              <a:t>c</a:t>
            </a:r>
            <a:r>
              <a:rPr lang="en-US" altLang="en-US" sz="2000" dirty="0"/>
              <a:t>*</a:t>
            </a:r>
            <a:r>
              <a:rPr lang="en-US" altLang="en-US" sz="2000" i="1" dirty="0"/>
              <a:t>x</a:t>
            </a:r>
            <a:r>
              <a:rPr lang="en-US" altLang="en-US" sz="2000" baseline="30000" dirty="0"/>
              <a:t>2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Where </a:t>
            </a:r>
            <a:r>
              <a:rPr lang="en-US" altLang="en-US" sz="1800" i="1" dirty="0"/>
              <a:t>c</a:t>
            </a:r>
            <a:r>
              <a:rPr lang="en-US" altLang="en-US" sz="1800" dirty="0"/>
              <a:t> is some constant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For all x greater than some </a:t>
            </a:r>
            <a:r>
              <a:rPr lang="en-US" altLang="en-US" sz="1800" i="1" dirty="0"/>
              <a:t>n</a:t>
            </a:r>
            <a:r>
              <a:rPr lang="en-US" altLang="en-US" sz="1800" i="1" baseline="-25000" dirty="0"/>
              <a:t>0</a:t>
            </a:r>
            <a:endParaRPr lang="en-US" altLang="en-US" sz="1800" baseline="-25000" dirty="0"/>
          </a:p>
          <a:p>
            <a:pPr>
              <a:lnSpc>
                <a:spcPct val="80000"/>
              </a:lnSpc>
            </a:pPr>
            <a:endParaRPr lang="en-US" altLang="en-US" sz="24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We know that 2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Verdana" panose="020B0604030504040204" pitchFamily="34" charset="0"/>
              </a:rPr>
              <a:t>≥</a:t>
            </a:r>
            <a:r>
              <a:rPr lang="en-US" altLang="en-US" sz="2400" dirty="0"/>
              <a:t> 2</a:t>
            </a:r>
            <a:r>
              <a:rPr lang="en-US" altLang="en-US" sz="2400" i="1" dirty="0"/>
              <a:t>x</a:t>
            </a:r>
            <a:r>
              <a:rPr lang="en-US" altLang="en-US" sz="2400" dirty="0"/>
              <a:t> whenever x </a:t>
            </a:r>
            <a:r>
              <a:rPr lang="en-US" altLang="en-US" sz="2400" dirty="0">
                <a:latin typeface="Verdana" panose="020B0604030504040204" pitchFamily="34" charset="0"/>
              </a:rPr>
              <a:t>≥</a:t>
            </a:r>
            <a:r>
              <a:rPr lang="en-US" altLang="en-US" sz="2400" dirty="0"/>
              <a:t> 1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And we know that 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 </a:t>
            </a:r>
            <a:r>
              <a:rPr lang="en-US" altLang="en-US" sz="2400" dirty="0">
                <a:latin typeface="Verdana" panose="020B0604030504040204" pitchFamily="34" charset="0"/>
              </a:rPr>
              <a:t>≥</a:t>
            </a:r>
            <a:r>
              <a:rPr lang="en-US" altLang="en-US" sz="2400" dirty="0"/>
              <a:t> </a:t>
            </a:r>
            <a:r>
              <a:rPr lang="en-US" altLang="en-US" sz="2400" i="1" dirty="0"/>
              <a:t>1</a:t>
            </a:r>
            <a:r>
              <a:rPr lang="en-US" altLang="en-US" sz="2400" dirty="0"/>
              <a:t> whenever x </a:t>
            </a:r>
            <a:r>
              <a:rPr lang="en-US" altLang="en-US" sz="2400" dirty="0">
                <a:latin typeface="Verdana" panose="020B0604030504040204" pitchFamily="34" charset="0"/>
              </a:rPr>
              <a:t>≥</a:t>
            </a:r>
            <a:r>
              <a:rPr lang="en-US" altLang="en-US" sz="2400" dirty="0"/>
              <a:t> 1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So we replace 2</a:t>
            </a:r>
            <a:r>
              <a:rPr lang="en-US" altLang="en-US" sz="2400" i="1" dirty="0"/>
              <a:t>x</a:t>
            </a:r>
            <a:r>
              <a:rPr lang="en-US" altLang="en-US" sz="2400" dirty="0"/>
              <a:t>+1 with 2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 </a:t>
            </a:r>
            <a:r>
              <a:rPr lang="en-US" altLang="en-US" sz="2400" dirty="0"/>
              <a:t>+ 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We then end up with </a:t>
            </a:r>
            <a:r>
              <a:rPr lang="en-US" altLang="en-US" sz="2000" i="1" dirty="0"/>
              <a:t>x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+ 2</a:t>
            </a:r>
            <a:r>
              <a:rPr lang="en-US" altLang="en-US" sz="2000" i="1" dirty="0"/>
              <a:t>x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+ x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= 4</a:t>
            </a:r>
            <a:r>
              <a:rPr lang="en-US" altLang="en-US" sz="2000" i="1" dirty="0"/>
              <a:t>x</a:t>
            </a:r>
            <a:r>
              <a:rPr lang="en-US" altLang="en-US" sz="2000" baseline="30000" dirty="0"/>
              <a:t>2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yields 4</a:t>
            </a:r>
            <a:r>
              <a:rPr lang="en-US" altLang="en-US" sz="2000" i="1" dirty="0"/>
              <a:t>x</a:t>
            </a:r>
            <a:r>
              <a:rPr lang="en-US" altLang="en-US" sz="2000" baseline="30000" dirty="0"/>
              <a:t>2</a:t>
            </a:r>
            <a:r>
              <a:rPr lang="en-US" altLang="en-US" sz="2000" dirty="0"/>
              <a:t> </a:t>
            </a:r>
            <a:r>
              <a:rPr lang="en-US" altLang="en-US" sz="2000" dirty="0">
                <a:latin typeface="Verdana" panose="020B0604030504040204" pitchFamily="34" charset="0"/>
              </a:rPr>
              <a:t>≤</a:t>
            </a:r>
            <a:r>
              <a:rPr lang="en-US" altLang="en-US" sz="2000" dirty="0"/>
              <a:t> </a:t>
            </a:r>
            <a:r>
              <a:rPr lang="en-US" altLang="en-US" sz="2000" i="1" dirty="0"/>
              <a:t>c</a:t>
            </a:r>
            <a:r>
              <a:rPr lang="en-US" altLang="en-US" sz="2000" dirty="0"/>
              <a:t>*</a:t>
            </a:r>
            <a:r>
              <a:rPr lang="en-US" altLang="en-US" sz="2000" i="1" dirty="0"/>
              <a:t>x</a:t>
            </a:r>
            <a:r>
              <a:rPr lang="en-US" altLang="en-US" sz="2000" baseline="30000" dirty="0"/>
              <a:t>2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Thus, for input sizes 1 or greater, when the constant is 4 or greater, </a:t>
            </a:r>
            <a:r>
              <a:rPr lang="en-US" altLang="en-US" sz="2400" i="1" dirty="0"/>
              <a:t>f</a:t>
            </a:r>
            <a:r>
              <a:rPr lang="en-US" altLang="en-US" sz="2400" dirty="0"/>
              <a:t>(</a:t>
            </a:r>
            <a:r>
              <a:rPr lang="en-US" altLang="en-US" sz="2400" i="1" dirty="0"/>
              <a:t>x</a:t>
            </a:r>
            <a:r>
              <a:rPr lang="en-US" altLang="en-US" sz="2400" dirty="0"/>
              <a:t>) is O(</a:t>
            </a:r>
            <a:r>
              <a:rPr lang="en-US" altLang="en-US" sz="2400" i="1" dirty="0"/>
              <a:t>x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)</a:t>
            </a:r>
          </a:p>
          <a:p>
            <a:pPr>
              <a:lnSpc>
                <a:spcPct val="80000"/>
              </a:lnSpc>
            </a:pPr>
            <a:r>
              <a:rPr lang="en-US" altLang="en-US" sz="2400" dirty="0"/>
              <a:t>Note: </a:t>
            </a:r>
            <a:r>
              <a:rPr lang="en-US" altLang="en-US" sz="2400" dirty="0">
                <a:solidFill>
                  <a:schemeClr val="accent3">
                    <a:lumMod val="75000"/>
                  </a:schemeClr>
                </a:solidFill>
              </a:rPr>
              <a:t>We could have chosen values for </a:t>
            </a:r>
            <a:r>
              <a:rPr lang="en-US" altLang="en-US" sz="2400" i="1" dirty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altLang="en-US" sz="2400" dirty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en-US" altLang="en-US" sz="2400" i="1" dirty="0">
                <a:solidFill>
                  <a:schemeClr val="accent3">
                    <a:lumMod val="75000"/>
                  </a:schemeClr>
                </a:solidFill>
              </a:rPr>
              <a:t>n</a:t>
            </a:r>
            <a:r>
              <a:rPr lang="en-US" altLang="en-US" sz="2400" i="1" baseline="-25000" dirty="0">
                <a:solidFill>
                  <a:schemeClr val="accent3">
                    <a:lumMod val="75000"/>
                  </a:schemeClr>
                </a:solidFill>
              </a:rPr>
              <a:t>0</a:t>
            </a:r>
            <a:r>
              <a:rPr lang="en-US" altLang="en-US" sz="2400" dirty="0">
                <a:solidFill>
                  <a:schemeClr val="accent3">
                    <a:lumMod val="75000"/>
                  </a:schemeClr>
                </a:solidFill>
              </a:rPr>
              <a:t> that were different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F54F5B3-E18C-4C72-A926-DE1C0F2448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Sample Big-Oh problems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D97B47A-D9E8-4BB4-86F0-C4B702D6B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406770"/>
            <a:ext cx="10972800" cy="3917830"/>
          </a:xfrm>
        </p:spPr>
        <p:txBody>
          <a:bodyPr/>
          <a:lstStyle/>
          <a:p>
            <a:r>
              <a:rPr lang="en-US" altLang="en-US"/>
              <a:t>Show that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+ 1000 is </a:t>
            </a:r>
            <a:r>
              <a:rPr lang="en-US" altLang="en-US" i="1"/>
              <a:t>O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In other words, show that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+ 1000 </a:t>
            </a:r>
            <a:r>
              <a:rPr lang="en-US" altLang="en-US">
                <a:latin typeface="Verdana" panose="020B0604030504040204" pitchFamily="34" charset="0"/>
              </a:rPr>
              <a:t>≤</a:t>
            </a:r>
            <a:r>
              <a:rPr lang="en-US" altLang="en-US"/>
              <a:t> c*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We know that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&gt; 1000 whenever </a:t>
            </a:r>
            <a:r>
              <a:rPr lang="en-US" altLang="en-US" i="1"/>
              <a:t>x</a:t>
            </a:r>
            <a:r>
              <a:rPr lang="en-US" altLang="en-US"/>
              <a:t> &gt; 31</a:t>
            </a:r>
          </a:p>
          <a:p>
            <a:pPr lvl="1"/>
            <a:r>
              <a:rPr lang="en-US" altLang="en-US"/>
              <a:t>Thus, we replace 1000 with 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</a:p>
          <a:p>
            <a:pPr lvl="1"/>
            <a:r>
              <a:rPr lang="en-US" altLang="en-US"/>
              <a:t>This yields 2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 </a:t>
            </a:r>
            <a:r>
              <a:rPr lang="en-US" altLang="en-US">
                <a:latin typeface="Verdana" panose="020B0604030504040204" pitchFamily="34" charset="0"/>
              </a:rPr>
              <a:t>≤</a:t>
            </a:r>
            <a:r>
              <a:rPr lang="en-US" altLang="en-US"/>
              <a:t> c*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Thus,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is </a:t>
            </a:r>
            <a:r>
              <a:rPr lang="en-US" altLang="en-US" i="1"/>
              <a:t>O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  <a:r>
              <a:rPr lang="en-US" altLang="en-US"/>
              <a:t>) for all x &gt; 31 when c </a:t>
            </a:r>
            <a:r>
              <a:rPr lang="en-US" altLang="en-US">
                <a:latin typeface="Verdana" panose="020B0604030504040204" pitchFamily="34" charset="0"/>
              </a:rPr>
              <a:t>≥</a:t>
            </a:r>
            <a:r>
              <a:rPr lang="en-US" altLang="en-US"/>
              <a:t>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018D0DF-33AD-4FBC-9A2F-BD1A63507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Sample Big-Oh problems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2B3331B-A630-4958-9EFA-5BF24159B8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297789"/>
            <a:ext cx="10972800" cy="4389120"/>
          </a:xfrm>
        </p:spPr>
        <p:txBody>
          <a:bodyPr/>
          <a:lstStyle/>
          <a:p>
            <a:r>
              <a:rPr lang="en-US" altLang="en-US"/>
              <a:t>Show that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= 3</a:t>
            </a:r>
            <a:r>
              <a:rPr lang="en-US" altLang="en-US" i="1"/>
              <a:t>x</a:t>
            </a:r>
            <a:r>
              <a:rPr lang="en-US" altLang="en-US"/>
              <a:t>+7 is </a:t>
            </a:r>
            <a:r>
              <a:rPr lang="en-US" altLang="en-US" i="1"/>
              <a:t>O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</a:t>
            </a:r>
          </a:p>
          <a:p>
            <a:pPr lvl="1"/>
            <a:r>
              <a:rPr lang="en-US" altLang="en-US"/>
              <a:t>In other words, show that 3</a:t>
            </a:r>
            <a:r>
              <a:rPr lang="en-US" altLang="en-US" i="1"/>
              <a:t>x</a:t>
            </a:r>
            <a:r>
              <a:rPr lang="en-US" altLang="en-US"/>
              <a:t>+7 </a:t>
            </a:r>
            <a:r>
              <a:rPr lang="en-US" altLang="en-US">
                <a:latin typeface="Verdana" panose="020B0604030504040204" pitchFamily="34" charset="0"/>
              </a:rPr>
              <a:t>≤</a:t>
            </a:r>
            <a:r>
              <a:rPr lang="en-US" altLang="en-US"/>
              <a:t> c*</a:t>
            </a:r>
            <a:r>
              <a:rPr lang="en-US" altLang="en-US" i="1"/>
              <a:t>x</a:t>
            </a:r>
            <a:endParaRPr lang="en-US" altLang="en-US"/>
          </a:p>
          <a:p>
            <a:endParaRPr lang="en-US" altLang="en-US"/>
          </a:p>
          <a:p>
            <a:r>
              <a:rPr lang="en-US" altLang="en-US"/>
              <a:t>We know that </a:t>
            </a:r>
            <a:r>
              <a:rPr lang="en-US" altLang="en-US" i="1"/>
              <a:t>x</a:t>
            </a:r>
            <a:r>
              <a:rPr lang="en-US" altLang="en-US"/>
              <a:t> &gt; 7 whenever </a:t>
            </a:r>
            <a:r>
              <a:rPr lang="en-US" altLang="en-US" i="1"/>
              <a:t>x</a:t>
            </a:r>
            <a:r>
              <a:rPr lang="en-US" altLang="en-US"/>
              <a:t> &gt; 7</a:t>
            </a:r>
          </a:p>
          <a:p>
            <a:pPr lvl="1"/>
            <a:r>
              <a:rPr lang="en-US" altLang="en-US"/>
              <a:t>Uh huh….</a:t>
            </a:r>
          </a:p>
          <a:p>
            <a:pPr lvl="1"/>
            <a:r>
              <a:rPr lang="en-US" altLang="en-US"/>
              <a:t>So we replace 7 with </a:t>
            </a:r>
            <a:r>
              <a:rPr lang="en-US" altLang="en-US" i="1"/>
              <a:t>x</a:t>
            </a:r>
            <a:endParaRPr lang="en-US" altLang="en-US"/>
          </a:p>
          <a:p>
            <a:pPr lvl="1"/>
            <a:r>
              <a:rPr lang="en-US" altLang="en-US"/>
              <a:t>This yields 4</a:t>
            </a:r>
            <a:r>
              <a:rPr lang="en-US" altLang="en-US" i="1"/>
              <a:t>x</a:t>
            </a:r>
            <a:r>
              <a:rPr lang="en-US" altLang="en-US"/>
              <a:t> </a:t>
            </a:r>
            <a:r>
              <a:rPr lang="en-US" altLang="en-US">
                <a:latin typeface="Verdana" panose="020B0604030504040204" pitchFamily="34" charset="0"/>
              </a:rPr>
              <a:t>≤</a:t>
            </a:r>
            <a:r>
              <a:rPr lang="en-US" altLang="en-US"/>
              <a:t> </a:t>
            </a:r>
            <a:r>
              <a:rPr lang="en-US" altLang="en-US" i="1"/>
              <a:t>c</a:t>
            </a:r>
            <a:r>
              <a:rPr lang="en-US" altLang="en-US"/>
              <a:t>*</a:t>
            </a:r>
            <a:r>
              <a:rPr lang="en-US" altLang="en-US" i="1"/>
              <a:t>x</a:t>
            </a:r>
            <a:endParaRPr lang="en-US" altLang="en-US"/>
          </a:p>
          <a:p>
            <a:pPr lvl="1"/>
            <a:endParaRPr lang="en-US" altLang="en-US"/>
          </a:p>
          <a:p>
            <a:r>
              <a:rPr lang="en-US" altLang="en-US"/>
              <a:t>Thus, </a:t>
            </a:r>
            <a:r>
              <a:rPr lang="en-US" altLang="en-US" i="1"/>
              <a:t>f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is </a:t>
            </a:r>
            <a:r>
              <a:rPr lang="en-US" altLang="en-US" i="1"/>
              <a:t>O</a:t>
            </a:r>
            <a:r>
              <a:rPr lang="en-US" altLang="en-US"/>
              <a:t>(</a:t>
            </a:r>
            <a:r>
              <a:rPr lang="en-US" altLang="en-US" i="1"/>
              <a:t>x</a:t>
            </a:r>
            <a:r>
              <a:rPr lang="en-US" altLang="en-US"/>
              <a:t>) for all x &gt; 7 when c </a:t>
            </a:r>
            <a:r>
              <a:rPr lang="en-US" altLang="en-US">
                <a:latin typeface="Verdana" panose="020B0604030504040204" pitchFamily="34" charset="0"/>
              </a:rPr>
              <a:t>≥</a:t>
            </a:r>
            <a:r>
              <a:rPr lang="en-US" altLang="en-US"/>
              <a:t>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6F056FF-B6ED-494F-BC34-5E1DA334F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variant of the last question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A74EF12-B370-4D81-A2BA-A707CE9B5C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090753"/>
            <a:ext cx="10972800" cy="4389120"/>
          </a:xfrm>
        </p:spPr>
        <p:txBody>
          <a:bodyPr>
            <a:normAutofit lnSpcReduction="10000"/>
          </a:bodyPr>
          <a:lstStyle/>
          <a:p>
            <a:r>
              <a:rPr lang="en-US" altLang="en-US" sz="2800"/>
              <a:t>Show that </a:t>
            </a:r>
            <a:r>
              <a:rPr lang="en-US" altLang="en-US" sz="2800" i="1"/>
              <a:t>f</a:t>
            </a:r>
            <a:r>
              <a:rPr lang="en-US" altLang="en-US" sz="2800"/>
              <a:t>(</a:t>
            </a:r>
            <a:r>
              <a:rPr lang="en-US" altLang="en-US" sz="2800" i="1"/>
              <a:t>x</a:t>
            </a:r>
            <a:r>
              <a:rPr lang="en-US" altLang="en-US" sz="2800"/>
              <a:t>) = 3</a:t>
            </a:r>
            <a:r>
              <a:rPr lang="en-US" altLang="en-US" sz="2800" i="1"/>
              <a:t>x</a:t>
            </a:r>
            <a:r>
              <a:rPr lang="en-US" altLang="en-US" sz="2800"/>
              <a:t>+7 is </a:t>
            </a:r>
            <a:r>
              <a:rPr lang="en-US" altLang="en-US" sz="2800" i="1"/>
              <a:t>O</a:t>
            </a:r>
            <a:r>
              <a:rPr lang="en-US" altLang="en-US" sz="2800"/>
              <a:t>(</a:t>
            </a:r>
            <a:r>
              <a:rPr lang="en-US" altLang="en-US" sz="2800" i="1">
                <a:solidFill>
                  <a:srgbClr val="FF0000"/>
                </a:solidFill>
              </a:rPr>
              <a:t>x</a:t>
            </a:r>
            <a:r>
              <a:rPr lang="en-US" altLang="en-US" sz="2800" baseline="30000">
                <a:solidFill>
                  <a:srgbClr val="FF0000"/>
                </a:solidFill>
              </a:rPr>
              <a:t>2</a:t>
            </a:r>
            <a:r>
              <a:rPr lang="en-US" altLang="en-US" sz="2800"/>
              <a:t>)</a:t>
            </a:r>
          </a:p>
          <a:p>
            <a:pPr lvl="1"/>
            <a:r>
              <a:rPr lang="en-US" altLang="en-US"/>
              <a:t>In other words, show that 3</a:t>
            </a:r>
            <a:r>
              <a:rPr lang="en-US" altLang="en-US" i="1"/>
              <a:t>x</a:t>
            </a:r>
            <a:r>
              <a:rPr lang="en-US" altLang="en-US"/>
              <a:t>+7 </a:t>
            </a:r>
            <a:r>
              <a:rPr lang="en-US" altLang="en-US">
                <a:latin typeface="Verdana" panose="020B0604030504040204" pitchFamily="34" charset="0"/>
              </a:rPr>
              <a:t>≤</a:t>
            </a:r>
            <a:r>
              <a:rPr lang="en-US" altLang="en-US"/>
              <a:t> c*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</a:p>
          <a:p>
            <a:endParaRPr lang="en-US" altLang="en-US" sz="2800"/>
          </a:p>
          <a:p>
            <a:r>
              <a:rPr lang="en-US" altLang="en-US" sz="2800"/>
              <a:t>We know that </a:t>
            </a:r>
            <a:r>
              <a:rPr lang="en-US" altLang="en-US" sz="2800" i="1"/>
              <a:t>x</a:t>
            </a:r>
            <a:r>
              <a:rPr lang="en-US" altLang="en-US" sz="2800"/>
              <a:t> &gt; 7 whenever </a:t>
            </a:r>
            <a:r>
              <a:rPr lang="en-US" altLang="en-US" sz="2800" i="1"/>
              <a:t>x</a:t>
            </a:r>
            <a:r>
              <a:rPr lang="en-US" altLang="en-US" sz="2800"/>
              <a:t> &gt; 7</a:t>
            </a:r>
          </a:p>
          <a:p>
            <a:pPr lvl="1"/>
            <a:r>
              <a:rPr lang="en-US" altLang="en-US"/>
              <a:t>Uh huh….</a:t>
            </a:r>
          </a:p>
          <a:p>
            <a:pPr lvl="1"/>
            <a:r>
              <a:rPr lang="en-US" altLang="en-US"/>
              <a:t>So we replace 7 with </a:t>
            </a:r>
            <a:r>
              <a:rPr lang="en-US" altLang="en-US" i="1"/>
              <a:t>x</a:t>
            </a:r>
            <a:endParaRPr lang="en-US" altLang="en-US"/>
          </a:p>
          <a:p>
            <a:pPr lvl="1"/>
            <a:r>
              <a:rPr lang="en-US" altLang="en-US"/>
              <a:t>This yields 4</a:t>
            </a:r>
            <a:r>
              <a:rPr lang="en-US" altLang="en-US" i="1"/>
              <a:t>x</a:t>
            </a:r>
            <a:r>
              <a:rPr lang="en-US" altLang="en-US"/>
              <a:t> &lt; </a:t>
            </a:r>
            <a:r>
              <a:rPr lang="en-US" altLang="en-US" i="1"/>
              <a:t>c</a:t>
            </a:r>
            <a:r>
              <a:rPr lang="en-US" altLang="en-US"/>
              <a:t>*</a:t>
            </a:r>
            <a:r>
              <a:rPr lang="en-US" altLang="en-US" i="1"/>
              <a:t>x</a:t>
            </a:r>
            <a:r>
              <a:rPr lang="en-US" altLang="en-US" baseline="30000"/>
              <a:t>2</a:t>
            </a:r>
          </a:p>
          <a:p>
            <a:pPr lvl="1"/>
            <a:r>
              <a:rPr lang="en-US" altLang="en-US"/>
              <a:t>This will also be true for x &gt; 7 when </a:t>
            </a:r>
            <a:r>
              <a:rPr lang="en-US" altLang="en-US" i="1"/>
              <a:t>c</a:t>
            </a:r>
            <a:r>
              <a:rPr lang="en-US" altLang="en-US"/>
              <a:t> </a:t>
            </a:r>
            <a:r>
              <a:rPr lang="en-US" altLang="en-US">
                <a:latin typeface="Verdana" panose="020B0604030504040204" pitchFamily="34" charset="0"/>
              </a:rPr>
              <a:t>≥</a:t>
            </a:r>
            <a:r>
              <a:rPr lang="en-US" altLang="en-US"/>
              <a:t> 1</a:t>
            </a:r>
          </a:p>
          <a:p>
            <a:endParaRPr lang="en-US" altLang="en-US" sz="2800"/>
          </a:p>
          <a:p>
            <a:r>
              <a:rPr lang="en-US" altLang="en-US" sz="2800"/>
              <a:t>Thus, </a:t>
            </a:r>
            <a:r>
              <a:rPr lang="en-US" altLang="en-US" sz="2800" i="1"/>
              <a:t>f</a:t>
            </a:r>
            <a:r>
              <a:rPr lang="en-US" altLang="en-US" sz="2800"/>
              <a:t>(</a:t>
            </a:r>
            <a:r>
              <a:rPr lang="en-US" altLang="en-US" sz="2800" i="1"/>
              <a:t>x</a:t>
            </a:r>
            <a:r>
              <a:rPr lang="en-US" altLang="en-US" sz="2800"/>
              <a:t>) is </a:t>
            </a:r>
            <a:r>
              <a:rPr lang="en-US" altLang="en-US" sz="2800" i="1"/>
              <a:t>O</a:t>
            </a:r>
            <a:r>
              <a:rPr lang="en-US" altLang="en-US" sz="2800"/>
              <a:t>(</a:t>
            </a:r>
            <a:r>
              <a:rPr lang="en-US" altLang="en-US" sz="2800" i="1"/>
              <a:t>x</a:t>
            </a:r>
            <a:r>
              <a:rPr lang="en-US" altLang="en-US" sz="2800" baseline="30000"/>
              <a:t>2</a:t>
            </a:r>
            <a:r>
              <a:rPr lang="en-US" altLang="en-US" sz="2800"/>
              <a:t>) for all x &gt; 7 when c </a:t>
            </a:r>
            <a:r>
              <a:rPr lang="en-US" altLang="en-US" sz="2800">
                <a:latin typeface="Verdana" panose="020B0604030504040204" pitchFamily="34" charset="0"/>
              </a:rPr>
              <a:t>≥</a:t>
            </a:r>
            <a:r>
              <a:rPr lang="en-US" altLang="en-US" sz="2800"/>
              <a:t>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197385C-BAB3-4C73-9339-BC2B3B24F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2FCF177-F9D3-422A-B5F6-195C8E7A25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2415396"/>
            <a:ext cx="8382000" cy="4290204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dirty="0"/>
              <a:t>Informal Notion</a:t>
            </a:r>
          </a:p>
          <a:p>
            <a:pPr lvl="1">
              <a:spcBef>
                <a:spcPts val="600"/>
              </a:spcBef>
            </a:pPr>
            <a:r>
              <a:rPr lang="en-US" altLang="en-US" i="1" dirty="0"/>
              <a:t>f 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</a:t>
            </a:r>
            <a:r>
              <a:rPr lang="en-US" altLang="en-US" dirty="0">
                <a:latin typeface="Symbol" panose="05050102010706020507" pitchFamily="18" charset="2"/>
                <a:sym typeface="Symbol" panose="05050102010706020507" pitchFamily="18" charset="2"/>
              </a:rPr>
              <a:t></a:t>
            </a:r>
            <a:r>
              <a:rPr lang="en-US" altLang="en-US" dirty="0"/>
              <a:t> O(</a:t>
            </a:r>
            <a:r>
              <a:rPr lang="en-US" altLang="en-US" i="1" dirty="0"/>
              <a:t>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)) means that (within a constant factor) </a:t>
            </a:r>
            <a:r>
              <a:rPr lang="en-US" altLang="en-US" i="1" dirty="0"/>
              <a:t>g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</a:t>
            </a:r>
            <a:r>
              <a:rPr lang="en-US" altLang="en-US" b="1" dirty="0">
                <a:solidFill>
                  <a:schemeClr val="accent1"/>
                </a:solidFill>
              </a:rPr>
              <a:t>eventually</a:t>
            </a:r>
            <a:r>
              <a:rPr lang="en-US" altLang="en-US" dirty="0"/>
              <a:t> overtakes (dominates) </a:t>
            </a:r>
            <a:r>
              <a:rPr lang="en-US" altLang="en-US" i="1" dirty="0"/>
              <a:t>f 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).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Captures the idea of worst-case.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Disregards constant factors &amp; lower order terms.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Characterizes time complexity in an abstract fashion that is implementation independent.</a:t>
            </a:r>
          </a:p>
          <a:p>
            <a:pPr lvl="1">
              <a:spcBef>
                <a:spcPts val="600"/>
              </a:spcBef>
            </a:pPr>
            <a:r>
              <a:rPr lang="en-US" altLang="en-US" dirty="0"/>
              <a:t>Defines a </a:t>
            </a:r>
            <a:r>
              <a:rPr lang="en-US" altLang="en-US" sz="3200" b="1" i="1" dirty="0">
                <a:solidFill>
                  <a:srgbClr val="CC0000"/>
                </a:solidFill>
              </a:rPr>
              <a:t>set</a:t>
            </a:r>
            <a:r>
              <a:rPr lang="en-US" altLang="en-US" dirty="0"/>
              <a:t> of functions that have the given function g as an upper-bound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BigOh">
            <a:extLst>
              <a:ext uri="{FF2B5EF4-FFF2-40B4-BE49-F238E27FC236}">
                <a16:creationId xmlns:a16="http://schemas.microsoft.com/office/drawing/2014/main" id="{160732DD-4BFB-421F-9826-7E2E3DC12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1066800"/>
            <a:ext cx="5357812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>
            <a:extLst>
              <a:ext uri="{FF2B5EF4-FFF2-40B4-BE49-F238E27FC236}">
                <a16:creationId xmlns:a16="http://schemas.microsoft.com/office/drawing/2014/main" id="{B5C23E1C-8CB6-4AA8-9C26-C58C725CD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938BCEC-FA63-46DA-AA14-CB9409F2A4FE}"/>
                  </a:ext>
                </a:extLst>
              </p:cNvPr>
              <p:cNvSpPr txBox="1"/>
              <p:nvPr/>
            </p:nvSpPr>
            <p:spPr>
              <a:xfrm>
                <a:off x="6086062" y="5993296"/>
                <a:ext cx="314189" cy="43088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938BCEC-FA63-46DA-AA14-CB9409F2A4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062" y="5993296"/>
                <a:ext cx="314189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402F8AF-CB46-481C-8246-B2D18F5363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1"/>
            <a:ext cx="7772400" cy="657225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Big-Oh proofs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99C678-4BAE-4C5C-B893-261A387A2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325" y="1266826"/>
            <a:ext cx="7753350" cy="55149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0BB0C1-4872-4738-B92B-417073B71063}"/>
                  </a:ext>
                </a:extLst>
              </p:cNvPr>
              <p:cNvSpPr txBox="1"/>
              <p:nvPr/>
            </p:nvSpPr>
            <p:spPr>
              <a:xfrm>
                <a:off x="6274902" y="6435229"/>
                <a:ext cx="22442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30BB0C1-4872-4738-B92B-417073B710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4902" y="6435229"/>
                <a:ext cx="224420" cy="307777"/>
              </a:xfrm>
              <a:prstGeom prst="rect">
                <a:avLst/>
              </a:prstGeom>
              <a:blipFill>
                <a:blip r:embed="rId3"/>
                <a:stretch>
                  <a:fillRect l="-18919" r="-18919"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AAD31A7-1EBC-48C6-AB03-11E7E7A268B9}"/>
              </a:ext>
            </a:extLst>
          </p:cNvPr>
          <p:cNvCxnSpPr/>
          <p:nvPr/>
        </p:nvCxnSpPr>
        <p:spPr>
          <a:xfrm flipH="1" flipV="1">
            <a:off x="4343400" y="2209800"/>
            <a:ext cx="3429000" cy="12192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Complexity Classes</a:t>
            </a:r>
          </a:p>
        </p:txBody>
      </p:sp>
      <p:pic>
        <p:nvPicPr>
          <p:cNvPr id="4" name="Content Placeholder 3" descr="table2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85722" y="1905000"/>
            <a:ext cx="6510678" cy="437591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Comparing Complexity Classes</a:t>
            </a:r>
          </a:p>
        </p:txBody>
      </p:sp>
      <p:pic>
        <p:nvPicPr>
          <p:cNvPr id="4" name="Content Placeholder 3" descr="table3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1" y="2438401"/>
            <a:ext cx="8803129" cy="2996131"/>
          </a:xfrm>
        </p:spPr>
      </p:pic>
      <p:sp>
        <p:nvSpPr>
          <p:cNvPr id="5" name="TextBox 4"/>
          <p:cNvSpPr txBox="1"/>
          <p:nvPr/>
        </p:nvSpPr>
        <p:spPr>
          <a:xfrm>
            <a:off x="3886200" y="57150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Times of more than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10</a:t>
            </a:r>
            <a:r>
              <a:rPr lang="en-US" baseline="30000" dirty="0">
                <a:latin typeface="Cambria Math" pitchFamily="18" charset="0"/>
                <a:ea typeface="Cambria Math" pitchFamily="18" charset="0"/>
              </a:rPr>
              <a:t>100   </a:t>
            </a:r>
            <a:r>
              <a:rPr lang="en-US" dirty="0"/>
              <a:t>years are indicated with an *.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39C8909-54EE-4E2B-A624-889BA5AF19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 growth rates</a:t>
            </a:r>
          </a:p>
        </p:txBody>
      </p:sp>
      <p:sp>
        <p:nvSpPr>
          <p:cNvPr id="12293" name="Text Box 5">
            <a:extLst>
              <a:ext uri="{FF2B5EF4-FFF2-40B4-BE49-F238E27FC236}">
                <a16:creationId xmlns:a16="http://schemas.microsoft.com/office/drawing/2014/main" id="{FA044528-56B7-40D6-A765-A247626E9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1" y="3423786"/>
            <a:ext cx="18579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FFCC00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Logarithmic scale!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463496-ED56-4B0A-9E6B-2D8C0466C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3640" y="1562100"/>
            <a:ext cx="5086350" cy="5219700"/>
          </a:xfrm>
          <a:prstGeom prst="rect">
            <a:avLst/>
          </a:prstGeom>
        </p:spPr>
      </p:pic>
      <p:sp>
        <p:nvSpPr>
          <p:cNvPr id="12292" name="Oval 4">
            <a:extLst>
              <a:ext uri="{FF2B5EF4-FFF2-40B4-BE49-F238E27FC236}">
                <a16:creationId xmlns:a16="http://schemas.microsoft.com/office/drawing/2014/main" id="{3850BB95-B99C-43A2-B101-D1C124297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166" y="1823586"/>
            <a:ext cx="879475" cy="441960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BigOmega">
            <a:extLst>
              <a:ext uri="{FF2B5EF4-FFF2-40B4-BE49-F238E27FC236}">
                <a16:creationId xmlns:a16="http://schemas.microsoft.com/office/drawing/2014/main" id="{5C8DE1F2-0DE6-45FC-8FF5-10ED3BC08B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243" y="304800"/>
            <a:ext cx="6010275" cy="632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1" name="Rectangle 3">
            <a:extLst>
              <a:ext uri="{FF2B5EF4-FFF2-40B4-BE49-F238E27FC236}">
                <a16:creationId xmlns:a16="http://schemas.microsoft.com/office/drawing/2014/main" id="{42AAAA96-33D3-4C52-A104-BB25B7FDAF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Big-Omega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DC41043F-6C5F-48DB-BA8C-23F4FF1A2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Big-Omega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BE95174A-FB47-4020-9270-86A9EDB8F9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734574"/>
            <a:ext cx="8839200" cy="3361426"/>
          </a:xfrm>
        </p:spPr>
        <p:txBody>
          <a:bodyPr/>
          <a:lstStyle/>
          <a:p>
            <a:r>
              <a:rPr lang="en-US" altLang="en-US" dirty="0"/>
              <a:t>Formal Definition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 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This captures the notion of lower bound, just as Big‑Oh captures the notion of upper bound.</a:t>
            </a:r>
          </a:p>
          <a:p>
            <a:pPr lvl="1"/>
            <a:endParaRPr lang="en-US" altLang="en-US" dirty="0"/>
          </a:p>
        </p:txBody>
      </p:sp>
      <p:graphicFrame>
        <p:nvGraphicFramePr>
          <p:cNvPr id="8196" name="Object 4">
            <a:extLst>
              <a:ext uri="{FF2B5EF4-FFF2-40B4-BE49-F238E27FC236}">
                <a16:creationId xmlns:a16="http://schemas.microsoft.com/office/drawing/2014/main" id="{90D32672-85C2-457A-82C3-88CC074C45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6914953"/>
              </p:ext>
            </p:extLst>
          </p:nvPr>
        </p:nvGraphicFramePr>
        <p:xfrm>
          <a:off x="2590801" y="3674853"/>
          <a:ext cx="7800975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962160" imgH="241200" progId="Equation.DSMT4">
                  <p:embed/>
                </p:oleObj>
              </mc:Choice>
              <mc:Fallback>
                <p:oleObj name="Equation" r:id="rId2" imgW="3962160" imgH="241200" progId="Equation.DSMT4">
                  <p:embed/>
                  <p:pic>
                    <p:nvPicPr>
                      <p:cNvPr id="8196" name="Object 4">
                        <a:extLst>
                          <a:ext uri="{FF2B5EF4-FFF2-40B4-BE49-F238E27FC236}">
                            <a16:creationId xmlns:a16="http://schemas.microsoft.com/office/drawing/2014/main" id="{90D32672-85C2-457A-82C3-88CC074C45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1" y="3674853"/>
                        <a:ext cx="7800975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712</Words>
  <Application>Microsoft Office PowerPoint</Application>
  <PresentationFormat>Widescreen</PresentationFormat>
  <Paragraphs>95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Calibri</vt:lpstr>
      <vt:lpstr>Cambria Math</vt:lpstr>
      <vt:lpstr>Constantia</vt:lpstr>
      <vt:lpstr>Symbol</vt:lpstr>
      <vt:lpstr>Verdana</vt:lpstr>
      <vt:lpstr>Wingdings 2</vt:lpstr>
      <vt:lpstr>Flow</vt:lpstr>
      <vt:lpstr>Equation</vt:lpstr>
      <vt:lpstr> Asymptotic Analysis</vt:lpstr>
      <vt:lpstr>Big-Oh</vt:lpstr>
      <vt:lpstr>Big-Oh</vt:lpstr>
      <vt:lpstr>Big-Oh proofs</vt:lpstr>
      <vt:lpstr>Complexity Classes</vt:lpstr>
      <vt:lpstr>Comparing Complexity Classes</vt:lpstr>
      <vt:lpstr>Function growth rates</vt:lpstr>
      <vt:lpstr>Big-Omega</vt:lpstr>
      <vt:lpstr>Big-Omega</vt:lpstr>
      <vt:lpstr>Big-Theta</vt:lpstr>
      <vt:lpstr>Big-Theta</vt:lpstr>
      <vt:lpstr>Big-Oh Properties</vt:lpstr>
      <vt:lpstr>PowerPoint Presentation</vt:lpstr>
      <vt:lpstr>Big-Oh</vt:lpstr>
      <vt:lpstr>Big-Oh proofs</vt:lpstr>
      <vt:lpstr>Sample Big-Oh problems</vt:lpstr>
      <vt:lpstr>Sample Big-Oh problems</vt:lpstr>
      <vt:lpstr>A variant of the last 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Theory</dc:title>
  <dc:creator>Stucki, David</dc:creator>
  <cp:lastModifiedBy>Stucki, David</cp:lastModifiedBy>
  <cp:revision>17</cp:revision>
  <dcterms:created xsi:type="dcterms:W3CDTF">2021-02-02T04:08:10Z</dcterms:created>
  <dcterms:modified xsi:type="dcterms:W3CDTF">2023-02-10T01:49:09Z</dcterms:modified>
</cp:coreProperties>
</file>