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26"/>
  </p:notesMasterIdLst>
  <p:sldIdLst>
    <p:sldId id="256" r:id="rId2"/>
    <p:sldId id="286" r:id="rId3"/>
    <p:sldId id="270" r:id="rId4"/>
    <p:sldId id="271" r:id="rId5"/>
    <p:sldId id="272" r:id="rId6"/>
    <p:sldId id="273" r:id="rId7"/>
    <p:sldId id="275" r:id="rId8"/>
    <p:sldId id="262" r:id="rId9"/>
    <p:sldId id="264" r:id="rId10"/>
    <p:sldId id="263" r:id="rId11"/>
    <p:sldId id="258" r:id="rId12"/>
    <p:sldId id="276" r:id="rId13"/>
    <p:sldId id="266" r:id="rId14"/>
    <p:sldId id="284" r:id="rId15"/>
    <p:sldId id="269" r:id="rId16"/>
    <p:sldId id="28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74" r:id="rId25"/>
  </p:sldIdLst>
  <p:sldSz cx="12192000" cy="6858000"/>
  <p:notesSz cx="6858000" cy="9144000"/>
  <p:embeddedFontLst>
    <p:embeddedFont>
      <p:font typeface="Agency FB" panose="020B050302020202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Corbel" panose="020B0503020204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30" autoAdjust="0"/>
  </p:normalViewPr>
  <p:slideViewPr>
    <p:cSldViewPr snapToGrid="0" snapToObjects="1">
      <p:cViewPr varScale="1">
        <p:scale>
          <a:sx n="70" d="100"/>
          <a:sy n="70" d="100"/>
        </p:scale>
        <p:origin x="90" y="3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D6DBF-5CDF-483D-B5D2-9627FD9465E8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968EC-DE3F-4741-83CD-9596236D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For instance, doctors with an average of 14 years of professional experience were asked to imagine using the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Haemoccult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test to screen for colorectal cancer. </a:t>
            </a:r>
            <a:r>
              <a:rPr lang="en-GB" dirty="0"/>
              <a:t>The prevalence of cancer was 0.3%, the sensitivity of the test was 50%, and the false positive rate was 3%. The doctors were asked: what is the probability that someone who tests positive actually has colorectal cancer? The correct answer is about 5%. </a:t>
            </a:r>
          </a:p>
          <a:p>
            <a:r>
              <a:rPr lang="en-GB" dirty="0"/>
              <a:t>However, the doctors’ answers ranged from 1% to 99%, with about half of them estimating the probability as 50% (the sensitivity) or 47% (sensitivity minus false positive rate). If patients knew about this degree of variability and statistical innumeracy they would be justly alarmed.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88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For instance, doctors with an average of 14 years of professional experience were asked to imagine using the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Haemoccult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test to screen for colorectal cancer. </a:t>
            </a:r>
            <a:r>
              <a:rPr lang="en-GB" dirty="0"/>
              <a:t>The prevalence of cancer was 0.3%, the sensitivity of the test was 50%, and the false positive rate was 3%. The doctors were asked: what is the probability that someone who tests positive actually has colorectal cancer? The correct answer is about 5%. </a:t>
            </a:r>
          </a:p>
          <a:p>
            <a:r>
              <a:rPr lang="en-GB" dirty="0"/>
              <a:t>However, the doctors’ answers ranged from 1% to 99%, with about half of them estimating the probability as 50% (the sensitivity) or 47% (sensitivity minus false positive rate). If patients knew about this degree of variability and statistical innumeracy they would be justly alarmed.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62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67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70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January 26,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January 26,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January 26,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January 26,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January 26,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January 26,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January 26,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January 26,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January 26,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January 26,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January 26,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January 26,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Sensitivity_and_specificit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383" y="634900"/>
            <a:ext cx="9155017" cy="1081550"/>
          </a:xfrm>
        </p:spPr>
        <p:txBody>
          <a:bodyPr/>
          <a:lstStyle/>
          <a:p>
            <a:r>
              <a:rPr lang="en-US" sz="6000" cap="none" dirty="0">
                <a:cs typeface="Aparajita" panose="020B0604020202020204" pitchFamily="34" charset="0"/>
              </a:rPr>
              <a:t>Bayes Theorem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384" y="5560638"/>
            <a:ext cx="2815178" cy="9833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COMP 2230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David </a:t>
            </a:r>
            <a:r>
              <a:rPr lang="en-US" b="1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J Stucki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Introduction - Bayes’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46525" y="18288"/>
            <a:ext cx="576551" cy="329184"/>
          </a:xfrm>
        </p:spPr>
        <p:txBody>
          <a:bodyPr/>
          <a:lstStyle/>
          <a:p>
            <a:pPr algn="ctr"/>
            <a:fld id="{5BA07366-CB75-4AA8-9E5B-928B849F427C}" type="slidenum">
              <a:rPr lang="en-GB" sz="1200" b="0" smtClean="0"/>
              <a:pPr algn="ctr"/>
              <a:t>10</a:t>
            </a:fld>
            <a:endParaRPr lang="en-GB" sz="1200" b="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872126" y="1524000"/>
            <a:ext cx="5184028" cy="4468814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 dirty="0">
                <a:latin typeface="Corbel" panose="020B0503020204020204" pitchFamily="34" charset="0"/>
              </a:rPr>
              <a:t>Test A (test to screen for disease X)</a:t>
            </a:r>
          </a:p>
          <a:p>
            <a:r>
              <a:rPr lang="en-GB" sz="2000" dirty="0">
                <a:latin typeface="Corbel" panose="020B0503020204020204" pitchFamily="34" charset="0"/>
              </a:rPr>
              <a:t>Prevalence of disease X was 0.3%</a:t>
            </a:r>
          </a:p>
          <a:p>
            <a:r>
              <a:rPr lang="en-GB" sz="2000" dirty="0">
                <a:latin typeface="Corbel" panose="020B0503020204020204" pitchFamily="34" charset="0"/>
              </a:rPr>
              <a:t>Sensitivity (true positive) of the test was 50%</a:t>
            </a:r>
          </a:p>
          <a:p>
            <a:r>
              <a:rPr lang="en-GB" sz="2000" dirty="0">
                <a:latin typeface="Corbel" panose="020B0503020204020204" pitchFamily="34" charset="0"/>
              </a:rPr>
              <a:t>False positive rate was 3%. 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What is the probability that someone who tests positive actually has disease X? </a:t>
            </a:r>
          </a:p>
          <a:p>
            <a:r>
              <a:rPr lang="en-GB" sz="2000" dirty="0">
                <a:latin typeface="Corbel" panose="020B0503020204020204" pitchFamily="34" charset="0"/>
              </a:rPr>
              <a:t>Doctors’ answers ranged from 1% to 99% (with ~half of them estimating the probability as 50% or 47%)</a:t>
            </a:r>
          </a:p>
          <a:p>
            <a:r>
              <a:rPr lang="en-GB" sz="2000" b="1" dirty="0">
                <a:solidFill>
                  <a:srgbClr val="FF2933"/>
                </a:solidFill>
                <a:latin typeface="Corbel" panose="020B0503020204020204" pitchFamily="34" charset="0"/>
              </a:rPr>
              <a:t>The correct answer is ~5%! 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4000" y="6007101"/>
            <a:ext cx="88931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err="1"/>
              <a:t>Gerd</a:t>
            </a:r>
            <a:r>
              <a:rPr lang="en-GB" sz="1050" dirty="0"/>
              <a:t> </a:t>
            </a:r>
            <a:r>
              <a:rPr lang="en-GB" sz="1050" dirty="0" err="1"/>
              <a:t>Gigerenzer</a:t>
            </a:r>
            <a:r>
              <a:rPr lang="en-GB" sz="1050" dirty="0"/>
              <a:t>, Adrian Edwards “Simple tools for understanding risks: from innumeracy to insight” BMJ VOLUME 327 (2003)</a:t>
            </a:r>
          </a:p>
        </p:txBody>
      </p:sp>
      <p:pic>
        <p:nvPicPr>
          <p:cNvPr id="10" name="Picture 2" descr="http://www.capitalwired.com/wp-content/uploads/2014/12/a-few-helpful-doctors-ready-to-excuse-you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r="12706"/>
          <a:stretch/>
        </p:blipFill>
        <p:spPr bwMode="auto">
          <a:xfrm>
            <a:off x="1135846" y="1714500"/>
            <a:ext cx="4135244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48158" y="18288"/>
            <a:ext cx="3619500" cy="329184"/>
          </a:xfrm>
        </p:spPr>
        <p:txBody>
          <a:bodyPr/>
          <a:lstStyle/>
          <a:p>
            <a:r>
              <a:rPr lang="en-US" altLang="en-US" dirty="0"/>
              <a:t>Francois </a:t>
            </a:r>
            <a:r>
              <a:rPr lang="en-US" altLang="en-US" dirty="0" err="1"/>
              <a:t>Ayello</a:t>
            </a:r>
            <a:r>
              <a:rPr lang="en-US" altLang="en-US" dirty="0"/>
              <a:t>, Andrea Sanchez, Vinod </a:t>
            </a:r>
            <a:r>
              <a:rPr lang="en-US" altLang="en-US" dirty="0" err="1"/>
              <a:t>Khare</a:t>
            </a:r>
            <a:r>
              <a:rPr lang="en-US" altLang="en-US" dirty="0"/>
              <a:t>, DNV GL ©2015</a:t>
            </a:r>
          </a:p>
        </p:txBody>
      </p:sp>
    </p:spTree>
    <p:extLst>
      <p:ext uri="{BB962C8B-B14F-4D97-AF65-F5344CB8AC3E}">
        <p14:creationId xmlns:p14="http://schemas.microsoft.com/office/powerpoint/2010/main" val="231967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Let’s do the math…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latin typeface="Corbel" panose="020B0503020204020204" pitchFamily="34" charset="0"/>
            </a:endParaRPr>
          </a:p>
          <a:p>
            <a:pPr marL="0" indent="0" algn="ctr">
              <a:buNone/>
            </a:pPr>
            <a:endParaRPr lang="en-US" sz="4400" dirty="0">
              <a:latin typeface="Corbel" panose="020B0503020204020204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Corbel" panose="020B0503020204020204" pitchFamily="34" charset="0"/>
              </a:rPr>
              <a:t>What is the probability that someone who tests positive actually has disease X?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1210" y="30988"/>
            <a:ext cx="3619500" cy="329184"/>
          </a:xfrm>
        </p:spPr>
        <p:txBody>
          <a:bodyPr/>
          <a:lstStyle/>
          <a:p>
            <a:r>
              <a:rPr lang="en-US" altLang="en-US" dirty="0"/>
              <a:t>Francois </a:t>
            </a:r>
            <a:r>
              <a:rPr lang="en-US" altLang="en-US" dirty="0" err="1"/>
              <a:t>Ayello</a:t>
            </a:r>
            <a:r>
              <a:rPr lang="en-US" altLang="en-US" dirty="0"/>
              <a:t>, Andrea Sanchez, Vinod </a:t>
            </a:r>
            <a:r>
              <a:rPr lang="en-US" altLang="en-US" dirty="0" err="1"/>
              <a:t>Khare</a:t>
            </a:r>
            <a:r>
              <a:rPr lang="en-US" altLang="en-US" dirty="0"/>
              <a:t>, DNV GL ©2015</a:t>
            </a:r>
          </a:p>
        </p:txBody>
      </p:sp>
    </p:spTree>
    <p:extLst>
      <p:ext uri="{BB962C8B-B14F-4D97-AF65-F5344CB8AC3E}">
        <p14:creationId xmlns:p14="http://schemas.microsoft.com/office/powerpoint/2010/main" val="162121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538332" y="18288"/>
            <a:ext cx="414970" cy="329184"/>
          </a:xfrm>
        </p:spPr>
        <p:txBody>
          <a:bodyPr/>
          <a:lstStyle/>
          <a:p>
            <a:fld id="{286EF889-7431-46CD-A814-B2CFEFEE881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Conditional Probability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366" y="1257300"/>
            <a:ext cx="9089834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Corbel" panose="020B0503020204020204" pitchFamily="34" charset="0"/>
              </a:rPr>
              <a:t>P(</a:t>
            </a:r>
            <a:r>
              <a:rPr lang="en-US" altLang="en-US" i="1" dirty="0">
                <a:latin typeface="Corbel" panose="020B0503020204020204" pitchFamily="34" charset="0"/>
              </a:rPr>
              <a:t>A </a:t>
            </a:r>
            <a:r>
              <a:rPr lang="en-US" altLang="en-US" dirty="0">
                <a:latin typeface="Corbel" panose="020B0503020204020204" pitchFamily="34" charset="0"/>
              </a:rPr>
              <a:t>| </a:t>
            </a:r>
            <a:r>
              <a:rPr lang="en-US" altLang="en-US" i="1" dirty="0">
                <a:latin typeface="Corbel" panose="020B0503020204020204" pitchFamily="34" charset="0"/>
              </a:rPr>
              <a:t>B</a:t>
            </a:r>
            <a:r>
              <a:rPr lang="en-US" altLang="en-US" dirty="0">
                <a:latin typeface="Corbel" panose="020B0503020204020204" pitchFamily="34" charset="0"/>
              </a:rPr>
              <a:t>) = Out of all the outcomes in which </a:t>
            </a:r>
            <a:r>
              <a:rPr lang="en-US" altLang="en-US" i="1" dirty="0">
                <a:latin typeface="Corbel" panose="020B0503020204020204" pitchFamily="34" charset="0"/>
              </a:rPr>
              <a:t>B</a:t>
            </a:r>
            <a:r>
              <a:rPr lang="en-US" altLang="en-US" dirty="0">
                <a:latin typeface="Corbel" panose="020B0503020204020204" pitchFamily="34" charset="0"/>
              </a:rPr>
              <a:t> is true, how many also have </a:t>
            </a:r>
            <a:r>
              <a:rPr lang="en-US" altLang="en-US" i="1" dirty="0">
                <a:latin typeface="Corbel" panose="020B0503020204020204" pitchFamily="34" charset="0"/>
              </a:rPr>
              <a:t>A</a:t>
            </a:r>
            <a:r>
              <a:rPr lang="en-US" altLang="en-US" dirty="0">
                <a:latin typeface="Corbel" panose="020B0503020204020204" pitchFamily="34" charset="0"/>
              </a:rPr>
              <a:t> equal to true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orbel" panose="020B0503020204020204" pitchFamily="34" charset="0"/>
              </a:rPr>
              <a:t>Read this as: “Probability of </a:t>
            </a:r>
            <a:r>
              <a:rPr lang="en-US" altLang="en-US" i="1" dirty="0">
                <a:latin typeface="Corbel" panose="020B0503020204020204" pitchFamily="34" charset="0"/>
              </a:rPr>
              <a:t>A</a:t>
            </a:r>
            <a:r>
              <a:rPr lang="en-US" altLang="en-US" dirty="0">
                <a:latin typeface="Corbel" panose="020B0503020204020204" pitchFamily="34" charset="0"/>
              </a:rPr>
              <a:t> conditioned on </a:t>
            </a:r>
            <a:r>
              <a:rPr lang="en-US" altLang="en-US" i="1" dirty="0">
                <a:latin typeface="Corbel" panose="020B0503020204020204" pitchFamily="34" charset="0"/>
              </a:rPr>
              <a:t>B</a:t>
            </a:r>
            <a:r>
              <a:rPr lang="en-US" altLang="en-US" dirty="0">
                <a:latin typeface="Corbel" panose="020B0503020204020204" pitchFamily="34" charset="0"/>
              </a:rPr>
              <a:t>” or “Probability of </a:t>
            </a:r>
            <a:r>
              <a:rPr lang="en-US" altLang="en-US" i="1" dirty="0">
                <a:latin typeface="Corbel" panose="020B0503020204020204" pitchFamily="34" charset="0"/>
              </a:rPr>
              <a:t>A</a:t>
            </a:r>
            <a:r>
              <a:rPr lang="en-US" altLang="en-US" dirty="0">
                <a:latin typeface="Corbel" panose="020B0503020204020204" pitchFamily="34" charset="0"/>
              </a:rPr>
              <a:t> given </a:t>
            </a:r>
            <a:r>
              <a:rPr lang="en-US" altLang="en-US" i="1" dirty="0">
                <a:latin typeface="Corbel" panose="020B0503020204020204" pitchFamily="34" charset="0"/>
              </a:rPr>
              <a:t>B</a:t>
            </a:r>
            <a:r>
              <a:rPr lang="en-US" altLang="en-US" dirty="0">
                <a:latin typeface="Corbel" panose="020B0503020204020204" pitchFamily="34" charset="0"/>
              </a:rPr>
              <a:t>”</a:t>
            </a:r>
          </a:p>
        </p:txBody>
      </p:sp>
      <p:sp>
        <p:nvSpPr>
          <p:cNvPr id="849936" name="Text Box 16"/>
          <p:cNvSpPr txBox="1">
            <a:spLocks noChangeArrowheads="1"/>
          </p:cNvSpPr>
          <p:nvPr/>
        </p:nvSpPr>
        <p:spPr bwMode="auto">
          <a:xfrm>
            <a:off x="2895600" y="35814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0000FF"/>
                </a:solidFill>
              </a:rPr>
              <a:t>P(H)</a:t>
            </a:r>
          </a:p>
        </p:txBody>
      </p:sp>
      <p:sp>
        <p:nvSpPr>
          <p:cNvPr id="849937" name="Text Box 17"/>
          <p:cNvSpPr txBox="1">
            <a:spLocks noChangeArrowheads="1"/>
          </p:cNvSpPr>
          <p:nvPr/>
        </p:nvSpPr>
        <p:spPr bwMode="auto">
          <a:xfrm>
            <a:off x="3886200" y="52451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FF0000"/>
                </a:solidFill>
              </a:rPr>
              <a:t>P(F)</a:t>
            </a:r>
          </a:p>
        </p:txBody>
      </p:sp>
      <p:sp>
        <p:nvSpPr>
          <p:cNvPr id="849938" name="Rectangle 18"/>
          <p:cNvSpPr>
            <a:spLocks noChangeArrowheads="1"/>
          </p:cNvSpPr>
          <p:nvPr/>
        </p:nvSpPr>
        <p:spPr bwMode="auto">
          <a:xfrm>
            <a:off x="1905000" y="3124200"/>
            <a:ext cx="37338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39" name="Rectangle 19"/>
          <p:cNvSpPr>
            <a:spLocks noChangeArrowheads="1"/>
          </p:cNvSpPr>
          <p:nvPr/>
        </p:nvSpPr>
        <p:spPr bwMode="auto">
          <a:xfrm>
            <a:off x="5867400" y="2743200"/>
            <a:ext cx="45720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0000FF"/>
                </a:solidFill>
              </a:rPr>
              <a:t>H = “Have a headache”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F = “Coming down with Flu”</a:t>
            </a:r>
          </a:p>
          <a:p>
            <a:endParaRPr lang="en-US" altLang="en-US" sz="2000" dirty="0"/>
          </a:p>
          <a:p>
            <a:r>
              <a:rPr lang="en-US" altLang="en-US" sz="2000" dirty="0">
                <a:solidFill>
                  <a:srgbClr val="0000FF"/>
                </a:solidFill>
              </a:rPr>
              <a:t>P(</a:t>
            </a:r>
            <a:r>
              <a:rPr lang="en-US" altLang="en-US" sz="2000" i="1" dirty="0">
                <a:solidFill>
                  <a:srgbClr val="0000FF"/>
                </a:solidFill>
              </a:rPr>
              <a:t>H</a:t>
            </a:r>
            <a:r>
              <a:rPr lang="en-US" altLang="en-US" sz="2000" dirty="0">
                <a:solidFill>
                  <a:srgbClr val="0000FF"/>
                </a:solidFill>
              </a:rPr>
              <a:t>) = 1/10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P(</a:t>
            </a:r>
            <a:r>
              <a:rPr lang="en-US" altLang="en-US" sz="2000" i="1" dirty="0">
                <a:solidFill>
                  <a:srgbClr val="FF0000"/>
                </a:solidFill>
              </a:rPr>
              <a:t>F</a:t>
            </a:r>
            <a:r>
              <a:rPr lang="en-US" altLang="en-US" sz="2000" dirty="0">
                <a:solidFill>
                  <a:srgbClr val="FF0000"/>
                </a:solidFill>
              </a:rPr>
              <a:t>) = 1/40</a:t>
            </a:r>
          </a:p>
          <a:p>
            <a:r>
              <a:rPr lang="en-US" altLang="en-US" sz="2000" dirty="0"/>
              <a:t>P(</a:t>
            </a:r>
            <a:r>
              <a:rPr lang="en-US" altLang="en-US" sz="2000" i="1" dirty="0"/>
              <a:t>H </a:t>
            </a:r>
            <a:r>
              <a:rPr lang="en-US" altLang="en-US" sz="2000" dirty="0"/>
              <a:t>| </a:t>
            </a:r>
            <a:r>
              <a:rPr lang="en-US" altLang="en-US" sz="2000" i="1" dirty="0"/>
              <a:t>F</a:t>
            </a:r>
            <a:r>
              <a:rPr lang="en-US" altLang="en-US" sz="2000" dirty="0"/>
              <a:t>) = 1/2</a:t>
            </a:r>
          </a:p>
          <a:p>
            <a:endParaRPr lang="en-US" altLang="en-US" sz="2000" dirty="0"/>
          </a:p>
          <a:p>
            <a:r>
              <a:rPr lang="en-US" altLang="en-US" sz="2000" dirty="0"/>
              <a:t>“Headaches are rare and flu is rarer, but if you’re coming down with flu there’s a 50-50 chance you’ll have a </a:t>
            </a:r>
            <a:r>
              <a:rPr lang="en-US" altLang="en-US" sz="2000"/>
              <a:t>headache.”</a:t>
            </a:r>
          </a:p>
          <a:p>
            <a:endParaRPr lang="en-US" altLang="en-US" sz="2000"/>
          </a:p>
          <a:p>
            <a:r>
              <a:rPr lang="en-US" altLang="en-US" sz="2000"/>
              <a:t>What is P(</a:t>
            </a:r>
            <a:r>
              <a:rPr lang="en-US" altLang="en-US" sz="2000" i="1"/>
              <a:t>F</a:t>
            </a:r>
            <a:r>
              <a:rPr lang="en-US" altLang="en-US" sz="2000"/>
              <a:t> | </a:t>
            </a:r>
            <a:r>
              <a:rPr lang="en-US" altLang="en-US" sz="2000" i="1"/>
              <a:t>H</a:t>
            </a:r>
            <a:r>
              <a:rPr lang="en-US" altLang="en-US" sz="2000"/>
              <a:t>)?</a:t>
            </a:r>
            <a:endParaRPr lang="en-US" altLang="en-US" sz="2000" dirty="0"/>
          </a:p>
        </p:txBody>
      </p:sp>
      <p:sp>
        <p:nvSpPr>
          <p:cNvPr id="849941" name="Rectangle 21"/>
          <p:cNvSpPr>
            <a:spLocks noChangeArrowheads="1"/>
          </p:cNvSpPr>
          <p:nvPr/>
        </p:nvSpPr>
        <p:spPr bwMode="auto">
          <a:xfrm>
            <a:off x="2209800" y="4876800"/>
            <a:ext cx="2971800" cy="762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0" name="Rectangle 20"/>
          <p:cNvSpPr>
            <a:spLocks noChangeArrowheads="1"/>
          </p:cNvSpPr>
          <p:nvPr/>
        </p:nvSpPr>
        <p:spPr bwMode="auto">
          <a:xfrm>
            <a:off x="2540000" y="3581400"/>
            <a:ext cx="2413000" cy="1600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Bayes’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7372" y="18288"/>
            <a:ext cx="664685" cy="329184"/>
          </a:xfrm>
        </p:spPr>
        <p:txBody>
          <a:bodyPr/>
          <a:lstStyle/>
          <a:p>
            <a:pPr algn="ctr"/>
            <a:fld id="{5BA07366-CB75-4AA8-9E5B-928B849F427C}" type="slidenum">
              <a:rPr lang="en-GB" sz="1200" b="0" smtClean="0"/>
              <a:pPr algn="ctr"/>
              <a:t>13</a:t>
            </a:fld>
            <a:endParaRPr lang="en-GB" sz="1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GB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>
                              <a:latin typeface="Cambria Math"/>
                            </a:rPr>
                            <m:t>𝑩</m:t>
                          </m:r>
                        </m:e>
                        <m:e>
                          <m:r>
                            <a:rPr lang="en-GB" sz="3600" b="1" i="1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GB" sz="36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>
                              <a:latin typeface="Cambria Math"/>
                            </a:rPr>
                            <m:t>𝑷</m:t>
                          </m:r>
                          <m:r>
                            <a:rPr lang="en-GB" sz="3600" b="1" i="1">
                              <a:latin typeface="Cambria Math"/>
                            </a:rPr>
                            <m:t>(</m:t>
                          </m:r>
                          <m:r>
                            <a:rPr lang="en-GB" sz="3600" b="1" i="1">
                              <a:latin typeface="Cambria Math"/>
                            </a:rPr>
                            <m:t>𝑨</m:t>
                          </m:r>
                          <m:r>
                            <a:rPr lang="en-GB" sz="3600" b="1" i="1">
                              <a:latin typeface="Cambria Math"/>
                            </a:rPr>
                            <m:t>|</m:t>
                          </m:r>
                          <m:r>
                            <a:rPr lang="en-GB" sz="3600" b="1" i="1">
                              <a:latin typeface="Cambria Math"/>
                            </a:rPr>
                            <m:t>𝑩</m:t>
                          </m:r>
                          <m:r>
                            <a:rPr lang="en-GB" sz="3600" b="1" i="1">
                              <a:latin typeface="Cambria Math"/>
                            </a:rPr>
                            <m:t>)∙</m:t>
                          </m:r>
                          <m:r>
                            <a:rPr lang="en-GB" sz="3600" b="1" i="1">
                              <a:latin typeface="Cambria Math"/>
                              <a:ea typeface="Cambria Math"/>
                            </a:rPr>
                            <m:t>𝑷</m:t>
                          </m:r>
                          <m:r>
                            <a:rPr lang="en-GB" sz="3600" b="1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36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  <m:r>
                            <a:rPr lang="en-GB" sz="3600" b="1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3600" b="1" i="1">
                              <a:latin typeface="Cambria Math"/>
                            </a:rPr>
                            <m:t>𝑷</m:t>
                          </m:r>
                          <m:r>
                            <a:rPr lang="en-GB" sz="3600" b="1" i="1">
                              <a:latin typeface="Cambria Math"/>
                            </a:rPr>
                            <m:t>(</m:t>
                          </m:r>
                          <m:r>
                            <a:rPr lang="en-GB" sz="3600" b="1" i="1">
                              <a:latin typeface="Cambria Math"/>
                            </a:rPr>
                            <m:t>𝑨</m:t>
                          </m:r>
                          <m:r>
                            <a:rPr lang="en-GB" sz="3600" b="1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54" y="3022601"/>
            <a:ext cx="3099891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1" y="3289300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 </a:t>
            </a:r>
            <a:r>
              <a:rPr lang="en-US" i="1" dirty="0"/>
              <a:t>A</a:t>
            </a:r>
            <a:r>
              <a:rPr lang="en-US" dirty="0"/>
              <a:t> and </a:t>
            </a:r>
            <a:r>
              <a:rPr lang="en-US" i="1" dirty="0"/>
              <a:t>B</a:t>
            </a:r>
            <a:r>
              <a:rPr lang="en-US" dirty="0"/>
              <a:t> are events.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and 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 are the probabilities of </a:t>
            </a:r>
            <a:r>
              <a:rPr lang="en-US" i="1" dirty="0"/>
              <a:t>A</a:t>
            </a:r>
            <a:r>
              <a:rPr lang="en-US" dirty="0"/>
              <a:t> and </a:t>
            </a:r>
            <a:r>
              <a:rPr lang="en-US" i="1" dirty="0"/>
              <a:t>B</a:t>
            </a:r>
            <a:r>
              <a:rPr lang="en-US" dirty="0"/>
              <a:t> independent of each 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|</a:t>
            </a:r>
            <a:r>
              <a:rPr lang="en-US" i="1" dirty="0"/>
              <a:t>B</a:t>
            </a:r>
            <a:r>
              <a:rPr lang="en-US" dirty="0"/>
              <a:t>), a conditional probability, is the probability of </a:t>
            </a:r>
            <a:r>
              <a:rPr lang="en-US" i="1" dirty="0"/>
              <a:t>A</a:t>
            </a:r>
            <a:r>
              <a:rPr lang="en-US" dirty="0"/>
              <a:t> given that </a:t>
            </a:r>
            <a:r>
              <a:rPr lang="en-US" i="1" dirty="0"/>
              <a:t>B</a:t>
            </a:r>
            <a:r>
              <a:rPr lang="en-US" dirty="0"/>
              <a:t> is true.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|</a:t>
            </a:r>
            <a:r>
              <a:rPr lang="en-US" i="1" dirty="0"/>
              <a:t>A</a:t>
            </a:r>
            <a:r>
              <a:rPr lang="en-US" dirty="0"/>
              <a:t>), is the probability of </a:t>
            </a:r>
            <a:r>
              <a:rPr lang="en-US" i="1" dirty="0"/>
              <a:t>B</a:t>
            </a:r>
            <a:r>
              <a:rPr lang="en-US" dirty="0"/>
              <a:t> given that </a:t>
            </a:r>
            <a:r>
              <a:rPr lang="en-US" i="1" dirty="0"/>
              <a:t>A</a:t>
            </a:r>
            <a:r>
              <a:rPr lang="en-US" dirty="0"/>
              <a:t> is true.</a:t>
            </a:r>
          </a:p>
        </p:txBody>
      </p:sp>
    </p:spTree>
    <p:extLst>
      <p:ext uri="{BB962C8B-B14F-4D97-AF65-F5344CB8AC3E}">
        <p14:creationId xmlns:p14="http://schemas.microsoft.com/office/powerpoint/2010/main" val="35828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413475" y="18288"/>
            <a:ext cx="561864" cy="329184"/>
          </a:xfrm>
        </p:spPr>
        <p:txBody>
          <a:bodyPr/>
          <a:lstStyle/>
          <a:p>
            <a:fld id="{286EF889-7431-46CD-A814-B2CFEFEE881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Conditional Probability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57300"/>
            <a:ext cx="3657600" cy="18669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H = “Have a headache”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F = “Coming down with Flu”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0000FF"/>
                </a:solidFill>
              </a:rPr>
              <a:t>P(</a:t>
            </a:r>
            <a:r>
              <a:rPr lang="en-US" altLang="en-US" i="1" dirty="0">
                <a:solidFill>
                  <a:srgbClr val="0000FF"/>
                </a:solidFill>
              </a:rPr>
              <a:t>H</a:t>
            </a:r>
            <a:r>
              <a:rPr lang="en-US" altLang="en-US" dirty="0">
                <a:solidFill>
                  <a:srgbClr val="0000FF"/>
                </a:solidFill>
              </a:rPr>
              <a:t>) = 1/10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P(</a:t>
            </a:r>
            <a:r>
              <a:rPr lang="en-US" altLang="en-US" i="1" dirty="0">
                <a:solidFill>
                  <a:srgbClr val="FF0000"/>
                </a:solidFill>
              </a:rPr>
              <a:t>F</a:t>
            </a:r>
            <a:r>
              <a:rPr lang="en-US" altLang="en-US" dirty="0">
                <a:solidFill>
                  <a:srgbClr val="FF0000"/>
                </a:solidFill>
              </a:rPr>
              <a:t>) = 1/40</a:t>
            </a:r>
          </a:p>
          <a:p>
            <a:r>
              <a:rPr lang="en-US" altLang="en-US" dirty="0"/>
              <a:t>P(</a:t>
            </a:r>
            <a:r>
              <a:rPr lang="en-US" altLang="en-US" i="1" dirty="0"/>
              <a:t>H </a:t>
            </a:r>
            <a:r>
              <a:rPr lang="en-US" altLang="en-US" dirty="0"/>
              <a:t>| </a:t>
            </a:r>
            <a:r>
              <a:rPr lang="en-US" altLang="en-US" i="1" dirty="0"/>
              <a:t>F</a:t>
            </a:r>
            <a:r>
              <a:rPr lang="en-US" altLang="en-US" dirty="0"/>
              <a:t>) = 1/2</a:t>
            </a:r>
          </a:p>
          <a:p>
            <a:pPr>
              <a:lnSpc>
                <a:spcPct val="90000"/>
              </a:lnSpc>
            </a:pPr>
            <a:endParaRPr lang="en-US" altLang="en-US" dirty="0">
              <a:latin typeface="Corbel" panose="020B0503020204020204" pitchFamily="34" charset="0"/>
            </a:endParaRPr>
          </a:p>
        </p:txBody>
      </p:sp>
      <p:sp>
        <p:nvSpPr>
          <p:cNvPr id="849936" name="Text Box 16"/>
          <p:cNvSpPr txBox="1">
            <a:spLocks noChangeArrowheads="1"/>
          </p:cNvSpPr>
          <p:nvPr/>
        </p:nvSpPr>
        <p:spPr bwMode="auto">
          <a:xfrm>
            <a:off x="2895600" y="35814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0000FF"/>
                </a:solidFill>
              </a:rPr>
              <a:t>P(H)</a:t>
            </a:r>
          </a:p>
        </p:txBody>
      </p:sp>
      <p:sp>
        <p:nvSpPr>
          <p:cNvPr id="849937" name="Text Box 17"/>
          <p:cNvSpPr txBox="1">
            <a:spLocks noChangeArrowheads="1"/>
          </p:cNvSpPr>
          <p:nvPr/>
        </p:nvSpPr>
        <p:spPr bwMode="auto">
          <a:xfrm>
            <a:off x="3886200" y="52451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FF0000"/>
                </a:solidFill>
              </a:rPr>
              <a:t>P(F)</a:t>
            </a:r>
          </a:p>
        </p:txBody>
      </p:sp>
      <p:sp>
        <p:nvSpPr>
          <p:cNvPr id="849938" name="Rectangle 18"/>
          <p:cNvSpPr>
            <a:spLocks noChangeArrowheads="1"/>
          </p:cNvSpPr>
          <p:nvPr/>
        </p:nvSpPr>
        <p:spPr bwMode="auto">
          <a:xfrm>
            <a:off x="1905000" y="3124200"/>
            <a:ext cx="37338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39" name="Rectangle 19"/>
              <p:cNvSpPr>
                <a:spLocks noChangeArrowheads="1"/>
              </p:cNvSpPr>
              <p:nvPr/>
            </p:nvSpPr>
            <p:spPr bwMode="auto">
              <a:xfrm>
                <a:off x="5867400" y="1257300"/>
                <a:ext cx="4572000" cy="3785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dirty="0"/>
                  <a:t>P(</a:t>
                </a:r>
                <a:r>
                  <a:rPr lang="en-US" altLang="en-US" sz="2000" i="1" dirty="0"/>
                  <a:t>F </a:t>
                </a:r>
                <a:r>
                  <a:rPr lang="en-US" altLang="en-US" sz="2000" dirty="0"/>
                  <a:t>| </a:t>
                </a:r>
                <a:r>
                  <a:rPr lang="en-US" altLang="en-US" sz="2000" i="1" dirty="0"/>
                  <a:t>H</a:t>
                </a:r>
                <a:r>
                  <a:rPr lang="en-US" altLang="en-US" sz="2000" dirty="0"/>
                  <a:t>) = P(</a:t>
                </a:r>
                <a:r>
                  <a:rPr lang="en-US" altLang="en-US" sz="2000" i="1" dirty="0"/>
                  <a:t>H</a:t>
                </a:r>
                <a:r>
                  <a:rPr lang="en-US" altLang="en-US" sz="2000" dirty="0"/>
                  <a:t> | </a:t>
                </a:r>
                <a:r>
                  <a:rPr lang="en-US" altLang="en-US" sz="2000" i="1" dirty="0"/>
                  <a:t>F</a:t>
                </a:r>
                <a:r>
                  <a:rPr lang="en-US" altLang="en-US" sz="2000" dirty="0"/>
                  <a:t>)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/>
                      </a:rPr>
                      <m:t>∙ </m:t>
                    </m:r>
                  </m:oMath>
                </a14:m>
                <a:r>
                  <a:rPr lang="en-US" altLang="en-US" sz="2000" dirty="0"/>
                  <a:t>P(</a:t>
                </a:r>
                <a:r>
                  <a:rPr lang="en-US" altLang="en-US" sz="2000" i="1" dirty="0"/>
                  <a:t>F</a:t>
                </a:r>
                <a:r>
                  <a:rPr lang="en-US" altLang="en-US" sz="2000" dirty="0"/>
                  <a:t>) / P(</a:t>
                </a:r>
                <a:r>
                  <a:rPr lang="en-US" altLang="en-US" sz="2000" i="1" dirty="0"/>
                  <a:t>H</a:t>
                </a:r>
                <a:r>
                  <a:rPr lang="en-US" altLang="en-US" sz="2000" dirty="0"/>
                  <a:t>)</a:t>
                </a:r>
              </a:p>
              <a:p>
                <a:endParaRPr lang="en-US" altLang="en-US" sz="2000" dirty="0"/>
              </a:p>
              <a:p>
                <a:r>
                  <a:rPr lang="en-US" altLang="en-US" sz="2000" dirty="0"/>
                  <a:t>P(</a:t>
                </a:r>
                <a:r>
                  <a:rPr lang="en-US" altLang="en-US" sz="2000" i="1" dirty="0"/>
                  <a:t>F</a:t>
                </a:r>
                <a:r>
                  <a:rPr lang="en-US" altLang="en-US" sz="2000" dirty="0"/>
                  <a:t> | </a:t>
                </a:r>
                <a:r>
                  <a:rPr lang="en-US" altLang="en-US" sz="2000" i="1" dirty="0"/>
                  <a:t>H</a:t>
                </a:r>
                <a:r>
                  <a:rPr lang="en-US" altLang="en-US" sz="2000" dirty="0"/>
                  <a:t>) = (1/2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/>
                      </a:rPr>
                      <m:t>∙</m:t>
                    </m:r>
                  </m:oMath>
                </a14:m>
                <a:r>
                  <a:rPr lang="en-US" altLang="en-US" sz="2000" dirty="0"/>
                  <a:t> 1/40) / 1/10 = 1/8</a:t>
                </a:r>
              </a:p>
              <a:p>
                <a:endParaRPr lang="en-US" altLang="en-US" sz="2000" dirty="0"/>
              </a:p>
              <a:p>
                <a:r>
                  <a:rPr lang="en-US" altLang="en-US" sz="2000" dirty="0"/>
                  <a:t>“Headaches are rare and flu is rarer, but if you’re coming down with flu there’s a 50-50 chance you’ll have a headache.”</a:t>
                </a:r>
              </a:p>
              <a:p>
                <a:endParaRPr lang="en-US" altLang="en-US" sz="2000" dirty="0"/>
              </a:p>
              <a:p>
                <a:r>
                  <a:rPr lang="en-US" altLang="en-US" sz="2000" dirty="0"/>
                  <a:t>But, there is only a 1/8 chance that you are coming down with the flu if you have a headache</a:t>
                </a:r>
              </a:p>
            </p:txBody>
          </p:sp>
        </mc:Choice>
        <mc:Fallback xmlns="">
          <p:sp>
            <p:nvSpPr>
              <p:cNvPr id="849939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1257300"/>
                <a:ext cx="4572000" cy="3785652"/>
              </a:xfrm>
              <a:prstGeom prst="rect">
                <a:avLst/>
              </a:prstGeom>
              <a:blipFill>
                <a:blip r:embed="rId2"/>
                <a:stretch>
                  <a:fillRect l="-1467" t="-644" r="-2667" b="-20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41" name="Rectangle 21"/>
          <p:cNvSpPr>
            <a:spLocks noChangeArrowheads="1"/>
          </p:cNvSpPr>
          <p:nvPr/>
        </p:nvSpPr>
        <p:spPr bwMode="auto">
          <a:xfrm>
            <a:off x="2209800" y="4876800"/>
            <a:ext cx="2971800" cy="762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0" name="Rectangle 20"/>
          <p:cNvSpPr>
            <a:spLocks noChangeArrowheads="1"/>
          </p:cNvSpPr>
          <p:nvPr/>
        </p:nvSpPr>
        <p:spPr bwMode="auto">
          <a:xfrm>
            <a:off x="2540000" y="3581400"/>
            <a:ext cx="2413000" cy="1600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Reasoning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668092"/>
              </p:ext>
            </p:extLst>
          </p:nvPr>
        </p:nvGraphicFramePr>
        <p:xfrm>
          <a:off x="1981200" y="1709928"/>
          <a:ext cx="29337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724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Belief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9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DISEASE</a:t>
                      </a:r>
                      <a:endParaRPr lang="en-GB" sz="1400" b="1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898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0.997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03518"/>
              </p:ext>
            </p:extLst>
          </p:nvPr>
        </p:nvGraphicFramePr>
        <p:xfrm>
          <a:off x="5807623" y="1709928"/>
          <a:ext cx="407283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DISEASE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840"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TEST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Positive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7143" y="18288"/>
            <a:ext cx="3619500" cy="329184"/>
          </a:xfrm>
        </p:spPr>
        <p:txBody>
          <a:bodyPr/>
          <a:lstStyle/>
          <a:p>
            <a:r>
              <a:rPr lang="en-US" altLang="en-US" dirty="0"/>
              <a:t>Francois </a:t>
            </a:r>
            <a:r>
              <a:rPr lang="en-US" altLang="en-US" dirty="0" err="1"/>
              <a:t>Ayello</a:t>
            </a:r>
            <a:r>
              <a:rPr lang="en-US" altLang="en-US" dirty="0"/>
              <a:t>, Andrea Sanchez, Vinod </a:t>
            </a:r>
            <a:r>
              <a:rPr lang="en-US" altLang="en-US" dirty="0" err="1"/>
              <a:t>Khare</a:t>
            </a:r>
            <a:r>
              <a:rPr lang="en-US" altLang="en-US" dirty="0"/>
              <a:t>, DNV GL ©2015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9">
                <a:extLst>
                  <a:ext uri="{FF2B5EF4-FFF2-40B4-BE49-F238E27FC236}">
                    <a16:creationId xmlns:a16="http://schemas.microsoft.com/office/drawing/2014/main" id="{15BDE832-50BB-4FE3-A4CB-FB014963D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3416965"/>
                <a:ext cx="7899253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000" dirty="0"/>
                  <a:t>P(</a:t>
                </a:r>
                <a:r>
                  <a:rPr lang="en-US" altLang="en-US" sz="2000" i="1" dirty="0"/>
                  <a:t>D </a:t>
                </a:r>
                <a:r>
                  <a:rPr lang="en-US" altLang="en-US" sz="2000" dirty="0"/>
                  <a:t>| </a:t>
                </a:r>
                <a:r>
                  <a:rPr lang="en-US" altLang="en-US" sz="2000" i="1" dirty="0"/>
                  <a:t>T</a:t>
                </a:r>
                <a:r>
                  <a:rPr lang="en-US" altLang="en-US" sz="2000" dirty="0"/>
                  <a:t>) = P(</a:t>
                </a:r>
                <a:r>
                  <a:rPr lang="en-US" altLang="en-US" sz="2000" i="1" dirty="0"/>
                  <a:t>T</a:t>
                </a:r>
                <a:r>
                  <a:rPr lang="en-US" altLang="en-US" sz="2000" dirty="0"/>
                  <a:t> | </a:t>
                </a:r>
                <a:r>
                  <a:rPr lang="en-US" altLang="en-US" sz="2000" i="1" dirty="0"/>
                  <a:t>D</a:t>
                </a:r>
                <a:r>
                  <a:rPr lang="en-US" altLang="en-US" sz="2000" dirty="0"/>
                  <a:t>)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/>
                      </a:rPr>
                      <m:t>∙ </m:t>
                    </m:r>
                  </m:oMath>
                </a14:m>
                <a:r>
                  <a:rPr lang="en-US" altLang="en-US" sz="2000" dirty="0"/>
                  <a:t>P(</a:t>
                </a:r>
                <a:r>
                  <a:rPr lang="en-US" altLang="en-US" sz="2000" i="1" dirty="0"/>
                  <a:t>D</a:t>
                </a:r>
                <a:r>
                  <a:rPr lang="en-US" altLang="en-US" sz="2000" dirty="0"/>
                  <a:t>) / P(</a:t>
                </a:r>
                <a:r>
                  <a:rPr lang="en-US" altLang="en-US" sz="2000" i="1" dirty="0"/>
                  <a:t>T</a:t>
                </a:r>
                <a:r>
                  <a:rPr lang="en-US" altLang="en-US" sz="2000" dirty="0"/>
                  <a:t>)</a:t>
                </a:r>
              </a:p>
              <a:p>
                <a:endParaRPr lang="en-US" altLang="en-US" sz="2000" dirty="0"/>
              </a:p>
              <a:p>
                <a:r>
                  <a:rPr lang="en-US" altLang="en-US" sz="2000" dirty="0"/>
                  <a:t>	= 0.50 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/>
                      </a:rPr>
                      <m:t>∙ </m:t>
                    </m:r>
                  </m:oMath>
                </a14:m>
                <a:r>
                  <a:rPr lang="en-US" altLang="en-US" sz="2000" dirty="0"/>
                  <a:t> 0.003 / (0.50 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/>
                      </a:rPr>
                      <m:t>∙ </m:t>
                    </m:r>
                  </m:oMath>
                </a14:m>
                <a:r>
                  <a:rPr lang="en-US" altLang="en-US" sz="2000" dirty="0"/>
                  <a:t> 0.003 + 0.03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/>
                      </a:rPr>
                      <m:t>∙ </m:t>
                    </m:r>
                  </m:oMath>
                </a14:m>
                <a:r>
                  <a:rPr lang="en-US" altLang="en-US" sz="2000" dirty="0"/>
                  <a:t>0.997)</a:t>
                </a:r>
              </a:p>
              <a:p>
                <a:endParaRPr lang="en-US" altLang="en-US" sz="2000" dirty="0"/>
              </a:p>
              <a:p>
                <a:r>
                  <a:rPr lang="en-US" altLang="en-US" sz="2000" dirty="0"/>
                  <a:t>	= 0.0015 / 0.03141</a:t>
                </a:r>
              </a:p>
              <a:p>
                <a:endParaRPr lang="en-US" altLang="en-US" sz="2000" dirty="0"/>
              </a:p>
              <a:p>
                <a:r>
                  <a:rPr lang="en-US" altLang="en-US" sz="2000" dirty="0"/>
                  <a:t>	= 0.0478</a:t>
                </a:r>
              </a:p>
              <a:p>
                <a:endParaRPr lang="en-US" altLang="en-US" sz="2000" dirty="0"/>
              </a:p>
              <a:p>
                <a:r>
                  <a:rPr lang="en-US" altLang="en-US" sz="2000" dirty="0"/>
                  <a:t>	= 4.78%</a:t>
                </a:r>
              </a:p>
            </p:txBody>
          </p:sp>
        </mc:Choice>
        <mc:Fallback xmlns="">
          <p:sp>
            <p:nvSpPr>
              <p:cNvPr id="16" name="Rectangle 19">
                <a:extLst>
                  <a:ext uri="{FF2B5EF4-FFF2-40B4-BE49-F238E27FC236}">
                    <a16:creationId xmlns:a16="http://schemas.microsoft.com/office/drawing/2014/main" id="{15BDE832-50BB-4FE3-A4CB-FB014963D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416965"/>
                <a:ext cx="7899253" cy="2862322"/>
              </a:xfrm>
              <a:prstGeom prst="rect">
                <a:avLst/>
              </a:prstGeom>
              <a:blipFill>
                <a:blip r:embed="rId3"/>
                <a:stretch>
                  <a:fillRect l="-772" t="-1066" b="-31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CC813C9-8472-4241-A783-2A9814CDD69F}"/>
              </a:ext>
            </a:extLst>
          </p:cNvPr>
          <p:cNvSpPr txBox="1"/>
          <p:nvPr/>
        </p:nvSpPr>
        <p:spPr>
          <a:xfrm rot="873616">
            <a:off x="6243020" y="4736432"/>
            <a:ext cx="2408664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Here is where Bernoulli trials may play an important role in helping with uncertainty...</a:t>
            </a:r>
          </a:p>
        </p:txBody>
      </p:sp>
    </p:spTree>
    <p:extLst>
      <p:ext uri="{BB962C8B-B14F-4D97-AF65-F5344CB8AC3E}">
        <p14:creationId xmlns:p14="http://schemas.microsoft.com/office/powerpoint/2010/main" val="42843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7FE7AC-D76F-405F-A5BD-E2528915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Material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ED8EC0-41D4-4422-8979-10462275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remaining slides contain interesting information, but you will not be tested on this, or be asked to solve problems with Bayesian networks.</a:t>
            </a:r>
          </a:p>
        </p:txBody>
      </p:sp>
    </p:spTree>
    <p:extLst>
      <p:ext uri="{BB962C8B-B14F-4D97-AF65-F5344CB8AC3E}">
        <p14:creationId xmlns:p14="http://schemas.microsoft.com/office/powerpoint/2010/main" val="1990702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337" y="284604"/>
            <a:ext cx="7772400" cy="838200"/>
          </a:xfrm>
        </p:spPr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A Bayesian Network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1066800"/>
            <a:ext cx="4572000" cy="533400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A Bayesian network is made up of:</a:t>
            </a:r>
          </a:p>
        </p:txBody>
      </p:sp>
      <p:graphicFrame>
        <p:nvGraphicFramePr>
          <p:cNvPr id="862217" name="Group 9"/>
          <p:cNvGraphicFramePr>
            <a:graphicFrameLocks noGrp="1"/>
          </p:cNvGraphicFramePr>
          <p:nvPr/>
        </p:nvGraphicFramePr>
        <p:xfrm>
          <a:off x="2209800" y="4876800"/>
          <a:ext cx="1295400" cy="10058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62297" name="Oval 89"/>
          <p:cNvSpPr>
            <a:spLocks noChangeArrowheads="1"/>
          </p:cNvSpPr>
          <p:nvPr/>
        </p:nvSpPr>
        <p:spPr bwMode="auto">
          <a:xfrm>
            <a:off x="6096000" y="1752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</a:t>
            </a:r>
          </a:p>
        </p:txBody>
      </p:sp>
      <p:sp>
        <p:nvSpPr>
          <p:cNvPr id="862298" name="Oval 90"/>
          <p:cNvSpPr>
            <a:spLocks noChangeArrowheads="1"/>
          </p:cNvSpPr>
          <p:nvPr/>
        </p:nvSpPr>
        <p:spPr bwMode="auto">
          <a:xfrm>
            <a:off x="6096000" y="2667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B</a:t>
            </a:r>
          </a:p>
        </p:txBody>
      </p:sp>
      <p:sp>
        <p:nvSpPr>
          <p:cNvPr id="862299" name="Oval 91"/>
          <p:cNvSpPr>
            <a:spLocks noChangeArrowheads="1"/>
          </p:cNvSpPr>
          <p:nvPr/>
        </p:nvSpPr>
        <p:spPr bwMode="auto">
          <a:xfrm>
            <a:off x="5562600" y="3505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</a:t>
            </a:r>
          </a:p>
        </p:txBody>
      </p:sp>
      <p:sp>
        <p:nvSpPr>
          <p:cNvPr id="862300" name="Oval 92"/>
          <p:cNvSpPr>
            <a:spLocks noChangeArrowheads="1"/>
          </p:cNvSpPr>
          <p:nvPr/>
        </p:nvSpPr>
        <p:spPr bwMode="auto">
          <a:xfrm>
            <a:off x="6705600" y="3505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D</a:t>
            </a:r>
          </a:p>
        </p:txBody>
      </p:sp>
      <p:cxnSp>
        <p:nvCxnSpPr>
          <p:cNvPr id="862301" name="AutoShape 93"/>
          <p:cNvCxnSpPr>
            <a:cxnSpLocks noChangeShapeType="1"/>
            <a:stCxn id="862297" idx="4"/>
            <a:endCxn id="862298" idx="0"/>
          </p:cNvCxnSpPr>
          <p:nvPr/>
        </p:nvCxnSpPr>
        <p:spPr bwMode="auto">
          <a:xfrm>
            <a:off x="6362700" y="22860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2302" name="AutoShape 94"/>
          <p:cNvCxnSpPr>
            <a:cxnSpLocks noChangeShapeType="1"/>
            <a:stCxn id="862298" idx="3"/>
            <a:endCxn id="862299" idx="0"/>
          </p:cNvCxnSpPr>
          <p:nvPr/>
        </p:nvCxnSpPr>
        <p:spPr bwMode="auto">
          <a:xfrm flipH="1">
            <a:off x="5829300" y="3122614"/>
            <a:ext cx="344488" cy="382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2303" name="AutoShape 95"/>
          <p:cNvCxnSpPr>
            <a:cxnSpLocks noChangeShapeType="1"/>
            <a:stCxn id="862298" idx="5"/>
            <a:endCxn id="862300" idx="0"/>
          </p:cNvCxnSpPr>
          <p:nvPr/>
        </p:nvCxnSpPr>
        <p:spPr bwMode="auto">
          <a:xfrm>
            <a:off x="6551614" y="3122614"/>
            <a:ext cx="420687" cy="382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62409" name="Group 201"/>
          <p:cNvGraphicFramePr>
            <a:graphicFrameLocks noGrp="1"/>
          </p:cNvGraphicFramePr>
          <p:nvPr/>
        </p:nvGraphicFramePr>
        <p:xfrm>
          <a:off x="3581400" y="4876800"/>
          <a:ext cx="21336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P(B|A)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62376" name="Group 168"/>
          <p:cNvGraphicFramePr>
            <a:graphicFrameLocks noGrp="1"/>
          </p:cNvGraphicFramePr>
          <p:nvPr/>
        </p:nvGraphicFramePr>
        <p:xfrm>
          <a:off x="8001000" y="4876800"/>
          <a:ext cx="21336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P(C|B)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62377" name="Group 169"/>
          <p:cNvGraphicFramePr>
            <a:graphicFrameLocks noGrp="1"/>
          </p:cNvGraphicFramePr>
          <p:nvPr/>
        </p:nvGraphicFramePr>
        <p:xfrm>
          <a:off x="5791200" y="4876800"/>
          <a:ext cx="21336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P(D|B)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62410" name="Text Box 202"/>
          <p:cNvSpPr txBox="1">
            <a:spLocks noChangeArrowheads="1"/>
          </p:cNvSpPr>
          <p:nvPr/>
        </p:nvSpPr>
        <p:spPr bwMode="auto">
          <a:xfrm>
            <a:off x="1905000" y="160020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Corbel" panose="020B0503020204020204" pitchFamily="34" charset="0"/>
              </a:rPr>
              <a:t>1. A Directed Acyclic Graph</a:t>
            </a:r>
          </a:p>
        </p:txBody>
      </p:sp>
      <p:sp>
        <p:nvSpPr>
          <p:cNvPr id="862411" name="Text Box 203"/>
          <p:cNvSpPr txBox="1">
            <a:spLocks noChangeArrowheads="1"/>
          </p:cNvSpPr>
          <p:nvPr/>
        </p:nvSpPr>
        <p:spPr bwMode="auto">
          <a:xfrm>
            <a:off x="1752600" y="4343400"/>
            <a:ext cx="655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Corbel" panose="020B0503020204020204" pitchFamily="34" charset="0"/>
              </a:rPr>
              <a:t>2. A set of tables for each node in the graph</a:t>
            </a:r>
          </a:p>
        </p:txBody>
      </p:sp>
    </p:spTree>
    <p:extLst>
      <p:ext uri="{BB962C8B-B14F-4D97-AF65-F5344CB8AC3E}">
        <p14:creationId xmlns:p14="http://schemas.microsoft.com/office/powerpoint/2010/main" val="321198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58390" y="18288"/>
            <a:ext cx="605930" cy="329184"/>
          </a:xfrm>
        </p:spPr>
        <p:txBody>
          <a:bodyPr/>
          <a:lstStyle/>
          <a:p>
            <a:fld id="{9A55528C-A24F-4D38-87B1-C1ACFCDD734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1336" y="286132"/>
            <a:ext cx="7772400" cy="838200"/>
          </a:xfrm>
        </p:spPr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A Directed Acyclic Graph</a:t>
            </a:r>
          </a:p>
        </p:txBody>
      </p:sp>
      <p:sp>
        <p:nvSpPr>
          <p:cNvPr id="863241" name="Oval 9"/>
          <p:cNvSpPr>
            <a:spLocks noChangeArrowheads="1"/>
          </p:cNvSpPr>
          <p:nvPr/>
        </p:nvSpPr>
        <p:spPr bwMode="auto">
          <a:xfrm>
            <a:off x="5715000" y="24384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</a:t>
            </a:r>
          </a:p>
        </p:txBody>
      </p:sp>
      <p:sp>
        <p:nvSpPr>
          <p:cNvPr id="863242" name="Oval 10"/>
          <p:cNvSpPr>
            <a:spLocks noChangeArrowheads="1"/>
          </p:cNvSpPr>
          <p:nvPr/>
        </p:nvSpPr>
        <p:spPr bwMode="auto">
          <a:xfrm>
            <a:off x="5715000" y="33528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B</a:t>
            </a:r>
          </a:p>
        </p:txBody>
      </p:sp>
      <p:sp>
        <p:nvSpPr>
          <p:cNvPr id="863243" name="Oval 11"/>
          <p:cNvSpPr>
            <a:spLocks noChangeArrowheads="1"/>
          </p:cNvSpPr>
          <p:nvPr/>
        </p:nvSpPr>
        <p:spPr bwMode="auto">
          <a:xfrm>
            <a:off x="5181600" y="4191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</a:t>
            </a:r>
          </a:p>
        </p:txBody>
      </p:sp>
      <p:sp>
        <p:nvSpPr>
          <p:cNvPr id="863244" name="Oval 12"/>
          <p:cNvSpPr>
            <a:spLocks noChangeArrowheads="1"/>
          </p:cNvSpPr>
          <p:nvPr/>
        </p:nvSpPr>
        <p:spPr bwMode="auto">
          <a:xfrm>
            <a:off x="6324600" y="4191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D</a:t>
            </a:r>
          </a:p>
        </p:txBody>
      </p:sp>
      <p:cxnSp>
        <p:nvCxnSpPr>
          <p:cNvPr id="863245" name="AutoShape 13"/>
          <p:cNvCxnSpPr>
            <a:cxnSpLocks noChangeShapeType="1"/>
            <a:stCxn id="863241" idx="4"/>
            <a:endCxn id="863242" idx="0"/>
          </p:cNvCxnSpPr>
          <p:nvPr/>
        </p:nvCxnSpPr>
        <p:spPr bwMode="auto">
          <a:xfrm>
            <a:off x="5981700" y="2971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3246" name="AutoShape 14"/>
          <p:cNvCxnSpPr>
            <a:cxnSpLocks noChangeShapeType="1"/>
            <a:stCxn id="863242" idx="3"/>
            <a:endCxn id="863243" idx="0"/>
          </p:cNvCxnSpPr>
          <p:nvPr/>
        </p:nvCxnSpPr>
        <p:spPr bwMode="auto">
          <a:xfrm flipH="1">
            <a:off x="5448300" y="3808414"/>
            <a:ext cx="344488" cy="382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3247" name="AutoShape 15"/>
          <p:cNvCxnSpPr>
            <a:cxnSpLocks noChangeShapeType="1"/>
            <a:stCxn id="863242" idx="5"/>
            <a:endCxn id="863244" idx="0"/>
          </p:cNvCxnSpPr>
          <p:nvPr/>
        </p:nvCxnSpPr>
        <p:spPr bwMode="auto">
          <a:xfrm>
            <a:off x="6170614" y="3808414"/>
            <a:ext cx="420687" cy="382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3248" name="Text Box 16"/>
          <p:cNvSpPr txBox="1">
            <a:spLocks noChangeArrowheads="1"/>
          </p:cNvSpPr>
          <p:nvPr/>
        </p:nvSpPr>
        <p:spPr bwMode="auto">
          <a:xfrm>
            <a:off x="1905000" y="1371601"/>
            <a:ext cx="35814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Corbel" panose="020B0503020204020204" pitchFamily="34" charset="0"/>
              </a:rPr>
              <a:t>Each node in the graph is a random variable</a:t>
            </a:r>
          </a:p>
        </p:txBody>
      </p:sp>
      <p:sp>
        <p:nvSpPr>
          <p:cNvPr id="863249" name="Text Box 17"/>
          <p:cNvSpPr txBox="1">
            <a:spLocks noChangeArrowheads="1"/>
          </p:cNvSpPr>
          <p:nvPr/>
        </p:nvSpPr>
        <p:spPr bwMode="auto">
          <a:xfrm>
            <a:off x="6629400" y="1371600"/>
            <a:ext cx="38100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Corbel" panose="020B0503020204020204" pitchFamily="34" charset="0"/>
              </a:rPr>
              <a:t>A node </a:t>
            </a:r>
            <a:r>
              <a:rPr lang="en-US" altLang="en-US" i="1">
                <a:latin typeface="Corbel" panose="020B0503020204020204" pitchFamily="34" charset="0"/>
              </a:rPr>
              <a:t>X</a:t>
            </a:r>
            <a:r>
              <a:rPr lang="en-US" altLang="en-US">
                <a:latin typeface="Corbel" panose="020B0503020204020204" pitchFamily="34" charset="0"/>
              </a:rPr>
              <a:t> is a parent of another node </a:t>
            </a:r>
            <a:r>
              <a:rPr lang="en-US" altLang="en-US" i="1">
                <a:latin typeface="Corbel" panose="020B0503020204020204" pitchFamily="34" charset="0"/>
              </a:rPr>
              <a:t>Y</a:t>
            </a:r>
            <a:r>
              <a:rPr lang="en-US" altLang="en-US">
                <a:latin typeface="Corbel" panose="020B0503020204020204" pitchFamily="34" charset="0"/>
              </a:rPr>
              <a:t> if there is an arrow from node </a:t>
            </a:r>
            <a:r>
              <a:rPr lang="en-US" altLang="en-US" i="1">
                <a:latin typeface="Corbel" panose="020B0503020204020204" pitchFamily="34" charset="0"/>
              </a:rPr>
              <a:t>X</a:t>
            </a:r>
            <a:r>
              <a:rPr lang="en-US" altLang="en-US">
                <a:latin typeface="Corbel" panose="020B0503020204020204" pitchFamily="34" charset="0"/>
              </a:rPr>
              <a:t> to node </a:t>
            </a:r>
            <a:r>
              <a:rPr lang="en-US" altLang="en-US" i="1">
                <a:latin typeface="Corbel" panose="020B0503020204020204" pitchFamily="34" charset="0"/>
              </a:rPr>
              <a:t>Y</a:t>
            </a:r>
            <a:r>
              <a:rPr lang="en-US" altLang="en-US">
                <a:latin typeface="Corbel" panose="020B0503020204020204" pitchFamily="34" charset="0"/>
              </a:rPr>
              <a:t> eg. </a:t>
            </a:r>
            <a:r>
              <a:rPr lang="en-US" altLang="en-US" i="1">
                <a:latin typeface="Corbel" panose="020B0503020204020204" pitchFamily="34" charset="0"/>
              </a:rPr>
              <a:t>A</a:t>
            </a:r>
            <a:r>
              <a:rPr lang="en-US" altLang="en-US">
                <a:latin typeface="Corbel" panose="020B0503020204020204" pitchFamily="34" charset="0"/>
              </a:rPr>
              <a:t> is a parent of </a:t>
            </a:r>
            <a:r>
              <a:rPr lang="en-US" altLang="en-US" i="1">
                <a:latin typeface="Corbel" panose="020B0503020204020204" pitchFamily="34" charset="0"/>
              </a:rPr>
              <a:t>B</a:t>
            </a:r>
            <a:r>
              <a:rPr lang="en-US" altLang="en-US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863250" name="Text Box 18"/>
          <p:cNvSpPr txBox="1">
            <a:spLocks noChangeArrowheads="1"/>
          </p:cNvSpPr>
          <p:nvPr/>
        </p:nvSpPr>
        <p:spPr bwMode="auto">
          <a:xfrm>
            <a:off x="1828800" y="4953000"/>
            <a:ext cx="35814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latin typeface="Corbel" panose="020B0503020204020204" pitchFamily="34" charset="0"/>
              </a:rPr>
              <a:t>Informally, an arrow from node </a:t>
            </a:r>
            <a:r>
              <a:rPr lang="en-US" altLang="en-US" i="1">
                <a:latin typeface="Corbel" panose="020B0503020204020204" pitchFamily="34" charset="0"/>
              </a:rPr>
              <a:t>X</a:t>
            </a:r>
            <a:r>
              <a:rPr lang="en-US" altLang="en-US">
                <a:latin typeface="Corbel" panose="020B0503020204020204" pitchFamily="34" charset="0"/>
              </a:rPr>
              <a:t> to node </a:t>
            </a:r>
            <a:r>
              <a:rPr lang="en-US" altLang="en-US" i="1">
                <a:latin typeface="Corbel" panose="020B0503020204020204" pitchFamily="34" charset="0"/>
              </a:rPr>
              <a:t>Y</a:t>
            </a:r>
            <a:r>
              <a:rPr lang="en-US" altLang="en-US">
                <a:latin typeface="Corbel" panose="020B0503020204020204" pitchFamily="34" charset="0"/>
              </a:rPr>
              <a:t> means </a:t>
            </a:r>
            <a:r>
              <a:rPr lang="en-US" altLang="en-US" i="1">
                <a:latin typeface="Corbel" panose="020B0503020204020204" pitchFamily="34" charset="0"/>
              </a:rPr>
              <a:t>X</a:t>
            </a:r>
            <a:r>
              <a:rPr lang="en-US" altLang="en-US">
                <a:latin typeface="Corbel" panose="020B0503020204020204" pitchFamily="34" charset="0"/>
              </a:rPr>
              <a:t> has a direct influence on </a:t>
            </a:r>
            <a:r>
              <a:rPr lang="en-US" altLang="en-US" i="1">
                <a:latin typeface="Corbel" panose="020B0503020204020204" pitchFamily="34" charset="0"/>
              </a:rPr>
              <a:t>Y</a:t>
            </a:r>
          </a:p>
        </p:txBody>
      </p:sp>
      <p:sp>
        <p:nvSpPr>
          <p:cNvPr id="863252" name="Line 20"/>
          <p:cNvSpPr>
            <a:spLocks noChangeShapeType="1"/>
          </p:cNvSpPr>
          <p:nvPr/>
        </p:nvSpPr>
        <p:spPr bwMode="auto">
          <a:xfrm>
            <a:off x="5029200" y="22098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53" name="Line 21"/>
          <p:cNvSpPr>
            <a:spLocks noChangeShapeType="1"/>
          </p:cNvSpPr>
          <p:nvPr/>
        </p:nvSpPr>
        <p:spPr bwMode="auto">
          <a:xfrm flipH="1">
            <a:off x="6172200" y="28956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54" name="Line 22"/>
          <p:cNvSpPr>
            <a:spLocks noChangeShapeType="1"/>
          </p:cNvSpPr>
          <p:nvPr/>
        </p:nvSpPr>
        <p:spPr bwMode="auto">
          <a:xfrm flipV="1">
            <a:off x="3962400" y="3962400"/>
            <a:ext cx="129540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4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337" y="277717"/>
            <a:ext cx="7772400" cy="838200"/>
          </a:xfrm>
        </p:spPr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A Set of Tables for Each Node</a:t>
            </a:r>
          </a:p>
        </p:txBody>
      </p:sp>
      <p:sp>
        <p:nvSpPr>
          <p:cNvPr id="865368" name="Text Box 88"/>
          <p:cNvSpPr txBox="1">
            <a:spLocks noChangeArrowheads="1"/>
          </p:cNvSpPr>
          <p:nvPr/>
        </p:nvSpPr>
        <p:spPr bwMode="auto">
          <a:xfrm>
            <a:off x="6781800" y="1066801"/>
            <a:ext cx="38862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Corbel" panose="020B0503020204020204" pitchFamily="34" charset="0"/>
              </a:rPr>
              <a:t>Each node </a:t>
            </a:r>
            <a:r>
              <a:rPr lang="en-US" altLang="en-US" i="1" dirty="0">
                <a:solidFill>
                  <a:srgbClr val="FF0000"/>
                </a:solidFill>
                <a:latin typeface="Corbel" panose="020B0503020204020204" pitchFamily="34" charset="0"/>
              </a:rPr>
              <a:t>X</a:t>
            </a:r>
            <a:r>
              <a:rPr lang="en-US" altLang="en-US" i="1" baseline="-25000" dirty="0">
                <a:solidFill>
                  <a:srgbClr val="FF0000"/>
                </a:solidFill>
                <a:latin typeface="Corbel" panose="020B0503020204020204" pitchFamily="34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latin typeface="Corbel" panose="020B0503020204020204" pitchFamily="34" charset="0"/>
              </a:rPr>
              <a:t> has a conditional probability distribution P(</a:t>
            </a:r>
            <a:r>
              <a:rPr lang="en-US" altLang="en-US" i="1" dirty="0">
                <a:solidFill>
                  <a:srgbClr val="FF0000"/>
                </a:solidFill>
                <a:latin typeface="Corbel" panose="020B0503020204020204" pitchFamily="34" charset="0"/>
              </a:rPr>
              <a:t>X</a:t>
            </a:r>
            <a:r>
              <a:rPr lang="en-US" altLang="en-US" i="1" baseline="-25000" dirty="0">
                <a:solidFill>
                  <a:srgbClr val="FF0000"/>
                </a:solidFill>
                <a:latin typeface="Corbel" panose="020B0503020204020204" pitchFamily="34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latin typeface="Corbel" panose="020B0503020204020204" pitchFamily="34" charset="0"/>
              </a:rPr>
              <a:t> | Parents(</a:t>
            </a:r>
            <a:r>
              <a:rPr lang="en-US" altLang="en-US" i="1" dirty="0">
                <a:solidFill>
                  <a:srgbClr val="FF0000"/>
                </a:solidFill>
                <a:latin typeface="Corbel" panose="020B0503020204020204" pitchFamily="34" charset="0"/>
              </a:rPr>
              <a:t>X</a:t>
            </a:r>
            <a:r>
              <a:rPr lang="en-US" altLang="en-US" i="1" baseline="-25000" dirty="0">
                <a:solidFill>
                  <a:srgbClr val="FF0000"/>
                </a:solidFill>
                <a:latin typeface="Corbel" panose="020B0503020204020204" pitchFamily="34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latin typeface="Corbel" panose="020B0503020204020204" pitchFamily="34" charset="0"/>
              </a:rPr>
              <a:t>)) that quantifies the effect of the parents on the node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Corbel" panose="020B0503020204020204" pitchFamily="34" charset="0"/>
              </a:rPr>
              <a:t>The parameters are the probabilities in these conditional probability tables (CPTs)</a:t>
            </a:r>
          </a:p>
        </p:txBody>
      </p:sp>
      <p:graphicFrame>
        <p:nvGraphicFramePr>
          <p:cNvPr id="865395" name="Group 115"/>
          <p:cNvGraphicFramePr>
            <a:graphicFrameLocks noGrp="1"/>
          </p:cNvGraphicFramePr>
          <p:nvPr/>
        </p:nvGraphicFramePr>
        <p:xfrm>
          <a:off x="1905000" y="1066800"/>
          <a:ext cx="1295400" cy="10058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65409" name="Group 129"/>
          <p:cNvGraphicFramePr>
            <a:graphicFrameLocks noGrp="1"/>
          </p:cNvGraphicFramePr>
          <p:nvPr/>
        </p:nvGraphicFramePr>
        <p:xfrm>
          <a:off x="4267200" y="1066800"/>
          <a:ext cx="21336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P(B|A)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65435" name="Group 155"/>
          <p:cNvGraphicFramePr>
            <a:graphicFrameLocks noGrp="1"/>
          </p:cNvGraphicFramePr>
          <p:nvPr/>
        </p:nvGraphicFramePr>
        <p:xfrm>
          <a:off x="1828800" y="3048000"/>
          <a:ext cx="21336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P(C|B)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65499" name="Group 219"/>
          <p:cNvGraphicFramePr>
            <a:graphicFrameLocks noGrp="1"/>
          </p:cNvGraphicFramePr>
          <p:nvPr/>
        </p:nvGraphicFramePr>
        <p:xfrm>
          <a:off x="6324600" y="5029200"/>
          <a:ext cx="21336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P(D|B)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65487" name="Oval 207"/>
          <p:cNvSpPr>
            <a:spLocks noChangeArrowheads="1"/>
          </p:cNvSpPr>
          <p:nvPr/>
        </p:nvSpPr>
        <p:spPr bwMode="auto">
          <a:xfrm>
            <a:off x="4343400" y="35814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</a:t>
            </a:r>
          </a:p>
        </p:txBody>
      </p:sp>
      <p:sp>
        <p:nvSpPr>
          <p:cNvPr id="865488" name="Oval 208"/>
          <p:cNvSpPr>
            <a:spLocks noChangeArrowheads="1"/>
          </p:cNvSpPr>
          <p:nvPr/>
        </p:nvSpPr>
        <p:spPr bwMode="auto">
          <a:xfrm>
            <a:off x="4343400" y="44958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B</a:t>
            </a:r>
          </a:p>
        </p:txBody>
      </p:sp>
      <p:sp>
        <p:nvSpPr>
          <p:cNvPr id="865489" name="Oval 209"/>
          <p:cNvSpPr>
            <a:spLocks noChangeArrowheads="1"/>
          </p:cNvSpPr>
          <p:nvPr/>
        </p:nvSpPr>
        <p:spPr bwMode="auto">
          <a:xfrm>
            <a:off x="3810000" y="5334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</a:t>
            </a:r>
          </a:p>
        </p:txBody>
      </p:sp>
      <p:sp>
        <p:nvSpPr>
          <p:cNvPr id="865490" name="Oval 210"/>
          <p:cNvSpPr>
            <a:spLocks noChangeArrowheads="1"/>
          </p:cNvSpPr>
          <p:nvPr/>
        </p:nvSpPr>
        <p:spPr bwMode="auto">
          <a:xfrm>
            <a:off x="4953000" y="5334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D</a:t>
            </a:r>
          </a:p>
        </p:txBody>
      </p:sp>
      <p:cxnSp>
        <p:nvCxnSpPr>
          <p:cNvPr id="865491" name="AutoShape 211"/>
          <p:cNvCxnSpPr>
            <a:cxnSpLocks noChangeShapeType="1"/>
            <a:stCxn id="865487" idx="4"/>
            <a:endCxn id="865488" idx="0"/>
          </p:cNvCxnSpPr>
          <p:nvPr/>
        </p:nvCxnSpPr>
        <p:spPr bwMode="auto">
          <a:xfrm>
            <a:off x="4610100" y="4114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5492" name="AutoShape 212"/>
          <p:cNvCxnSpPr>
            <a:cxnSpLocks noChangeShapeType="1"/>
            <a:stCxn id="865488" idx="3"/>
            <a:endCxn id="865489" idx="0"/>
          </p:cNvCxnSpPr>
          <p:nvPr/>
        </p:nvCxnSpPr>
        <p:spPr bwMode="auto">
          <a:xfrm flipH="1">
            <a:off x="4076700" y="4951414"/>
            <a:ext cx="344488" cy="382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5493" name="AutoShape 213"/>
          <p:cNvCxnSpPr>
            <a:cxnSpLocks noChangeShapeType="1"/>
            <a:stCxn id="865488" idx="5"/>
            <a:endCxn id="865490" idx="0"/>
          </p:cNvCxnSpPr>
          <p:nvPr/>
        </p:nvCxnSpPr>
        <p:spPr bwMode="auto">
          <a:xfrm>
            <a:off x="4799014" y="4951414"/>
            <a:ext cx="420687" cy="382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5494" name="Line 214"/>
          <p:cNvSpPr>
            <a:spLocks noChangeShapeType="1"/>
          </p:cNvSpPr>
          <p:nvPr/>
        </p:nvSpPr>
        <p:spPr bwMode="auto">
          <a:xfrm>
            <a:off x="3200400" y="2133600"/>
            <a:ext cx="144780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95" name="Line 215"/>
          <p:cNvSpPr>
            <a:spLocks noChangeShapeType="1"/>
          </p:cNvSpPr>
          <p:nvPr/>
        </p:nvSpPr>
        <p:spPr bwMode="auto">
          <a:xfrm flipH="1">
            <a:off x="4876800" y="2819400"/>
            <a:ext cx="45720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96" name="Line 216"/>
          <p:cNvSpPr>
            <a:spLocks noChangeShapeType="1"/>
          </p:cNvSpPr>
          <p:nvPr/>
        </p:nvSpPr>
        <p:spPr bwMode="auto">
          <a:xfrm flipH="1">
            <a:off x="5562600" y="5562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97" name="Line 217"/>
          <p:cNvSpPr>
            <a:spLocks noChangeShapeType="1"/>
          </p:cNvSpPr>
          <p:nvPr/>
        </p:nvSpPr>
        <p:spPr bwMode="auto">
          <a:xfrm>
            <a:off x="3124200" y="4800600"/>
            <a:ext cx="68580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0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EDFD-78CC-421C-8FCA-0C1142CC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000EE-0A50-4DE3-86F4-1BBBCD826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will finish chapter 7 today (with 7.3)</a:t>
            </a:r>
          </a:p>
          <a:p>
            <a:pPr lvl="1"/>
            <a:r>
              <a:rPr lang="en-US"/>
              <a:t>HW		 	7.3: 1, 3, 5, 8, 15</a:t>
            </a:r>
          </a:p>
          <a:p>
            <a:endParaRPr lang="en-US"/>
          </a:p>
          <a:p>
            <a:r>
              <a:rPr lang="en-US"/>
              <a:t>Wednesday is a review day – come with lots of questions</a:t>
            </a:r>
          </a:p>
          <a:p>
            <a:pPr lvl="1"/>
            <a:r>
              <a:rPr lang="en-US"/>
              <a:t>Review HW		</a:t>
            </a:r>
            <a:r>
              <a:rPr lang="fr-FR"/>
              <a:t>Chapter 5 (pp. 400-402): 2, 10, 37, 58</a:t>
            </a:r>
          </a:p>
          <a:p>
            <a:pPr lvl="1"/>
            <a:r>
              <a:rPr lang="fr-FR"/>
              <a:t>			Chapter 7 (pp. 521-524): 1, 3, 5, 17, 19, 23, 26</a:t>
            </a:r>
            <a:endParaRPr lang="en-US"/>
          </a:p>
          <a:p>
            <a:endParaRPr lang="en-US"/>
          </a:p>
          <a:p>
            <a:r>
              <a:rPr lang="en-US"/>
              <a:t>Exam I is on Friday, covering chapters 5 &amp; 7</a:t>
            </a:r>
          </a:p>
        </p:txBody>
      </p:sp>
    </p:spTree>
    <p:extLst>
      <p:ext uri="{BB962C8B-B14F-4D97-AF65-F5344CB8AC3E}">
        <p14:creationId xmlns:p14="http://schemas.microsoft.com/office/powerpoint/2010/main" val="249270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402457" y="18288"/>
            <a:ext cx="550845" cy="329184"/>
          </a:xfrm>
        </p:spPr>
        <p:txBody>
          <a:bodyPr/>
          <a:lstStyle/>
          <a:p>
            <a:fld id="{24ADEE66-29A3-4AEB-B8B9-FBFC23B8036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Inference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2057400"/>
          </a:xfrm>
        </p:spPr>
        <p:txBody>
          <a:bodyPr>
            <a:normAutofit/>
          </a:bodyPr>
          <a:lstStyle/>
          <a:p>
            <a:pPr marL="350838" indent="-350838"/>
            <a:r>
              <a:rPr lang="en-US" altLang="en-US" sz="2800" dirty="0">
                <a:latin typeface="Corbel" panose="020B0503020204020204" pitchFamily="34" charset="0"/>
              </a:rPr>
              <a:t>Using a Bayesian network to compute probabilities is called inference</a:t>
            </a:r>
          </a:p>
          <a:p>
            <a:pPr marL="350838" indent="-350838"/>
            <a:r>
              <a:rPr lang="en-US" altLang="en-US" sz="2800" dirty="0">
                <a:latin typeface="Corbel" panose="020B0503020204020204" pitchFamily="34" charset="0"/>
              </a:rPr>
              <a:t>In general, inference involves queries of the form:</a:t>
            </a:r>
          </a:p>
          <a:p>
            <a:pPr marL="350838" indent="-350838">
              <a:buNone/>
            </a:pPr>
            <a:r>
              <a:rPr lang="en-US" altLang="en-US" sz="2800" dirty="0">
                <a:latin typeface="Corbel" panose="020B0503020204020204" pitchFamily="34" charset="0"/>
              </a:rPr>
              <a:t>	P( X | E )</a:t>
            </a:r>
          </a:p>
        </p:txBody>
      </p:sp>
      <p:sp>
        <p:nvSpPr>
          <p:cNvPr id="872465" name="Text Box 17"/>
          <p:cNvSpPr txBox="1">
            <a:spLocks noChangeArrowheads="1"/>
          </p:cNvSpPr>
          <p:nvPr/>
        </p:nvSpPr>
        <p:spPr bwMode="auto">
          <a:xfrm>
            <a:off x="3200400" y="4267200"/>
            <a:ext cx="342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33FF"/>
                </a:solidFill>
              </a:rPr>
              <a:t>X = The query variable(s)</a:t>
            </a:r>
          </a:p>
        </p:txBody>
      </p:sp>
      <p:sp>
        <p:nvSpPr>
          <p:cNvPr id="872466" name="Text Box 18"/>
          <p:cNvSpPr txBox="1">
            <a:spLocks noChangeArrowheads="1"/>
          </p:cNvSpPr>
          <p:nvPr/>
        </p:nvSpPr>
        <p:spPr bwMode="auto">
          <a:xfrm>
            <a:off x="3962400" y="365760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E = The evidence variable(s)</a:t>
            </a:r>
          </a:p>
        </p:txBody>
      </p:sp>
      <p:sp>
        <p:nvSpPr>
          <p:cNvPr id="872467" name="Line 19"/>
          <p:cNvSpPr>
            <a:spLocks noChangeShapeType="1"/>
          </p:cNvSpPr>
          <p:nvPr/>
        </p:nvSpPr>
        <p:spPr bwMode="auto">
          <a:xfrm flipH="1" flipV="1">
            <a:off x="3200400" y="3505200"/>
            <a:ext cx="152400" cy="6858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2468" name="Line 20"/>
          <p:cNvSpPr>
            <a:spLocks noChangeShapeType="1"/>
          </p:cNvSpPr>
          <p:nvPr/>
        </p:nvSpPr>
        <p:spPr bwMode="auto">
          <a:xfrm flipH="1" flipV="1">
            <a:off x="3657600" y="3429000"/>
            <a:ext cx="3048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37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358391" y="18288"/>
            <a:ext cx="661012" cy="329184"/>
          </a:xfrm>
        </p:spPr>
        <p:txBody>
          <a:bodyPr/>
          <a:lstStyle/>
          <a:p>
            <a:fld id="{D99FEC4C-8359-44F9-9D59-E23CE417641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Inference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3429000"/>
            <a:ext cx="8305800" cy="2667000"/>
          </a:xfrm>
        </p:spPr>
        <p:txBody>
          <a:bodyPr>
            <a:normAutofit/>
          </a:bodyPr>
          <a:lstStyle/>
          <a:p>
            <a:pPr marL="350838" indent="-350838">
              <a:lnSpc>
                <a:spcPct val="90000"/>
              </a:lnSpc>
            </a:pPr>
            <a:r>
              <a:rPr lang="en-US" altLang="en-US" dirty="0">
                <a:latin typeface="Corbel" panose="020B0503020204020204" pitchFamily="34" charset="0"/>
              </a:rPr>
              <a:t>An example of a query would be:</a:t>
            </a:r>
          </a:p>
          <a:p>
            <a:pPr marL="350838" indent="-350838">
              <a:lnSpc>
                <a:spcPct val="90000"/>
              </a:lnSpc>
              <a:buNone/>
            </a:pPr>
            <a:r>
              <a:rPr lang="en-US" altLang="en-US" dirty="0">
                <a:latin typeface="Corbel" panose="020B0503020204020204" pitchFamily="34" charset="0"/>
              </a:rPr>
              <a:t>	P( </a:t>
            </a:r>
            <a:r>
              <a:rPr lang="en-US" altLang="en-US" i="1" dirty="0" err="1">
                <a:latin typeface="Corbel" panose="020B0503020204020204" pitchFamily="34" charset="0"/>
              </a:rPr>
              <a:t>HasAnthrax</a:t>
            </a:r>
            <a:r>
              <a:rPr lang="en-US" altLang="en-US" dirty="0">
                <a:latin typeface="Corbel" panose="020B0503020204020204" pitchFamily="34" charset="0"/>
              </a:rPr>
              <a:t>| </a:t>
            </a:r>
            <a:r>
              <a:rPr lang="en-US" altLang="en-US" i="1" dirty="0" err="1">
                <a:latin typeface="Corbel" panose="020B0503020204020204" pitchFamily="34" charset="0"/>
              </a:rPr>
              <a:t>HasFever</a:t>
            </a:r>
            <a:r>
              <a:rPr lang="en-US" altLang="en-US" i="1" dirty="0">
                <a:latin typeface="Corbel" panose="020B0503020204020204" pitchFamily="34" charset="0"/>
              </a:rPr>
              <a:t> </a:t>
            </a:r>
            <a:r>
              <a:rPr lang="en-US" altLang="en-US" dirty="0">
                <a:latin typeface="Corbel" panose="020B0503020204020204" pitchFamily="34" charset="0"/>
              </a:rPr>
              <a:t>and </a:t>
            </a:r>
            <a:r>
              <a:rPr lang="en-US" altLang="en-US" i="1" dirty="0" err="1">
                <a:latin typeface="Corbel" panose="020B0503020204020204" pitchFamily="34" charset="0"/>
              </a:rPr>
              <a:t>HasCough</a:t>
            </a:r>
            <a:r>
              <a:rPr lang="en-US" altLang="en-US" dirty="0">
                <a:latin typeface="Corbel" panose="020B0503020204020204" pitchFamily="34" charset="0"/>
              </a:rPr>
              <a:t>)</a:t>
            </a:r>
          </a:p>
          <a:p>
            <a:pPr marL="350838" indent="-350838">
              <a:lnSpc>
                <a:spcPct val="90000"/>
              </a:lnSpc>
            </a:pPr>
            <a:r>
              <a:rPr lang="en-US" altLang="en-US" dirty="0">
                <a:latin typeface="Corbel" panose="020B0503020204020204" pitchFamily="34" charset="0"/>
              </a:rPr>
              <a:t>Note:  Even though </a:t>
            </a:r>
            <a:r>
              <a:rPr lang="en-US" altLang="en-US" i="1" dirty="0" err="1">
                <a:latin typeface="Corbel" panose="020B0503020204020204" pitchFamily="34" charset="0"/>
              </a:rPr>
              <a:t>HasDifficultyBreathing</a:t>
            </a:r>
            <a:r>
              <a:rPr lang="en-US" altLang="en-US" dirty="0">
                <a:latin typeface="Corbel" panose="020B0503020204020204" pitchFamily="34" charset="0"/>
              </a:rPr>
              <a:t> and </a:t>
            </a:r>
            <a:r>
              <a:rPr lang="en-US" altLang="en-US" i="1" dirty="0" err="1">
                <a:latin typeface="Corbel" panose="020B0503020204020204" pitchFamily="34" charset="0"/>
              </a:rPr>
              <a:t>HasWideMediastinum</a:t>
            </a:r>
            <a:r>
              <a:rPr lang="en-US" altLang="en-US" dirty="0">
                <a:latin typeface="Corbel" panose="020B0503020204020204" pitchFamily="34" charset="0"/>
              </a:rPr>
              <a:t> are in the Bayesian network, they are not given values in the query (</a:t>
            </a:r>
            <a:r>
              <a:rPr lang="en-US" altLang="en-US" dirty="0" err="1">
                <a:latin typeface="Corbel" panose="020B0503020204020204" pitchFamily="34" charset="0"/>
              </a:rPr>
              <a:t>ie</a:t>
            </a:r>
            <a:r>
              <a:rPr lang="en-US" altLang="en-US" dirty="0">
                <a:latin typeface="Corbel" panose="020B0503020204020204" pitchFamily="34" charset="0"/>
              </a:rPr>
              <a:t>. they do not appear either as query variables or evidence variables)</a:t>
            </a:r>
          </a:p>
          <a:p>
            <a:pPr marL="350838" indent="-350838">
              <a:lnSpc>
                <a:spcPct val="90000"/>
              </a:lnSpc>
            </a:pPr>
            <a:r>
              <a:rPr lang="en-US" altLang="en-US" dirty="0">
                <a:latin typeface="Corbel" panose="020B0503020204020204" pitchFamily="34" charset="0"/>
              </a:rPr>
              <a:t>They are treated as unobserved variables</a:t>
            </a:r>
          </a:p>
        </p:txBody>
      </p:sp>
      <p:sp>
        <p:nvSpPr>
          <p:cNvPr id="873481" name="Oval 9"/>
          <p:cNvSpPr>
            <a:spLocks noChangeArrowheads="1"/>
          </p:cNvSpPr>
          <p:nvPr/>
        </p:nvSpPr>
        <p:spPr bwMode="auto">
          <a:xfrm>
            <a:off x="5105400" y="1371600"/>
            <a:ext cx="1600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HasAnthrax</a:t>
            </a:r>
          </a:p>
        </p:txBody>
      </p:sp>
      <p:sp>
        <p:nvSpPr>
          <p:cNvPr id="873482" name="Oval 10"/>
          <p:cNvSpPr>
            <a:spLocks noChangeArrowheads="1"/>
          </p:cNvSpPr>
          <p:nvPr/>
        </p:nvSpPr>
        <p:spPr bwMode="auto">
          <a:xfrm>
            <a:off x="2209800" y="2590800"/>
            <a:ext cx="11430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HasCough</a:t>
            </a:r>
          </a:p>
        </p:txBody>
      </p:sp>
      <p:sp>
        <p:nvSpPr>
          <p:cNvPr id="873483" name="Oval 11"/>
          <p:cNvSpPr>
            <a:spLocks noChangeArrowheads="1"/>
          </p:cNvSpPr>
          <p:nvPr/>
        </p:nvSpPr>
        <p:spPr bwMode="auto">
          <a:xfrm>
            <a:off x="3505200" y="2590800"/>
            <a:ext cx="11430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HasFever</a:t>
            </a:r>
          </a:p>
        </p:txBody>
      </p:sp>
      <p:sp>
        <p:nvSpPr>
          <p:cNvPr id="873484" name="Oval 12"/>
          <p:cNvSpPr>
            <a:spLocks noChangeArrowheads="1"/>
          </p:cNvSpPr>
          <p:nvPr/>
        </p:nvSpPr>
        <p:spPr bwMode="auto">
          <a:xfrm>
            <a:off x="4800600" y="2590800"/>
            <a:ext cx="2438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HasDifficultyBreathing</a:t>
            </a:r>
          </a:p>
        </p:txBody>
      </p:sp>
      <p:sp>
        <p:nvSpPr>
          <p:cNvPr id="873485" name="Oval 13"/>
          <p:cNvSpPr>
            <a:spLocks noChangeArrowheads="1"/>
          </p:cNvSpPr>
          <p:nvPr/>
        </p:nvSpPr>
        <p:spPr bwMode="auto">
          <a:xfrm>
            <a:off x="7391400" y="2590800"/>
            <a:ext cx="2819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HasWideMediastinum</a:t>
            </a:r>
          </a:p>
        </p:txBody>
      </p:sp>
      <p:cxnSp>
        <p:nvCxnSpPr>
          <p:cNvPr id="873486" name="AutoShape 14"/>
          <p:cNvCxnSpPr>
            <a:cxnSpLocks noChangeShapeType="1"/>
            <a:stCxn id="873481" idx="4"/>
            <a:endCxn id="873482" idx="0"/>
          </p:cNvCxnSpPr>
          <p:nvPr/>
        </p:nvCxnSpPr>
        <p:spPr bwMode="auto">
          <a:xfrm flipH="1">
            <a:off x="2781300" y="1828800"/>
            <a:ext cx="3124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3487" name="AutoShape 15"/>
          <p:cNvCxnSpPr>
            <a:cxnSpLocks noChangeShapeType="1"/>
            <a:stCxn id="873481" idx="4"/>
            <a:endCxn id="873483" idx="0"/>
          </p:cNvCxnSpPr>
          <p:nvPr/>
        </p:nvCxnSpPr>
        <p:spPr bwMode="auto">
          <a:xfrm flipH="1">
            <a:off x="4076700" y="1828800"/>
            <a:ext cx="1828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3488" name="AutoShape 16"/>
          <p:cNvCxnSpPr>
            <a:cxnSpLocks noChangeShapeType="1"/>
            <a:stCxn id="873481" idx="4"/>
            <a:endCxn id="873484" idx="0"/>
          </p:cNvCxnSpPr>
          <p:nvPr/>
        </p:nvCxnSpPr>
        <p:spPr bwMode="auto">
          <a:xfrm>
            <a:off x="5905500" y="1828800"/>
            <a:ext cx="1143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3489" name="AutoShape 17"/>
          <p:cNvCxnSpPr>
            <a:cxnSpLocks noChangeShapeType="1"/>
            <a:stCxn id="873481" idx="4"/>
            <a:endCxn id="873485" idx="0"/>
          </p:cNvCxnSpPr>
          <p:nvPr/>
        </p:nvCxnSpPr>
        <p:spPr bwMode="auto">
          <a:xfrm>
            <a:off x="5905500" y="1828800"/>
            <a:ext cx="28956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03399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347372" y="18288"/>
            <a:ext cx="638983" cy="329184"/>
          </a:xfrm>
        </p:spPr>
        <p:txBody>
          <a:bodyPr/>
          <a:lstStyle/>
          <a:p>
            <a:fld id="{92950A59-711A-42B0-A8AB-C3A5C326EC4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The Bad News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Corbel" panose="020B0503020204020204" pitchFamily="34" charset="0"/>
              </a:rPr>
              <a:t>Exact inference is feasible in small to medium-sized networks</a:t>
            </a:r>
          </a:p>
          <a:p>
            <a:r>
              <a:rPr lang="en-US" altLang="en-US" dirty="0">
                <a:latin typeface="Corbel" panose="020B0503020204020204" pitchFamily="34" charset="0"/>
              </a:rPr>
              <a:t>Exact inference in large networks takes a very long time</a:t>
            </a:r>
          </a:p>
          <a:p>
            <a:r>
              <a:rPr lang="en-US" altLang="en-US" dirty="0">
                <a:latin typeface="Corbel" panose="020B0503020204020204" pitchFamily="34" charset="0"/>
              </a:rPr>
              <a:t>We resort to approximate inference techniques which are much faster and give pretty good results</a:t>
            </a:r>
          </a:p>
        </p:txBody>
      </p:sp>
    </p:spTree>
    <p:extLst>
      <p:ext uri="{BB962C8B-B14F-4D97-AF65-F5344CB8AC3E}">
        <p14:creationId xmlns:p14="http://schemas.microsoft.com/office/powerpoint/2010/main" val="3311276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0500"/>
            <a:ext cx="8229600" cy="914400"/>
          </a:xfrm>
        </p:spPr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Person Model (Initial Prototype)</a:t>
            </a:r>
          </a:p>
        </p:txBody>
      </p:sp>
      <p:sp>
        <p:nvSpPr>
          <p:cNvPr id="841731" name="AutoShape 3"/>
          <p:cNvSpPr>
            <a:spLocks noChangeArrowheads="1"/>
          </p:cNvSpPr>
          <p:nvPr/>
        </p:nvSpPr>
        <p:spPr bwMode="auto">
          <a:xfrm>
            <a:off x="5334001" y="990600"/>
            <a:ext cx="1293813" cy="457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Anthrax Release</a:t>
            </a:r>
          </a:p>
        </p:txBody>
      </p:sp>
      <p:sp>
        <p:nvSpPr>
          <p:cNvPr id="841732" name="AutoShape 4"/>
          <p:cNvSpPr>
            <a:spLocks noChangeArrowheads="1"/>
          </p:cNvSpPr>
          <p:nvPr/>
        </p:nvSpPr>
        <p:spPr bwMode="auto">
          <a:xfrm>
            <a:off x="6248401" y="1676400"/>
            <a:ext cx="1293813" cy="4572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Location of Release</a:t>
            </a:r>
          </a:p>
        </p:txBody>
      </p:sp>
      <p:sp>
        <p:nvSpPr>
          <p:cNvPr id="841733" name="AutoShape 5"/>
          <p:cNvSpPr>
            <a:spLocks noChangeArrowheads="1"/>
          </p:cNvSpPr>
          <p:nvPr/>
        </p:nvSpPr>
        <p:spPr bwMode="auto">
          <a:xfrm>
            <a:off x="4572001" y="1676400"/>
            <a:ext cx="1293813" cy="4572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Time Of Release</a:t>
            </a:r>
          </a:p>
        </p:txBody>
      </p:sp>
      <p:sp>
        <p:nvSpPr>
          <p:cNvPr id="841734" name="AutoShape 6"/>
          <p:cNvSpPr>
            <a:spLocks noChangeArrowheads="1"/>
          </p:cNvSpPr>
          <p:nvPr/>
        </p:nvSpPr>
        <p:spPr bwMode="auto">
          <a:xfrm>
            <a:off x="5943601" y="3733800"/>
            <a:ext cx="1141413" cy="3810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Anthrax Infection</a:t>
            </a:r>
          </a:p>
        </p:txBody>
      </p:sp>
      <p:sp>
        <p:nvSpPr>
          <p:cNvPr id="841735" name="AutoShape 7"/>
          <p:cNvSpPr>
            <a:spLocks noChangeArrowheads="1"/>
          </p:cNvSpPr>
          <p:nvPr/>
        </p:nvSpPr>
        <p:spPr bwMode="auto">
          <a:xfrm>
            <a:off x="7467601" y="3429000"/>
            <a:ext cx="1141413" cy="3810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Home Zip</a:t>
            </a:r>
          </a:p>
        </p:txBody>
      </p:sp>
      <p:sp>
        <p:nvSpPr>
          <p:cNvPr id="841736" name="AutoShape 8"/>
          <p:cNvSpPr>
            <a:spLocks noChangeArrowheads="1"/>
          </p:cNvSpPr>
          <p:nvPr/>
        </p:nvSpPr>
        <p:spPr bwMode="auto">
          <a:xfrm>
            <a:off x="6781801" y="4267200"/>
            <a:ext cx="1141413" cy="457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Respiratory 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from Anthrax</a:t>
            </a:r>
          </a:p>
        </p:txBody>
      </p:sp>
      <p:sp>
        <p:nvSpPr>
          <p:cNvPr id="841737" name="AutoShape 9"/>
          <p:cNvSpPr>
            <a:spLocks noChangeArrowheads="1"/>
          </p:cNvSpPr>
          <p:nvPr/>
        </p:nvSpPr>
        <p:spPr bwMode="auto">
          <a:xfrm>
            <a:off x="8915400" y="3657600"/>
            <a:ext cx="990600" cy="457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Other ED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 Disease</a:t>
            </a:r>
          </a:p>
        </p:txBody>
      </p:sp>
      <p:sp>
        <p:nvSpPr>
          <p:cNvPr id="841738" name="AutoShape 10"/>
          <p:cNvSpPr>
            <a:spLocks noChangeArrowheads="1"/>
          </p:cNvSpPr>
          <p:nvPr/>
        </p:nvSpPr>
        <p:spPr bwMode="auto">
          <a:xfrm>
            <a:off x="9448801" y="3124200"/>
            <a:ext cx="912813" cy="3048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Gender</a:t>
            </a:r>
          </a:p>
        </p:txBody>
      </p:sp>
      <p:sp>
        <p:nvSpPr>
          <p:cNvPr id="841739" name="AutoShape 11"/>
          <p:cNvSpPr>
            <a:spLocks noChangeArrowheads="1"/>
          </p:cNvSpPr>
          <p:nvPr/>
        </p:nvSpPr>
        <p:spPr bwMode="auto">
          <a:xfrm>
            <a:off x="8382000" y="3124200"/>
            <a:ext cx="914400" cy="3048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Age Decile</a:t>
            </a:r>
          </a:p>
        </p:txBody>
      </p:sp>
      <p:sp>
        <p:nvSpPr>
          <p:cNvPr id="841740" name="AutoShape 12"/>
          <p:cNvSpPr>
            <a:spLocks noChangeArrowheads="1"/>
          </p:cNvSpPr>
          <p:nvPr/>
        </p:nvSpPr>
        <p:spPr bwMode="auto">
          <a:xfrm>
            <a:off x="8001000" y="4267200"/>
            <a:ext cx="1143000" cy="457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Respiratory CC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From Other</a:t>
            </a:r>
          </a:p>
        </p:txBody>
      </p:sp>
      <p:sp>
        <p:nvSpPr>
          <p:cNvPr id="841741" name="AutoShape 13"/>
          <p:cNvSpPr>
            <a:spLocks noChangeArrowheads="1"/>
          </p:cNvSpPr>
          <p:nvPr/>
        </p:nvSpPr>
        <p:spPr bwMode="auto">
          <a:xfrm>
            <a:off x="7467601" y="4876800"/>
            <a:ext cx="1141413" cy="3810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Respiratory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CC</a:t>
            </a:r>
          </a:p>
        </p:txBody>
      </p:sp>
      <p:sp>
        <p:nvSpPr>
          <p:cNvPr id="841742" name="AutoShape 14"/>
          <p:cNvSpPr>
            <a:spLocks noChangeArrowheads="1"/>
          </p:cNvSpPr>
          <p:nvPr/>
        </p:nvSpPr>
        <p:spPr bwMode="auto">
          <a:xfrm>
            <a:off x="7391401" y="5562600"/>
            <a:ext cx="1293813" cy="4572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Respiratory CC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When Admitted</a:t>
            </a:r>
          </a:p>
        </p:txBody>
      </p:sp>
      <p:sp>
        <p:nvSpPr>
          <p:cNvPr id="841743" name="AutoShape 15"/>
          <p:cNvSpPr>
            <a:spLocks noChangeArrowheads="1"/>
          </p:cNvSpPr>
          <p:nvPr/>
        </p:nvSpPr>
        <p:spPr bwMode="auto">
          <a:xfrm>
            <a:off x="6477001" y="5181600"/>
            <a:ext cx="989013" cy="457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ED Admit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from Anthrax</a:t>
            </a:r>
          </a:p>
        </p:txBody>
      </p:sp>
      <p:sp>
        <p:nvSpPr>
          <p:cNvPr id="841744" name="AutoShape 16"/>
          <p:cNvSpPr>
            <a:spLocks noChangeArrowheads="1"/>
          </p:cNvSpPr>
          <p:nvPr/>
        </p:nvSpPr>
        <p:spPr bwMode="auto">
          <a:xfrm>
            <a:off x="8610600" y="5181600"/>
            <a:ext cx="990600" cy="3810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ED Admit 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from Other</a:t>
            </a:r>
          </a:p>
        </p:txBody>
      </p:sp>
      <p:sp>
        <p:nvSpPr>
          <p:cNvPr id="841745" name="AutoShape 17"/>
          <p:cNvSpPr>
            <a:spLocks noChangeArrowheads="1"/>
          </p:cNvSpPr>
          <p:nvPr/>
        </p:nvSpPr>
        <p:spPr bwMode="auto">
          <a:xfrm>
            <a:off x="7467600" y="6332538"/>
            <a:ext cx="1176338" cy="296862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ED Admission</a:t>
            </a:r>
          </a:p>
        </p:txBody>
      </p:sp>
      <p:cxnSp>
        <p:nvCxnSpPr>
          <p:cNvPr id="841746" name="AutoShape 18"/>
          <p:cNvCxnSpPr>
            <a:cxnSpLocks noChangeShapeType="1"/>
            <a:stCxn id="841732" idx="4"/>
            <a:endCxn id="841734" idx="0"/>
          </p:cNvCxnSpPr>
          <p:nvPr/>
        </p:nvCxnSpPr>
        <p:spPr bwMode="auto">
          <a:xfrm flipH="1">
            <a:off x="6515100" y="2133600"/>
            <a:ext cx="3810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47" name="AutoShape 19"/>
          <p:cNvCxnSpPr>
            <a:cxnSpLocks noChangeShapeType="1"/>
            <a:stCxn id="841733" idx="4"/>
            <a:endCxn id="841764" idx="0"/>
          </p:cNvCxnSpPr>
          <p:nvPr/>
        </p:nvCxnSpPr>
        <p:spPr bwMode="auto">
          <a:xfrm flipH="1">
            <a:off x="2324100" y="2133600"/>
            <a:ext cx="28956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48" name="AutoShape 20"/>
          <p:cNvCxnSpPr>
            <a:cxnSpLocks noChangeShapeType="1"/>
            <a:stCxn id="841735" idx="3"/>
            <a:endCxn id="841734" idx="6"/>
          </p:cNvCxnSpPr>
          <p:nvPr/>
        </p:nvCxnSpPr>
        <p:spPr bwMode="auto">
          <a:xfrm flipH="1">
            <a:off x="7085014" y="3754438"/>
            <a:ext cx="549275" cy="169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49" name="AutoShape 21"/>
          <p:cNvCxnSpPr>
            <a:cxnSpLocks noChangeShapeType="1"/>
            <a:stCxn id="841735" idx="5"/>
            <a:endCxn id="841737" idx="2"/>
          </p:cNvCxnSpPr>
          <p:nvPr/>
        </p:nvCxnSpPr>
        <p:spPr bwMode="auto">
          <a:xfrm>
            <a:off x="8442326" y="3754438"/>
            <a:ext cx="473075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0" name="AutoShape 22"/>
          <p:cNvCxnSpPr>
            <a:cxnSpLocks noChangeShapeType="1"/>
            <a:stCxn id="841739" idx="4"/>
            <a:endCxn id="841737" idx="1"/>
          </p:cNvCxnSpPr>
          <p:nvPr/>
        </p:nvCxnSpPr>
        <p:spPr bwMode="auto">
          <a:xfrm>
            <a:off x="8839201" y="3429001"/>
            <a:ext cx="220663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1" name="AutoShape 23"/>
          <p:cNvCxnSpPr>
            <a:cxnSpLocks noChangeShapeType="1"/>
            <a:stCxn id="841738" idx="4"/>
            <a:endCxn id="841737" idx="7"/>
          </p:cNvCxnSpPr>
          <p:nvPr/>
        </p:nvCxnSpPr>
        <p:spPr bwMode="auto">
          <a:xfrm flipH="1">
            <a:off x="9761538" y="3429001"/>
            <a:ext cx="144462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2" name="AutoShape 24"/>
          <p:cNvCxnSpPr>
            <a:cxnSpLocks noChangeShapeType="1"/>
            <a:stCxn id="841737" idx="4"/>
            <a:endCxn id="841744" idx="0"/>
          </p:cNvCxnSpPr>
          <p:nvPr/>
        </p:nvCxnSpPr>
        <p:spPr bwMode="auto">
          <a:xfrm flipH="1">
            <a:off x="9105900" y="4114800"/>
            <a:ext cx="3048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3" name="AutoShape 25"/>
          <p:cNvCxnSpPr>
            <a:cxnSpLocks noChangeShapeType="1"/>
            <a:stCxn id="841742" idx="4"/>
            <a:endCxn id="841745" idx="0"/>
          </p:cNvCxnSpPr>
          <p:nvPr/>
        </p:nvCxnSpPr>
        <p:spPr bwMode="auto">
          <a:xfrm>
            <a:off x="8039101" y="6019800"/>
            <a:ext cx="17463" cy="312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4" name="AutoShape 26"/>
          <p:cNvCxnSpPr>
            <a:cxnSpLocks noChangeShapeType="1"/>
            <a:stCxn id="841741" idx="4"/>
            <a:endCxn id="841742" idx="0"/>
          </p:cNvCxnSpPr>
          <p:nvPr/>
        </p:nvCxnSpPr>
        <p:spPr bwMode="auto">
          <a:xfrm>
            <a:off x="8039100" y="52578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5" name="AutoShape 27"/>
          <p:cNvCxnSpPr>
            <a:cxnSpLocks noChangeShapeType="1"/>
            <a:stCxn id="841736" idx="4"/>
            <a:endCxn id="841741" idx="1"/>
          </p:cNvCxnSpPr>
          <p:nvPr/>
        </p:nvCxnSpPr>
        <p:spPr bwMode="auto">
          <a:xfrm>
            <a:off x="7353300" y="4724401"/>
            <a:ext cx="280988" cy="207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6" name="AutoShape 28"/>
          <p:cNvCxnSpPr>
            <a:cxnSpLocks noChangeShapeType="1"/>
            <a:stCxn id="841740" idx="4"/>
            <a:endCxn id="841741" idx="7"/>
          </p:cNvCxnSpPr>
          <p:nvPr/>
        </p:nvCxnSpPr>
        <p:spPr bwMode="auto">
          <a:xfrm flipH="1">
            <a:off x="8442326" y="4724401"/>
            <a:ext cx="130175" cy="207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7" name="AutoShape 29"/>
          <p:cNvCxnSpPr>
            <a:cxnSpLocks noChangeShapeType="1"/>
            <a:stCxn id="841737" idx="3"/>
            <a:endCxn id="841740" idx="7"/>
          </p:cNvCxnSpPr>
          <p:nvPr/>
        </p:nvCxnSpPr>
        <p:spPr bwMode="auto">
          <a:xfrm flipH="1">
            <a:off x="8977313" y="4048125"/>
            <a:ext cx="82550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8" name="AutoShape 30"/>
          <p:cNvCxnSpPr>
            <a:cxnSpLocks noChangeShapeType="1"/>
            <a:stCxn id="841734" idx="4"/>
            <a:endCxn id="841743" idx="0"/>
          </p:cNvCxnSpPr>
          <p:nvPr/>
        </p:nvCxnSpPr>
        <p:spPr bwMode="auto">
          <a:xfrm>
            <a:off x="6515100" y="4114800"/>
            <a:ext cx="4572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9" name="AutoShape 31"/>
          <p:cNvCxnSpPr>
            <a:cxnSpLocks noChangeShapeType="1"/>
            <a:stCxn id="841743" idx="4"/>
            <a:endCxn id="841745" idx="1"/>
          </p:cNvCxnSpPr>
          <p:nvPr/>
        </p:nvCxnSpPr>
        <p:spPr bwMode="auto">
          <a:xfrm>
            <a:off x="6972300" y="5638800"/>
            <a:ext cx="668338" cy="736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60" name="AutoShape 32"/>
          <p:cNvCxnSpPr>
            <a:cxnSpLocks noChangeShapeType="1"/>
            <a:stCxn id="841734" idx="5"/>
            <a:endCxn id="841736" idx="0"/>
          </p:cNvCxnSpPr>
          <p:nvPr/>
        </p:nvCxnSpPr>
        <p:spPr bwMode="auto">
          <a:xfrm>
            <a:off x="6918326" y="4059238"/>
            <a:ext cx="434975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61" name="AutoShape 33"/>
          <p:cNvCxnSpPr>
            <a:cxnSpLocks noChangeShapeType="1"/>
            <a:stCxn id="841744" idx="4"/>
            <a:endCxn id="841745" idx="7"/>
          </p:cNvCxnSpPr>
          <p:nvPr/>
        </p:nvCxnSpPr>
        <p:spPr bwMode="auto">
          <a:xfrm flipH="1">
            <a:off x="8470900" y="5562600"/>
            <a:ext cx="635000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62" name="AutoShape 34"/>
          <p:cNvCxnSpPr>
            <a:cxnSpLocks noChangeShapeType="1"/>
            <a:stCxn id="841731" idx="5"/>
            <a:endCxn id="841732" idx="0"/>
          </p:cNvCxnSpPr>
          <p:nvPr/>
        </p:nvCxnSpPr>
        <p:spPr bwMode="auto">
          <a:xfrm>
            <a:off x="6438900" y="1381126"/>
            <a:ext cx="45720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63" name="AutoShape 35"/>
          <p:cNvCxnSpPr>
            <a:cxnSpLocks noChangeShapeType="1"/>
            <a:stCxn id="841731" idx="3"/>
            <a:endCxn id="841733" idx="0"/>
          </p:cNvCxnSpPr>
          <p:nvPr/>
        </p:nvCxnSpPr>
        <p:spPr bwMode="auto">
          <a:xfrm flipH="1">
            <a:off x="5219701" y="1381126"/>
            <a:ext cx="303213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1764" name="AutoShape 36"/>
          <p:cNvSpPr>
            <a:spLocks noChangeArrowheads="1"/>
          </p:cNvSpPr>
          <p:nvPr/>
        </p:nvSpPr>
        <p:spPr bwMode="auto">
          <a:xfrm>
            <a:off x="1752601" y="3733800"/>
            <a:ext cx="1141413" cy="3810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Anthrax Infection</a:t>
            </a:r>
          </a:p>
        </p:txBody>
      </p:sp>
      <p:sp>
        <p:nvSpPr>
          <p:cNvPr id="841765" name="AutoShape 37"/>
          <p:cNvSpPr>
            <a:spLocks noChangeArrowheads="1"/>
          </p:cNvSpPr>
          <p:nvPr/>
        </p:nvSpPr>
        <p:spPr bwMode="auto">
          <a:xfrm>
            <a:off x="3276601" y="3429000"/>
            <a:ext cx="1141413" cy="3810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Home Zip</a:t>
            </a:r>
          </a:p>
        </p:txBody>
      </p:sp>
      <p:sp>
        <p:nvSpPr>
          <p:cNvPr id="841766" name="AutoShape 38"/>
          <p:cNvSpPr>
            <a:spLocks noChangeArrowheads="1"/>
          </p:cNvSpPr>
          <p:nvPr/>
        </p:nvSpPr>
        <p:spPr bwMode="auto">
          <a:xfrm>
            <a:off x="2590801" y="4267200"/>
            <a:ext cx="1141413" cy="457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Respiratory 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from Anthrax</a:t>
            </a:r>
          </a:p>
        </p:txBody>
      </p:sp>
      <p:sp>
        <p:nvSpPr>
          <p:cNvPr id="841767" name="AutoShape 39"/>
          <p:cNvSpPr>
            <a:spLocks noChangeArrowheads="1"/>
          </p:cNvSpPr>
          <p:nvPr/>
        </p:nvSpPr>
        <p:spPr bwMode="auto">
          <a:xfrm>
            <a:off x="4724400" y="3657600"/>
            <a:ext cx="990600" cy="457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Other ED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 Disease</a:t>
            </a:r>
          </a:p>
        </p:txBody>
      </p:sp>
      <p:sp>
        <p:nvSpPr>
          <p:cNvPr id="841768" name="AutoShape 40"/>
          <p:cNvSpPr>
            <a:spLocks noChangeArrowheads="1"/>
          </p:cNvSpPr>
          <p:nvPr/>
        </p:nvSpPr>
        <p:spPr bwMode="auto">
          <a:xfrm>
            <a:off x="5029200" y="2971800"/>
            <a:ext cx="838200" cy="3048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Gender</a:t>
            </a:r>
          </a:p>
        </p:txBody>
      </p:sp>
      <p:sp>
        <p:nvSpPr>
          <p:cNvPr id="841769" name="AutoShape 41"/>
          <p:cNvSpPr>
            <a:spLocks noChangeArrowheads="1"/>
          </p:cNvSpPr>
          <p:nvPr/>
        </p:nvSpPr>
        <p:spPr bwMode="auto">
          <a:xfrm>
            <a:off x="4191000" y="3124200"/>
            <a:ext cx="914400" cy="3810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Age Decile</a:t>
            </a:r>
          </a:p>
        </p:txBody>
      </p:sp>
      <p:sp>
        <p:nvSpPr>
          <p:cNvPr id="841770" name="AutoShape 42"/>
          <p:cNvSpPr>
            <a:spLocks noChangeArrowheads="1"/>
          </p:cNvSpPr>
          <p:nvPr/>
        </p:nvSpPr>
        <p:spPr bwMode="auto">
          <a:xfrm>
            <a:off x="3810000" y="4267200"/>
            <a:ext cx="1143000" cy="457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Respiratory CC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From Other</a:t>
            </a:r>
          </a:p>
        </p:txBody>
      </p:sp>
      <p:sp>
        <p:nvSpPr>
          <p:cNvPr id="841771" name="AutoShape 43"/>
          <p:cNvSpPr>
            <a:spLocks noChangeArrowheads="1"/>
          </p:cNvSpPr>
          <p:nvPr/>
        </p:nvSpPr>
        <p:spPr bwMode="auto">
          <a:xfrm>
            <a:off x="3276601" y="4876800"/>
            <a:ext cx="1141413" cy="3810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Respiratory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CC</a:t>
            </a:r>
          </a:p>
        </p:txBody>
      </p:sp>
      <p:sp>
        <p:nvSpPr>
          <p:cNvPr id="841772" name="AutoShape 44"/>
          <p:cNvSpPr>
            <a:spLocks noChangeArrowheads="1"/>
          </p:cNvSpPr>
          <p:nvPr/>
        </p:nvSpPr>
        <p:spPr bwMode="auto">
          <a:xfrm>
            <a:off x="3200401" y="5562600"/>
            <a:ext cx="1293813" cy="4572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Respiratory CC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When Admitted</a:t>
            </a:r>
          </a:p>
        </p:txBody>
      </p:sp>
      <p:sp>
        <p:nvSpPr>
          <p:cNvPr id="841773" name="AutoShape 45"/>
          <p:cNvSpPr>
            <a:spLocks noChangeArrowheads="1"/>
          </p:cNvSpPr>
          <p:nvPr/>
        </p:nvSpPr>
        <p:spPr bwMode="auto">
          <a:xfrm>
            <a:off x="2362201" y="5181600"/>
            <a:ext cx="989013" cy="457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ED Admit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from Anthrax</a:t>
            </a:r>
          </a:p>
        </p:txBody>
      </p:sp>
      <p:sp>
        <p:nvSpPr>
          <p:cNvPr id="841774" name="AutoShape 46"/>
          <p:cNvSpPr>
            <a:spLocks noChangeArrowheads="1"/>
          </p:cNvSpPr>
          <p:nvPr/>
        </p:nvSpPr>
        <p:spPr bwMode="auto">
          <a:xfrm>
            <a:off x="4419600" y="5181600"/>
            <a:ext cx="990600" cy="3810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ED Admit 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from Other</a:t>
            </a:r>
          </a:p>
        </p:txBody>
      </p:sp>
      <p:sp>
        <p:nvSpPr>
          <p:cNvPr id="841775" name="AutoShape 47"/>
          <p:cNvSpPr>
            <a:spLocks noChangeArrowheads="1"/>
          </p:cNvSpPr>
          <p:nvPr/>
        </p:nvSpPr>
        <p:spPr bwMode="auto">
          <a:xfrm>
            <a:off x="3276600" y="6324601"/>
            <a:ext cx="1176338" cy="296863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ED Admission</a:t>
            </a:r>
          </a:p>
        </p:txBody>
      </p:sp>
      <p:cxnSp>
        <p:nvCxnSpPr>
          <p:cNvPr id="841776" name="AutoShape 48"/>
          <p:cNvCxnSpPr>
            <a:cxnSpLocks noChangeShapeType="1"/>
            <a:stCxn id="841765" idx="3"/>
            <a:endCxn id="841764" idx="6"/>
          </p:cNvCxnSpPr>
          <p:nvPr/>
        </p:nvCxnSpPr>
        <p:spPr bwMode="auto">
          <a:xfrm flipH="1">
            <a:off x="2894014" y="3754438"/>
            <a:ext cx="549275" cy="169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77" name="AutoShape 49"/>
          <p:cNvCxnSpPr>
            <a:cxnSpLocks noChangeShapeType="1"/>
            <a:stCxn id="841765" idx="5"/>
            <a:endCxn id="841767" idx="2"/>
          </p:cNvCxnSpPr>
          <p:nvPr/>
        </p:nvCxnSpPr>
        <p:spPr bwMode="auto">
          <a:xfrm>
            <a:off x="4251326" y="3754438"/>
            <a:ext cx="473075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78" name="AutoShape 50"/>
          <p:cNvCxnSpPr>
            <a:cxnSpLocks noChangeShapeType="1"/>
            <a:stCxn id="841769" idx="4"/>
            <a:endCxn id="841767" idx="1"/>
          </p:cNvCxnSpPr>
          <p:nvPr/>
        </p:nvCxnSpPr>
        <p:spPr bwMode="auto">
          <a:xfrm>
            <a:off x="4648201" y="3505201"/>
            <a:ext cx="220663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79" name="AutoShape 51"/>
          <p:cNvCxnSpPr>
            <a:cxnSpLocks noChangeShapeType="1"/>
            <a:stCxn id="841768" idx="4"/>
            <a:endCxn id="841767" idx="7"/>
          </p:cNvCxnSpPr>
          <p:nvPr/>
        </p:nvCxnSpPr>
        <p:spPr bwMode="auto">
          <a:xfrm>
            <a:off x="5448300" y="3276601"/>
            <a:ext cx="122238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0" name="AutoShape 52"/>
          <p:cNvCxnSpPr>
            <a:cxnSpLocks noChangeShapeType="1"/>
            <a:stCxn id="841767" idx="4"/>
            <a:endCxn id="841774" idx="0"/>
          </p:cNvCxnSpPr>
          <p:nvPr/>
        </p:nvCxnSpPr>
        <p:spPr bwMode="auto">
          <a:xfrm flipH="1">
            <a:off x="4914900" y="4114800"/>
            <a:ext cx="3048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1" name="AutoShape 53"/>
          <p:cNvCxnSpPr>
            <a:cxnSpLocks noChangeShapeType="1"/>
            <a:stCxn id="841772" idx="4"/>
            <a:endCxn id="841775" idx="0"/>
          </p:cNvCxnSpPr>
          <p:nvPr/>
        </p:nvCxnSpPr>
        <p:spPr bwMode="auto">
          <a:xfrm>
            <a:off x="3848101" y="6019800"/>
            <a:ext cx="17463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2" name="AutoShape 54"/>
          <p:cNvCxnSpPr>
            <a:cxnSpLocks noChangeShapeType="1"/>
            <a:stCxn id="841771" idx="4"/>
            <a:endCxn id="841772" idx="0"/>
          </p:cNvCxnSpPr>
          <p:nvPr/>
        </p:nvCxnSpPr>
        <p:spPr bwMode="auto">
          <a:xfrm>
            <a:off x="3848100" y="52578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3" name="AutoShape 55"/>
          <p:cNvCxnSpPr>
            <a:cxnSpLocks noChangeShapeType="1"/>
            <a:stCxn id="841766" idx="4"/>
            <a:endCxn id="841771" idx="1"/>
          </p:cNvCxnSpPr>
          <p:nvPr/>
        </p:nvCxnSpPr>
        <p:spPr bwMode="auto">
          <a:xfrm>
            <a:off x="3162300" y="4724401"/>
            <a:ext cx="280988" cy="207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4" name="AutoShape 56"/>
          <p:cNvCxnSpPr>
            <a:cxnSpLocks noChangeShapeType="1"/>
            <a:stCxn id="841770" idx="4"/>
            <a:endCxn id="841771" idx="7"/>
          </p:cNvCxnSpPr>
          <p:nvPr/>
        </p:nvCxnSpPr>
        <p:spPr bwMode="auto">
          <a:xfrm flipH="1">
            <a:off x="4251326" y="4724401"/>
            <a:ext cx="130175" cy="207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5" name="AutoShape 57"/>
          <p:cNvCxnSpPr>
            <a:cxnSpLocks noChangeShapeType="1"/>
            <a:stCxn id="841767" idx="3"/>
            <a:endCxn id="841770" idx="7"/>
          </p:cNvCxnSpPr>
          <p:nvPr/>
        </p:nvCxnSpPr>
        <p:spPr bwMode="auto">
          <a:xfrm flipH="1">
            <a:off x="4786313" y="4048125"/>
            <a:ext cx="82550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6" name="AutoShape 58"/>
          <p:cNvCxnSpPr>
            <a:cxnSpLocks noChangeShapeType="1"/>
            <a:stCxn id="841764" idx="4"/>
            <a:endCxn id="841773" idx="0"/>
          </p:cNvCxnSpPr>
          <p:nvPr/>
        </p:nvCxnSpPr>
        <p:spPr bwMode="auto">
          <a:xfrm>
            <a:off x="2324100" y="4114800"/>
            <a:ext cx="5334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7" name="AutoShape 59"/>
          <p:cNvCxnSpPr>
            <a:cxnSpLocks noChangeShapeType="1"/>
            <a:stCxn id="841773" idx="4"/>
            <a:endCxn id="841775" idx="1"/>
          </p:cNvCxnSpPr>
          <p:nvPr/>
        </p:nvCxnSpPr>
        <p:spPr bwMode="auto">
          <a:xfrm>
            <a:off x="2857500" y="5638801"/>
            <a:ext cx="592138" cy="728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8" name="AutoShape 60"/>
          <p:cNvCxnSpPr>
            <a:cxnSpLocks noChangeShapeType="1"/>
            <a:stCxn id="841764" idx="5"/>
            <a:endCxn id="841766" idx="0"/>
          </p:cNvCxnSpPr>
          <p:nvPr/>
        </p:nvCxnSpPr>
        <p:spPr bwMode="auto">
          <a:xfrm>
            <a:off x="2727326" y="4059238"/>
            <a:ext cx="434975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9" name="AutoShape 61"/>
          <p:cNvCxnSpPr>
            <a:cxnSpLocks noChangeShapeType="1"/>
            <a:stCxn id="841774" idx="4"/>
            <a:endCxn id="841775" idx="7"/>
          </p:cNvCxnSpPr>
          <p:nvPr/>
        </p:nvCxnSpPr>
        <p:spPr bwMode="auto">
          <a:xfrm flipH="1">
            <a:off x="4279900" y="5562601"/>
            <a:ext cx="635000" cy="804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90" name="AutoShape 62"/>
          <p:cNvCxnSpPr>
            <a:cxnSpLocks noChangeShapeType="1"/>
            <a:stCxn id="841732" idx="3"/>
            <a:endCxn id="841764" idx="0"/>
          </p:cNvCxnSpPr>
          <p:nvPr/>
        </p:nvCxnSpPr>
        <p:spPr bwMode="auto">
          <a:xfrm flipH="1">
            <a:off x="2324101" y="2066926"/>
            <a:ext cx="4113213" cy="1666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91" name="AutoShape 63"/>
          <p:cNvCxnSpPr>
            <a:cxnSpLocks noChangeShapeType="1"/>
            <a:stCxn id="841733" idx="4"/>
          </p:cNvCxnSpPr>
          <p:nvPr/>
        </p:nvCxnSpPr>
        <p:spPr bwMode="auto">
          <a:xfrm>
            <a:off x="5219700" y="2133601"/>
            <a:ext cx="1257300" cy="1590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1792" name="Text Box 64"/>
          <p:cNvSpPr txBox="1">
            <a:spLocks noChangeArrowheads="1"/>
          </p:cNvSpPr>
          <p:nvPr/>
        </p:nvSpPr>
        <p:spPr bwMode="auto">
          <a:xfrm>
            <a:off x="1752600" y="2743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…</a:t>
            </a:r>
          </a:p>
        </p:txBody>
      </p:sp>
      <p:cxnSp>
        <p:nvCxnSpPr>
          <p:cNvPr id="841793" name="AutoShape 65"/>
          <p:cNvCxnSpPr>
            <a:cxnSpLocks noChangeShapeType="1"/>
            <a:stCxn id="841733" idx="4"/>
            <a:endCxn id="841792" idx="3"/>
          </p:cNvCxnSpPr>
          <p:nvPr/>
        </p:nvCxnSpPr>
        <p:spPr bwMode="auto">
          <a:xfrm flipH="1">
            <a:off x="2286000" y="2133600"/>
            <a:ext cx="2933700" cy="793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1794" name="Text Box 66"/>
          <p:cNvSpPr txBox="1">
            <a:spLocks noChangeArrowheads="1"/>
          </p:cNvSpPr>
          <p:nvPr/>
        </p:nvSpPr>
        <p:spPr bwMode="auto">
          <a:xfrm>
            <a:off x="9448800" y="24384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…</a:t>
            </a:r>
          </a:p>
        </p:txBody>
      </p:sp>
      <p:cxnSp>
        <p:nvCxnSpPr>
          <p:cNvPr id="841795" name="AutoShape 67"/>
          <p:cNvCxnSpPr>
            <a:cxnSpLocks noChangeShapeType="1"/>
            <a:stCxn id="841732" idx="4"/>
            <a:endCxn id="841794" idx="1"/>
          </p:cNvCxnSpPr>
          <p:nvPr/>
        </p:nvCxnSpPr>
        <p:spPr bwMode="auto">
          <a:xfrm>
            <a:off x="6896100" y="2133600"/>
            <a:ext cx="2552700" cy="488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1796" name="Text Box 68"/>
          <p:cNvSpPr txBox="1">
            <a:spLocks noChangeArrowheads="1"/>
          </p:cNvSpPr>
          <p:nvPr/>
        </p:nvSpPr>
        <p:spPr bwMode="auto">
          <a:xfrm>
            <a:off x="2438400" y="6324601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Yesterday</a:t>
            </a:r>
          </a:p>
        </p:txBody>
      </p:sp>
      <p:sp>
        <p:nvSpPr>
          <p:cNvPr id="841797" name="Text Box 69"/>
          <p:cNvSpPr txBox="1">
            <a:spLocks noChangeArrowheads="1"/>
          </p:cNvSpPr>
          <p:nvPr/>
        </p:nvSpPr>
        <p:spPr bwMode="auto">
          <a:xfrm>
            <a:off x="6858000" y="63246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never</a:t>
            </a:r>
          </a:p>
        </p:txBody>
      </p:sp>
      <p:sp>
        <p:nvSpPr>
          <p:cNvPr id="841798" name="Text Box 70"/>
          <p:cNvSpPr txBox="1">
            <a:spLocks noChangeArrowheads="1"/>
          </p:cNvSpPr>
          <p:nvPr/>
        </p:nvSpPr>
        <p:spPr bwMode="auto">
          <a:xfrm>
            <a:off x="3352800" y="53340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False</a:t>
            </a:r>
          </a:p>
        </p:txBody>
      </p:sp>
      <p:sp>
        <p:nvSpPr>
          <p:cNvPr id="841799" name="Text Box 71"/>
          <p:cNvSpPr txBox="1">
            <a:spLocks noChangeArrowheads="1"/>
          </p:cNvSpPr>
          <p:nvPr/>
        </p:nvSpPr>
        <p:spPr bwMode="auto">
          <a:xfrm>
            <a:off x="3505200" y="38100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15213</a:t>
            </a:r>
          </a:p>
        </p:txBody>
      </p:sp>
      <p:sp>
        <p:nvSpPr>
          <p:cNvPr id="841800" name="Text Box 72"/>
          <p:cNvSpPr txBox="1">
            <a:spLocks noChangeArrowheads="1"/>
          </p:cNvSpPr>
          <p:nvPr/>
        </p:nvSpPr>
        <p:spPr bwMode="auto">
          <a:xfrm>
            <a:off x="4343400" y="28956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20-30</a:t>
            </a:r>
          </a:p>
        </p:txBody>
      </p:sp>
      <p:sp>
        <p:nvSpPr>
          <p:cNvPr id="841801" name="Text Box 73"/>
          <p:cNvSpPr txBox="1">
            <a:spLocks noChangeArrowheads="1"/>
          </p:cNvSpPr>
          <p:nvPr/>
        </p:nvSpPr>
        <p:spPr bwMode="auto">
          <a:xfrm>
            <a:off x="5105400" y="27432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Female</a:t>
            </a:r>
          </a:p>
        </p:txBody>
      </p:sp>
      <p:sp>
        <p:nvSpPr>
          <p:cNvPr id="841802" name="Text Box 74"/>
          <p:cNvSpPr txBox="1">
            <a:spLocks noChangeArrowheads="1"/>
          </p:cNvSpPr>
          <p:nvPr/>
        </p:nvSpPr>
        <p:spPr bwMode="auto">
          <a:xfrm>
            <a:off x="7391400" y="5257801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Unknown</a:t>
            </a:r>
          </a:p>
        </p:txBody>
      </p:sp>
      <p:sp>
        <p:nvSpPr>
          <p:cNvPr id="841803" name="Text Box 75"/>
          <p:cNvSpPr txBox="1">
            <a:spLocks noChangeArrowheads="1"/>
          </p:cNvSpPr>
          <p:nvPr/>
        </p:nvSpPr>
        <p:spPr bwMode="auto">
          <a:xfrm>
            <a:off x="7696200" y="3810001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15146</a:t>
            </a:r>
          </a:p>
        </p:txBody>
      </p:sp>
      <p:sp>
        <p:nvSpPr>
          <p:cNvPr id="841804" name="Text Box 76"/>
          <p:cNvSpPr txBox="1">
            <a:spLocks noChangeArrowheads="1"/>
          </p:cNvSpPr>
          <p:nvPr/>
        </p:nvSpPr>
        <p:spPr bwMode="auto">
          <a:xfrm>
            <a:off x="8610600" y="2895601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50-60</a:t>
            </a:r>
          </a:p>
        </p:txBody>
      </p:sp>
      <p:sp>
        <p:nvSpPr>
          <p:cNvPr id="841805" name="Text Box 77"/>
          <p:cNvSpPr txBox="1">
            <a:spLocks noChangeArrowheads="1"/>
          </p:cNvSpPr>
          <p:nvPr/>
        </p:nvSpPr>
        <p:spPr bwMode="auto">
          <a:xfrm>
            <a:off x="9601200" y="2895601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2937178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err="1"/>
              <a:t>Weng</a:t>
            </a:r>
            <a:r>
              <a:rPr lang="en-US" altLang="en-US" dirty="0"/>
              <a:t>-Keen Wong, Oregon State University ©2005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424491" y="18288"/>
            <a:ext cx="572879" cy="329184"/>
          </a:xfrm>
        </p:spPr>
        <p:txBody>
          <a:bodyPr/>
          <a:lstStyle/>
          <a:p>
            <a:fld id="{D5808FAD-E769-4283-BCF2-FF6B95A2FA8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Bayesian Networks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200400"/>
            <a:ext cx="7772400" cy="28194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Corbel" panose="020B0503020204020204" pitchFamily="34" charset="0"/>
              </a:rPr>
              <a:t>In the opinion of many AI researchers, Bayesian  networks are the most significant contribution in AI in the last 15 years</a:t>
            </a:r>
          </a:p>
          <a:p>
            <a:r>
              <a:rPr lang="en-US" altLang="en-US" sz="2800" dirty="0">
                <a:latin typeface="Corbel" panose="020B0503020204020204" pitchFamily="34" charset="0"/>
              </a:rPr>
              <a:t>They are used in many applications, e.g., spam filtering, speech recognition, robotics, diagnostic systems and even syndromic surveillance</a:t>
            </a:r>
          </a:p>
        </p:txBody>
      </p:sp>
      <p:sp>
        <p:nvSpPr>
          <p:cNvPr id="834564" name="Oval 4"/>
          <p:cNvSpPr>
            <a:spLocks noChangeArrowheads="1"/>
          </p:cNvSpPr>
          <p:nvPr/>
        </p:nvSpPr>
        <p:spPr bwMode="auto">
          <a:xfrm>
            <a:off x="5105400" y="1371600"/>
            <a:ext cx="1600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HasAnthrax</a:t>
            </a:r>
          </a:p>
        </p:txBody>
      </p:sp>
      <p:sp>
        <p:nvSpPr>
          <p:cNvPr id="834568" name="Oval 8"/>
          <p:cNvSpPr>
            <a:spLocks noChangeArrowheads="1"/>
          </p:cNvSpPr>
          <p:nvPr/>
        </p:nvSpPr>
        <p:spPr bwMode="auto">
          <a:xfrm>
            <a:off x="2209800" y="2590800"/>
            <a:ext cx="11430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HasCough</a:t>
            </a:r>
          </a:p>
        </p:txBody>
      </p:sp>
      <p:sp>
        <p:nvSpPr>
          <p:cNvPr id="834569" name="Oval 9"/>
          <p:cNvSpPr>
            <a:spLocks noChangeArrowheads="1"/>
          </p:cNvSpPr>
          <p:nvPr/>
        </p:nvSpPr>
        <p:spPr bwMode="auto">
          <a:xfrm>
            <a:off x="3505200" y="2590800"/>
            <a:ext cx="11430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HasFever</a:t>
            </a:r>
          </a:p>
        </p:txBody>
      </p:sp>
      <p:sp>
        <p:nvSpPr>
          <p:cNvPr id="834570" name="Oval 10"/>
          <p:cNvSpPr>
            <a:spLocks noChangeArrowheads="1"/>
          </p:cNvSpPr>
          <p:nvPr/>
        </p:nvSpPr>
        <p:spPr bwMode="auto">
          <a:xfrm>
            <a:off x="4800600" y="2590800"/>
            <a:ext cx="2438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HasDifficultyBreathing</a:t>
            </a:r>
          </a:p>
        </p:txBody>
      </p:sp>
      <p:sp>
        <p:nvSpPr>
          <p:cNvPr id="834571" name="Oval 11"/>
          <p:cNvSpPr>
            <a:spLocks noChangeArrowheads="1"/>
          </p:cNvSpPr>
          <p:nvPr/>
        </p:nvSpPr>
        <p:spPr bwMode="auto">
          <a:xfrm>
            <a:off x="7391400" y="2590800"/>
            <a:ext cx="2819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HasWideMediastinum</a:t>
            </a:r>
          </a:p>
        </p:txBody>
      </p:sp>
      <p:cxnSp>
        <p:nvCxnSpPr>
          <p:cNvPr id="834572" name="AutoShape 12"/>
          <p:cNvCxnSpPr>
            <a:cxnSpLocks noChangeShapeType="1"/>
            <a:stCxn id="834564" idx="4"/>
            <a:endCxn id="834568" idx="0"/>
          </p:cNvCxnSpPr>
          <p:nvPr/>
        </p:nvCxnSpPr>
        <p:spPr bwMode="auto">
          <a:xfrm flipH="1">
            <a:off x="2781300" y="1828800"/>
            <a:ext cx="3124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4573" name="AutoShape 13"/>
          <p:cNvCxnSpPr>
            <a:cxnSpLocks noChangeShapeType="1"/>
            <a:stCxn id="834564" idx="4"/>
            <a:endCxn id="834569" idx="0"/>
          </p:cNvCxnSpPr>
          <p:nvPr/>
        </p:nvCxnSpPr>
        <p:spPr bwMode="auto">
          <a:xfrm flipH="1">
            <a:off x="4076700" y="1828800"/>
            <a:ext cx="1828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4574" name="AutoShape 14"/>
          <p:cNvCxnSpPr>
            <a:cxnSpLocks noChangeShapeType="1"/>
            <a:stCxn id="834564" idx="4"/>
            <a:endCxn id="834570" idx="0"/>
          </p:cNvCxnSpPr>
          <p:nvPr/>
        </p:nvCxnSpPr>
        <p:spPr bwMode="auto">
          <a:xfrm>
            <a:off x="5905500" y="1828800"/>
            <a:ext cx="1143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4575" name="AutoShape 15"/>
          <p:cNvCxnSpPr>
            <a:cxnSpLocks noChangeShapeType="1"/>
            <a:stCxn id="834564" idx="4"/>
            <a:endCxn id="834571" idx="0"/>
          </p:cNvCxnSpPr>
          <p:nvPr/>
        </p:nvCxnSpPr>
        <p:spPr bwMode="auto">
          <a:xfrm>
            <a:off x="5905500" y="1828800"/>
            <a:ext cx="28956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526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14323" y="18288"/>
            <a:ext cx="705079" cy="329184"/>
          </a:xfrm>
        </p:spPr>
        <p:txBody>
          <a:bodyPr/>
          <a:lstStyle/>
          <a:p>
            <a:fld id="{A33451AC-6CCD-4C1F-A893-2893D3D5148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263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Introduction</a:t>
            </a:r>
          </a:p>
        </p:txBody>
      </p:sp>
      <p:pic>
        <p:nvPicPr>
          <p:cNvPr id="826385" name="Picture 17" descr="MCj0331728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1"/>
            <a:ext cx="3048000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6394" name="Text Box 26"/>
          <p:cNvSpPr txBox="1">
            <a:spLocks noChangeArrowheads="1"/>
          </p:cNvSpPr>
          <p:nvPr/>
        </p:nvSpPr>
        <p:spPr bwMode="auto">
          <a:xfrm>
            <a:off x="5486400" y="1447800"/>
            <a:ext cx="523301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rbel" panose="020B0503020204020204" pitchFamily="34" charset="0"/>
              </a:rPr>
              <a:t>Suppose you are trying to determine if a patient has inhalational anthrax.  You observe the following symptoms: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orbel" panose="020B0503020204020204" pitchFamily="34" charset="0"/>
              </a:rPr>
              <a:t>The patient has a cough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orbel" panose="020B0503020204020204" pitchFamily="34" charset="0"/>
              </a:rPr>
              <a:t>The patient has a fever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orbel" panose="020B0503020204020204" pitchFamily="34" charset="0"/>
              </a:rPr>
              <a:t>The patient has difficulty breathing</a:t>
            </a:r>
          </a:p>
        </p:txBody>
      </p:sp>
    </p:spTree>
    <p:extLst>
      <p:ext uri="{BB962C8B-B14F-4D97-AF65-F5344CB8AC3E}">
        <p14:creationId xmlns:p14="http://schemas.microsoft.com/office/powerpoint/2010/main" val="8571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03305" y="18288"/>
            <a:ext cx="672031" cy="329184"/>
          </a:xfrm>
        </p:spPr>
        <p:txBody>
          <a:bodyPr/>
          <a:lstStyle/>
          <a:p>
            <a:fld id="{0F4911F2-1217-4DD3-BC97-CEA4329DDF9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Introduction</a:t>
            </a:r>
          </a:p>
        </p:txBody>
      </p:sp>
      <p:pic>
        <p:nvPicPr>
          <p:cNvPr id="831491" name="Picture 3" descr="MCj0331728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1"/>
            <a:ext cx="3048000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492" name="Text Box 4"/>
          <p:cNvSpPr txBox="1">
            <a:spLocks noChangeArrowheads="1"/>
          </p:cNvSpPr>
          <p:nvPr/>
        </p:nvSpPr>
        <p:spPr bwMode="auto">
          <a:xfrm>
            <a:off x="5486400" y="1447800"/>
            <a:ext cx="4648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Corbel" panose="020B0503020204020204" pitchFamily="34" charset="0"/>
              </a:rPr>
              <a:t>You would like to determine how likely the patient is infected with inhalational anthrax given that the patient has a cough, a fever, and difficulty breathing</a:t>
            </a:r>
          </a:p>
        </p:txBody>
      </p:sp>
      <p:sp>
        <p:nvSpPr>
          <p:cNvPr id="831494" name="Text Box 6"/>
          <p:cNvSpPr txBox="1">
            <a:spLocks noChangeArrowheads="1"/>
          </p:cNvSpPr>
          <p:nvPr/>
        </p:nvSpPr>
        <p:spPr bwMode="auto">
          <a:xfrm>
            <a:off x="5410200" y="4038600"/>
            <a:ext cx="4648200" cy="1569660"/>
          </a:xfrm>
          <a:prstGeom prst="rect">
            <a:avLst/>
          </a:prstGeom>
          <a:solidFill>
            <a:srgbClr val="FF99CC"/>
          </a:solidFill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latin typeface="Corbel" panose="020B0503020204020204" pitchFamily="34" charset="0"/>
              </a:rPr>
              <a:t>We are not 100% certain that the patient has anthrax because of these symptoms.  We are dealing with uncertainty!</a:t>
            </a:r>
          </a:p>
        </p:txBody>
      </p:sp>
    </p:spTree>
    <p:extLst>
      <p:ext uri="{BB962C8B-B14F-4D97-AF65-F5344CB8AC3E}">
        <p14:creationId xmlns:p14="http://schemas.microsoft.com/office/powerpoint/2010/main" val="5577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58390" y="18288"/>
            <a:ext cx="583896" cy="329184"/>
          </a:xfrm>
        </p:spPr>
        <p:txBody>
          <a:bodyPr/>
          <a:lstStyle/>
          <a:p>
            <a:fld id="{8AC716DB-D388-42F4-8614-DCABC1A1844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Introduction</a:t>
            </a:r>
          </a:p>
        </p:txBody>
      </p:sp>
      <p:pic>
        <p:nvPicPr>
          <p:cNvPr id="832521" name="Picture 9" descr="MCj0339194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3348038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2522" name="Text Box 10"/>
          <p:cNvSpPr txBox="1">
            <a:spLocks noChangeArrowheads="1"/>
          </p:cNvSpPr>
          <p:nvPr/>
        </p:nvSpPr>
        <p:spPr bwMode="auto">
          <a:xfrm>
            <a:off x="5562600" y="1676400"/>
            <a:ext cx="505766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Corbel" panose="020B0503020204020204" pitchFamily="34" charset="0"/>
              </a:rPr>
              <a:t>Now suppose you order an x-ray and observe that the patient has a wide mediastinum.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Corbel" panose="020B0503020204020204" pitchFamily="34" charset="0"/>
              </a:rPr>
              <a:t>Your belief that that the patient  is infected with inhalational anthrax is now much higher.</a:t>
            </a:r>
          </a:p>
        </p:txBody>
      </p:sp>
    </p:spTree>
    <p:extLst>
      <p:ext uri="{BB962C8B-B14F-4D97-AF65-F5344CB8AC3E}">
        <p14:creationId xmlns:p14="http://schemas.microsoft.com/office/powerpoint/2010/main" val="59468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380423" y="18288"/>
            <a:ext cx="594913" cy="329184"/>
          </a:xfrm>
        </p:spPr>
        <p:txBody>
          <a:bodyPr/>
          <a:lstStyle/>
          <a:p>
            <a:fld id="{64A38147-2EC9-42FC-8588-08A177E42F3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Introduction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147" y="1447800"/>
            <a:ext cx="9849080" cy="38100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Corbel" panose="020B0503020204020204" pitchFamily="34" charset="0"/>
              </a:rPr>
              <a:t>In the previous slides, what you observed affected your belief that the patient is infected with anthrax</a:t>
            </a:r>
          </a:p>
          <a:p>
            <a:r>
              <a:rPr lang="en-US" altLang="en-US" sz="2800" dirty="0">
                <a:latin typeface="Corbel" panose="020B0503020204020204" pitchFamily="34" charset="0"/>
              </a:rPr>
              <a:t>This is called </a:t>
            </a:r>
            <a:r>
              <a:rPr lang="en-US" altLang="en-US" sz="2800" dirty="0">
                <a:solidFill>
                  <a:srgbClr val="FF0000"/>
                </a:solidFill>
                <a:latin typeface="Corbel" panose="020B0503020204020204" pitchFamily="34" charset="0"/>
              </a:rPr>
              <a:t>reasoning with uncertainty</a:t>
            </a:r>
          </a:p>
          <a:p>
            <a:r>
              <a:rPr lang="en-US" altLang="en-US" sz="2800" dirty="0">
                <a:latin typeface="Corbel" panose="020B0503020204020204" pitchFamily="34" charset="0"/>
              </a:rPr>
              <a:t>Wouldn’t it be nice if we had some methodology for reasoning with uncertainty?</a:t>
            </a:r>
          </a:p>
          <a:p>
            <a:r>
              <a:rPr lang="en-US" altLang="en-US" sz="2800" dirty="0">
                <a:latin typeface="Corbel" panose="020B0503020204020204" pitchFamily="34" charset="0"/>
              </a:rPr>
              <a:t>Why in fact, we do…</a:t>
            </a:r>
          </a:p>
        </p:txBody>
      </p:sp>
    </p:spTree>
    <p:extLst>
      <p:ext uri="{BB962C8B-B14F-4D97-AF65-F5344CB8AC3E}">
        <p14:creationId xmlns:p14="http://schemas.microsoft.com/office/powerpoint/2010/main" val="5085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424492" y="18288"/>
            <a:ext cx="572878" cy="329184"/>
          </a:xfrm>
        </p:spPr>
        <p:txBody>
          <a:bodyPr/>
          <a:lstStyle/>
          <a:p>
            <a:fld id="{ADA2A47B-103D-4198-9631-98C12E42375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Probability Review</a:t>
            </a:r>
          </a:p>
        </p:txBody>
      </p:sp>
      <p:sp>
        <p:nvSpPr>
          <p:cNvPr id="848900" name="Text Box 4"/>
          <p:cNvSpPr txBox="1">
            <a:spLocks noChangeArrowheads="1"/>
          </p:cNvSpPr>
          <p:nvPr/>
        </p:nvSpPr>
        <p:spPr bwMode="auto">
          <a:xfrm>
            <a:off x="2971801" y="3161790"/>
            <a:ext cx="2593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DC6C7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latin typeface="Corbel" panose="020B0503020204020204" pitchFamily="34" charset="0"/>
              </a:rPr>
              <a:t>The sum of the red and blue areas is 1</a:t>
            </a:r>
          </a:p>
        </p:txBody>
      </p:sp>
      <p:sp>
        <p:nvSpPr>
          <p:cNvPr id="848901" name="Rectangle 5"/>
          <p:cNvSpPr>
            <a:spLocks noChangeArrowheads="1"/>
          </p:cNvSpPr>
          <p:nvPr/>
        </p:nvSpPr>
        <p:spPr bwMode="auto">
          <a:xfrm>
            <a:off x="6400800" y="2856989"/>
            <a:ext cx="3810000" cy="2533650"/>
          </a:xfrm>
          <a:prstGeom prst="rect">
            <a:avLst/>
          </a:prstGeom>
          <a:solidFill>
            <a:srgbClr val="99CCFF"/>
          </a:solidFill>
          <a:ln w="31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848902" name="Oval 6"/>
          <p:cNvSpPr>
            <a:spLocks noChangeArrowheads="1"/>
          </p:cNvSpPr>
          <p:nvPr/>
        </p:nvSpPr>
        <p:spPr bwMode="auto">
          <a:xfrm>
            <a:off x="7924800" y="2932961"/>
            <a:ext cx="1905000" cy="1861006"/>
          </a:xfrm>
          <a:prstGeom prst="ellipse">
            <a:avLst/>
          </a:prstGeom>
          <a:solidFill>
            <a:srgbClr val="FF99CC"/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848903" name="Text Box 7"/>
          <p:cNvSpPr txBox="1">
            <a:spLocks noChangeArrowheads="1"/>
          </p:cNvSpPr>
          <p:nvPr/>
        </p:nvSpPr>
        <p:spPr bwMode="auto">
          <a:xfrm>
            <a:off x="6553200" y="4857239"/>
            <a:ext cx="1252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DC6C7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000099"/>
                </a:solidFill>
                <a:latin typeface="Arial" panose="020B0604020202020204" pitchFamily="34" charset="0"/>
              </a:rPr>
              <a:t>P(A = false)</a:t>
            </a:r>
          </a:p>
        </p:txBody>
      </p:sp>
      <p:sp>
        <p:nvSpPr>
          <p:cNvPr id="848904" name="Text Box 8"/>
          <p:cNvSpPr txBox="1">
            <a:spLocks noChangeArrowheads="1"/>
          </p:cNvSpPr>
          <p:nvPr/>
        </p:nvSpPr>
        <p:spPr bwMode="auto">
          <a:xfrm>
            <a:off x="8232775" y="3695189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DC6C7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P(A = true)</a:t>
            </a:r>
          </a:p>
        </p:txBody>
      </p:sp>
      <p:sp>
        <p:nvSpPr>
          <p:cNvPr id="848907" name="Line 11"/>
          <p:cNvSpPr>
            <a:spLocks noChangeShapeType="1"/>
          </p:cNvSpPr>
          <p:nvPr/>
        </p:nvSpPr>
        <p:spPr bwMode="auto">
          <a:xfrm>
            <a:off x="5257800" y="3923789"/>
            <a:ext cx="990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8908" name="Text Box 12"/>
          <p:cNvSpPr txBox="1">
            <a:spLocks noChangeArrowheads="1"/>
          </p:cNvSpPr>
          <p:nvPr/>
        </p:nvSpPr>
        <p:spPr bwMode="auto">
          <a:xfrm>
            <a:off x="793214" y="1498600"/>
            <a:ext cx="10789186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>
                <a:latin typeface="Corbel" panose="020B0503020204020204" pitchFamily="34" charset="0"/>
              </a:rPr>
              <a:t>We will write </a:t>
            </a:r>
            <a:r>
              <a:rPr lang="en-US" altLang="en-US" sz="2200" i="1" dirty="0">
                <a:latin typeface="Corbel" panose="020B0503020204020204" pitchFamily="34" charset="0"/>
              </a:rPr>
              <a:t>P(A = true)</a:t>
            </a:r>
            <a:r>
              <a:rPr lang="en-US" altLang="en-US" sz="2200" dirty="0">
                <a:latin typeface="Corbel" panose="020B0503020204020204" pitchFamily="34" charset="0"/>
              </a:rPr>
              <a:t> to mean the probability that </a:t>
            </a:r>
            <a:r>
              <a:rPr lang="en-US" altLang="en-US" sz="2200" i="1" dirty="0">
                <a:latin typeface="Corbel" panose="020B0503020204020204" pitchFamily="34" charset="0"/>
              </a:rPr>
              <a:t>A = true</a:t>
            </a:r>
            <a:r>
              <a:rPr lang="en-US" altLang="en-US" sz="2200" dirty="0">
                <a:latin typeface="Corbel" panose="020B0503020204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200" dirty="0">
                <a:latin typeface="Corbel" panose="020B0503020204020204" pitchFamily="34" charset="0"/>
              </a:rPr>
              <a:t>What is probability?  It is the relative frequency with which an outcome would be obtained if the process were repeated a large number of times under similar conditions</a:t>
            </a:r>
            <a:r>
              <a:rPr lang="en-US" altLang="en-US" sz="2200" baseline="30000" dirty="0">
                <a:latin typeface="Corbel" panose="020B0503020204020204" pitchFamily="34" charset="0"/>
              </a:rPr>
              <a:t>*</a:t>
            </a:r>
          </a:p>
        </p:txBody>
      </p:sp>
      <p:pic>
        <p:nvPicPr>
          <p:cNvPr id="848910" name="Picture 14" descr="thomas-bay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93790"/>
            <a:ext cx="1560198" cy="166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8911" name="AutoShape 15"/>
          <p:cNvSpPr>
            <a:spLocks noChangeArrowheads="1"/>
          </p:cNvSpPr>
          <p:nvPr/>
        </p:nvSpPr>
        <p:spPr bwMode="auto">
          <a:xfrm>
            <a:off x="2738438" y="4288915"/>
            <a:ext cx="3281363" cy="1254125"/>
          </a:xfrm>
          <a:prstGeom prst="wedgeRoundRectCallout">
            <a:avLst>
              <a:gd name="adj1" fmla="val -50620"/>
              <a:gd name="adj2" fmla="val 7453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baseline="30000" dirty="0">
                <a:solidFill>
                  <a:srgbClr val="7030A0"/>
                </a:solidFill>
                <a:latin typeface="Corbel" panose="020B0503020204020204" pitchFamily="34" charset="0"/>
              </a:rPr>
              <a:t>*</a:t>
            </a:r>
            <a:r>
              <a:rPr lang="en-US" altLang="en-US" dirty="0">
                <a:solidFill>
                  <a:srgbClr val="7030A0"/>
                </a:solidFill>
                <a:latin typeface="Corbel" panose="020B0503020204020204" pitchFamily="34" charset="0"/>
              </a:rPr>
              <a:t>Ahem…there’s also the Bayesian definition which says probability is your degree of belief in an outcome</a:t>
            </a:r>
          </a:p>
        </p:txBody>
      </p:sp>
    </p:spTree>
    <p:extLst>
      <p:ext uri="{BB962C8B-B14F-4D97-AF65-F5344CB8AC3E}">
        <p14:creationId xmlns:p14="http://schemas.microsoft.com/office/powerpoint/2010/main" val="53118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00" grpId="0"/>
      <p:bldP spid="848901" grpId="0" animBg="1"/>
      <p:bldP spid="848902" grpId="0" animBg="1"/>
      <p:bldP spid="848903" grpId="0"/>
      <p:bldP spid="848904" grpId="0"/>
      <p:bldP spid="848907" grpId="0" animBg="1"/>
      <p:bldP spid="8489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Introduction - Bayes’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35508" y="18288"/>
            <a:ext cx="510450" cy="329184"/>
          </a:xfrm>
        </p:spPr>
        <p:txBody>
          <a:bodyPr/>
          <a:lstStyle/>
          <a:p>
            <a:pPr algn="ctr"/>
            <a:fld id="{5BA07366-CB75-4AA8-9E5B-928B849F427C}" type="slidenum">
              <a:rPr lang="en-GB" sz="1200" b="0" smtClean="0"/>
              <a:pPr algn="ctr"/>
              <a:t>8</a:t>
            </a:fld>
            <a:endParaRPr lang="en-GB" sz="1200" b="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872126" y="1524000"/>
            <a:ext cx="5184027" cy="4468814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 dirty="0">
                <a:latin typeface="Corbel" panose="020B0503020204020204" pitchFamily="34" charset="0"/>
              </a:rPr>
              <a:t>Test A (test to screen for disease X)</a:t>
            </a:r>
          </a:p>
          <a:p>
            <a:r>
              <a:rPr lang="en-GB" sz="2000" dirty="0">
                <a:latin typeface="Corbel" panose="020B0503020204020204" pitchFamily="34" charset="0"/>
              </a:rPr>
              <a:t>Prevalence of disease X was 0.3%</a:t>
            </a:r>
          </a:p>
          <a:p>
            <a:r>
              <a:rPr lang="en-GB" sz="2000" dirty="0">
                <a:latin typeface="Corbel" panose="020B0503020204020204" pitchFamily="34" charset="0"/>
              </a:rPr>
              <a:t>Sensitivity (true positive) of the test was 50%</a:t>
            </a:r>
          </a:p>
          <a:p>
            <a:r>
              <a:rPr lang="en-GB" sz="2000" dirty="0">
                <a:latin typeface="Corbel" panose="020B0503020204020204" pitchFamily="34" charset="0"/>
              </a:rPr>
              <a:t>False positive rate was 3%. 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What is the probability that someone who tests positive actually has disease X? </a:t>
            </a:r>
          </a:p>
          <a:p>
            <a:r>
              <a:rPr lang="en-GB" sz="2000" dirty="0">
                <a:latin typeface="Corbel" panose="020B0503020204020204" pitchFamily="34" charset="0"/>
              </a:rPr>
              <a:t>Doctors’ answers ranged from 1% to 99% (with ~half of them estimating the probability as 50% or 47%)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6007101"/>
            <a:ext cx="88931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err="1"/>
              <a:t>Gerd</a:t>
            </a:r>
            <a:r>
              <a:rPr lang="en-GB" sz="1050" dirty="0"/>
              <a:t> </a:t>
            </a:r>
            <a:r>
              <a:rPr lang="en-GB" sz="1050" dirty="0" err="1"/>
              <a:t>Gigerenzer</a:t>
            </a:r>
            <a:r>
              <a:rPr lang="en-GB" sz="1050" dirty="0"/>
              <a:t>, Adrian Edwards “Simple tools for understanding risks: from innumeracy to insight” BMJ VOLUME 327 (2003)</a:t>
            </a:r>
          </a:p>
        </p:txBody>
      </p:sp>
      <p:pic>
        <p:nvPicPr>
          <p:cNvPr id="1026" name="Picture 2" descr="http://www.capitalwired.com/wp-content/uploads/2014/12/a-few-helpful-doctors-ready-to-excuse-you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r="12706"/>
          <a:stretch/>
        </p:blipFill>
        <p:spPr bwMode="auto">
          <a:xfrm>
            <a:off x="1135847" y="1714500"/>
            <a:ext cx="4135244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48161" y="18288"/>
            <a:ext cx="3619500" cy="329184"/>
          </a:xfrm>
        </p:spPr>
        <p:txBody>
          <a:bodyPr/>
          <a:lstStyle/>
          <a:p>
            <a:r>
              <a:rPr lang="en-US" altLang="en-US" dirty="0"/>
              <a:t>Francois </a:t>
            </a:r>
            <a:r>
              <a:rPr lang="en-US" altLang="en-US" dirty="0" err="1"/>
              <a:t>Ayello</a:t>
            </a:r>
            <a:r>
              <a:rPr lang="en-US" altLang="en-US" dirty="0"/>
              <a:t>, Andrea Sanchez, Vinod </a:t>
            </a:r>
            <a:r>
              <a:rPr lang="en-US" altLang="en-US" dirty="0" err="1"/>
              <a:t>Khare</a:t>
            </a:r>
            <a:r>
              <a:rPr lang="en-US" altLang="en-US" dirty="0"/>
              <a:t>, DNV GL ©2015</a:t>
            </a:r>
          </a:p>
        </p:txBody>
      </p:sp>
    </p:spTree>
    <p:extLst>
      <p:ext uri="{BB962C8B-B14F-4D97-AF65-F5344CB8AC3E}">
        <p14:creationId xmlns:p14="http://schemas.microsoft.com/office/powerpoint/2010/main" val="378825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Test Terminology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1300" y="1576644"/>
            <a:ext cx="6717378" cy="49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78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5990</TotalTime>
  <Words>2030</Words>
  <Application>Microsoft Office PowerPoint</Application>
  <PresentationFormat>Widescreen</PresentationFormat>
  <Paragraphs>381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Wingdings</vt:lpstr>
      <vt:lpstr>Cambria Math</vt:lpstr>
      <vt:lpstr>Agency FB</vt:lpstr>
      <vt:lpstr>Corbel</vt:lpstr>
      <vt:lpstr>Times New Roman</vt:lpstr>
      <vt:lpstr>Clarity</vt:lpstr>
      <vt:lpstr>Bayes Theorem</vt:lpstr>
      <vt:lpstr>Alerts</vt:lpstr>
      <vt:lpstr>Introduction</vt:lpstr>
      <vt:lpstr>Introduction</vt:lpstr>
      <vt:lpstr>Introduction</vt:lpstr>
      <vt:lpstr>Introduction</vt:lpstr>
      <vt:lpstr>Probability Review</vt:lpstr>
      <vt:lpstr>Introduction - Bayes’ Theorem</vt:lpstr>
      <vt:lpstr>Test Terminology</vt:lpstr>
      <vt:lpstr>Introduction - Bayes’ Theorem</vt:lpstr>
      <vt:lpstr>Let’s do the math…</vt:lpstr>
      <vt:lpstr>Conditional Probability</vt:lpstr>
      <vt:lpstr>Bayes’ Theorem</vt:lpstr>
      <vt:lpstr>Conditional Probability</vt:lpstr>
      <vt:lpstr>Bayesian Reasoning</vt:lpstr>
      <vt:lpstr>Bonus Material</vt:lpstr>
      <vt:lpstr>A Bayesian Network</vt:lpstr>
      <vt:lpstr>A Directed Acyclic Graph</vt:lpstr>
      <vt:lpstr>A Set of Tables for Each Node</vt:lpstr>
      <vt:lpstr>Inference</vt:lpstr>
      <vt:lpstr>Inference</vt:lpstr>
      <vt:lpstr>The Bad News</vt:lpstr>
      <vt:lpstr>Person Model (Initial Prototype)</vt:lpstr>
      <vt:lpstr>Bayesian Networks</vt:lpstr>
    </vt:vector>
  </TitlesOfParts>
  <Company>Otterbein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David Stucki</cp:lastModifiedBy>
  <cp:revision>112</cp:revision>
  <dcterms:created xsi:type="dcterms:W3CDTF">2013-10-29T15:52:47Z</dcterms:created>
  <dcterms:modified xsi:type="dcterms:W3CDTF">2024-01-27T02:13:16Z</dcterms:modified>
</cp:coreProperties>
</file>