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337" r:id="rId3"/>
    <p:sldId id="342" r:id="rId4"/>
    <p:sldId id="339" r:id="rId5"/>
    <p:sldId id="295" r:id="rId6"/>
    <p:sldId id="338" r:id="rId7"/>
    <p:sldId id="340" r:id="rId8"/>
    <p:sldId id="341" r:id="rId9"/>
    <p:sldId id="3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017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8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5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76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1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2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4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6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5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181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223539-C274-414E-836E-21403C9CE2AE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71843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Probability Theory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Section 7.2 (part 2)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Bernoulli Trials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0" y="96469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onstantia"/>
              </a:rPr>
              <a:t>James Bernoulli</a:t>
            </a:r>
          </a:p>
          <a:p>
            <a:r>
              <a:rPr lang="en-US">
                <a:solidFill>
                  <a:prstClr val="black"/>
                </a:solidFill>
                <a:latin typeface="Constantia"/>
              </a:rPr>
              <a:t>(</a:t>
            </a:r>
            <a:r>
              <a:rPr lang="en-US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1654 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– </a:t>
            </a:r>
            <a:r>
              <a:rPr lang="en-US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1705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935480"/>
            <a:ext cx="11070566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   Definition</a:t>
            </a:r>
            <a:r>
              <a:rPr lang="en-US" dirty="0"/>
              <a:t>: Suppose an experiment can have only two possible outcomes, </a:t>
            </a:r>
            <a:r>
              <a:rPr lang="en-US" i="1" dirty="0"/>
              <a:t>e</a:t>
            </a:r>
            <a:r>
              <a:rPr lang="en-US" dirty="0"/>
              <a:t>.</a:t>
            </a:r>
            <a:r>
              <a:rPr lang="en-US" i="1" dirty="0"/>
              <a:t>g</a:t>
            </a:r>
            <a:r>
              <a:rPr lang="en-US" dirty="0"/>
              <a:t>., the flipping of a coin or the random generation of a bit. </a:t>
            </a:r>
          </a:p>
          <a:p>
            <a:pPr lvl="1"/>
            <a:r>
              <a:rPr lang="en-US" dirty="0"/>
              <a:t>Each performance of the experiment is called a </a:t>
            </a:r>
            <a:r>
              <a:rPr lang="en-US" i="1" dirty="0"/>
              <a:t>Bernoulli trial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One outcome is called a </a:t>
            </a:r>
            <a:r>
              <a:rPr lang="en-US" i="1" dirty="0"/>
              <a:t>success</a:t>
            </a:r>
            <a:r>
              <a:rPr lang="en-US" dirty="0"/>
              <a:t> and the other a </a:t>
            </a:r>
            <a:r>
              <a:rPr lang="en-US" i="1" dirty="0"/>
              <a:t>failure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p</a:t>
            </a:r>
            <a:r>
              <a:rPr lang="en-US" dirty="0"/>
              <a:t> is the probability of success and </a:t>
            </a:r>
            <a:r>
              <a:rPr lang="en-US" i="1" dirty="0"/>
              <a:t>q </a:t>
            </a:r>
            <a:r>
              <a:rPr lang="en-US" dirty="0"/>
              <a:t>the probability of failure, then </a:t>
            </a:r>
            <a:r>
              <a:rPr lang="en-US" i="1" dirty="0"/>
              <a:t>p</a:t>
            </a:r>
            <a:r>
              <a:rPr lang="en-US" dirty="0"/>
              <a:t> + </a:t>
            </a:r>
            <a:r>
              <a:rPr lang="en-US" i="1" dirty="0"/>
              <a:t>q</a:t>
            </a:r>
            <a:r>
              <a:rPr lang="en-US" dirty="0"/>
              <a:t> =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. </a:t>
            </a:r>
          </a:p>
          <a:p>
            <a:r>
              <a:rPr lang="en-US" dirty="0"/>
              <a:t>Many problems involve determining the probability of </a:t>
            </a:r>
            <a:r>
              <a:rPr lang="en-US" i="1" dirty="0"/>
              <a:t>k</a:t>
            </a:r>
            <a:r>
              <a:rPr lang="en-US" dirty="0"/>
              <a:t> successes when an experiment consists of </a:t>
            </a:r>
            <a:r>
              <a:rPr lang="en-US" i="1" dirty="0"/>
              <a:t>n</a:t>
            </a:r>
            <a:r>
              <a:rPr lang="en-US" dirty="0"/>
              <a:t> mutually independent Bernoulli trials.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" name="Content Placeholder 3" descr="06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39199" y="465826"/>
            <a:ext cx="1364468" cy="1572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Bernoulli Trials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63561" y="1828800"/>
            <a:ext cx="10284542" cy="42367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 marL="273050" indent="-273050">
              <a:buNone/>
            </a:pPr>
            <a:r>
              <a:rPr lang="en-US" b="1" dirty="0"/>
              <a:t>   Example</a:t>
            </a:r>
            <a:r>
              <a:rPr lang="en-US" dirty="0"/>
              <a:t>: A coin is biased so that the probability of heads is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/>
              <a:t>/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/>
              <a:t>. What is the probability that exactly four heads occur when the coin is flipped seven times?</a:t>
            </a:r>
          </a:p>
          <a:p>
            <a:pPr>
              <a:buNone/>
            </a:pPr>
            <a:r>
              <a:rPr lang="en-US" b="1" dirty="0"/>
              <a:t>    Solution</a:t>
            </a:r>
            <a:r>
              <a:rPr lang="en-US" dirty="0"/>
              <a:t>:  There are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/>
              <a:t> =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128</a:t>
            </a:r>
            <a:r>
              <a:rPr lang="en-US" dirty="0"/>
              <a:t> possible outcomes. The number of ways four of the seven flips can be heads is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dirty="0"/>
              <a:t>,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/>
              <a:t>). The probability of each of the outcomes is (</a:t>
            </a:r>
            <a:r>
              <a:rPr lang="en-US" dirty="0">
                <a:latin typeface="Cambria" pitchFamily="18" charset="0"/>
              </a:rPr>
              <a:t>2</a:t>
            </a:r>
            <a:r>
              <a:rPr lang="en-US" dirty="0"/>
              <a:t>/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/>
              <a:t>)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/>
              <a:t>(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/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/>
              <a:t>)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/>
              <a:t>   since the seven flips are independent. Hence, the probability that exactly four heads occur is   </a:t>
            </a:r>
          </a:p>
          <a:p>
            <a:pPr>
              <a:buNone/>
            </a:pPr>
            <a:r>
              <a:rPr lang="en-US" dirty="0"/>
              <a:t>             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dirty="0"/>
              <a:t>,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/>
              <a:t>) (</a:t>
            </a:r>
            <a:r>
              <a:rPr lang="en-US" dirty="0">
                <a:latin typeface="Cambria" pitchFamily="18" charset="0"/>
              </a:rPr>
              <a:t>2</a:t>
            </a:r>
            <a:r>
              <a:rPr lang="en-US" dirty="0"/>
              <a:t>/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/>
              <a:t>)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/>
              <a:t>(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/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/>
              <a:t>)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/>
              <a:t> =  (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35 </a:t>
            </a:r>
            <a:r>
              <a:rPr lang="en-US" dirty="0">
                <a:latin typeface="Cambria Math"/>
                <a:ea typeface="Cambria Math"/>
              </a:rPr>
              <a:t>∙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16</a:t>
            </a:r>
            <a:r>
              <a:rPr lang="en-US">
                <a:latin typeface="Cambria Math" pitchFamily="18" charset="0"/>
                <a:ea typeface="Cambria Math" pitchFamily="18" charset="0"/>
              </a:rPr>
              <a:t>)/</a:t>
            </a:r>
            <a:r>
              <a:rPr lang="en-US"/>
              <a:t> </a:t>
            </a:r>
            <a:r>
              <a:rPr lang="en-US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baseline="3000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/>
              <a:t> </a:t>
            </a:r>
            <a:r>
              <a:rPr lang="en-US" dirty="0"/>
              <a:t>= 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560/</a:t>
            </a:r>
            <a:r>
              <a:rPr lang="en-US" dirty="0"/>
              <a:t>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2187.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451648"/>
          </a:xfrm>
        </p:spPr>
        <p:txBody>
          <a:bodyPr>
            <a:normAutofit fontScale="90000"/>
          </a:bodyPr>
          <a:lstStyle/>
          <a:p>
            <a:r>
              <a:rPr lang="en-US" dirty="0"/>
              <a:t>Probability of </a:t>
            </a:r>
            <a:r>
              <a:rPr lang="en-US" i="1" dirty="0"/>
              <a:t>k</a:t>
            </a:r>
            <a:r>
              <a:rPr lang="en-US" dirty="0"/>
              <a:t> Successes in</a:t>
            </a:r>
            <a:br>
              <a:rPr lang="en-US" dirty="0"/>
            </a:br>
            <a:r>
              <a:rPr lang="en-US" i="1" dirty="0"/>
              <a:t>n</a:t>
            </a:r>
            <a:r>
              <a:rPr lang="en-US" dirty="0"/>
              <a:t> Independent Bernoulli Trials.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07416"/>
            <a:ext cx="10972800" cy="43891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dirty="0"/>
              <a:t>    Theorem </a:t>
            </a:r>
            <a:r>
              <a:rPr lang="en-US" b="1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/>
              <a:t>: The probability of exactly </a:t>
            </a:r>
            <a:r>
              <a:rPr lang="en-US" i="1" dirty="0"/>
              <a:t>k</a:t>
            </a:r>
            <a:r>
              <a:rPr lang="en-US" dirty="0"/>
              <a:t> successes in </a:t>
            </a:r>
            <a:r>
              <a:rPr lang="en-US" i="1" dirty="0"/>
              <a:t>n</a:t>
            </a:r>
            <a:r>
              <a:rPr lang="en-US" dirty="0"/>
              <a:t> independent Bernoulli trials, with probability of success </a:t>
            </a:r>
            <a:r>
              <a:rPr lang="en-US" i="1" dirty="0"/>
              <a:t>p</a:t>
            </a:r>
            <a:r>
              <a:rPr lang="en-US" dirty="0"/>
              <a:t> and probability of failure </a:t>
            </a:r>
            <a:r>
              <a:rPr lang="en-US" i="1" dirty="0"/>
              <a:t>q</a:t>
            </a:r>
            <a:r>
              <a:rPr lang="en-US" dirty="0"/>
              <a:t> =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 </a:t>
            </a:r>
            <a:r>
              <a:rPr lang="en-US" dirty="0">
                <a:latin typeface="Cambria Math"/>
                <a:ea typeface="Cambria Math"/>
              </a:rPr>
              <a:t>− </a:t>
            </a:r>
            <a:r>
              <a:rPr lang="en-US" i="1" dirty="0"/>
              <a:t>p</a:t>
            </a:r>
            <a:r>
              <a:rPr lang="en-US" dirty="0"/>
              <a:t>, is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500" i="1" dirty="0"/>
              <a:t>b</a:t>
            </a:r>
            <a:r>
              <a:rPr lang="en-US" sz="3500" dirty="0"/>
              <a:t>(</a:t>
            </a:r>
            <a:r>
              <a:rPr lang="en-US" sz="3500" i="1" dirty="0" err="1"/>
              <a:t>k:n,p</a:t>
            </a:r>
            <a:r>
              <a:rPr lang="en-US" sz="3500" dirty="0"/>
              <a:t>)</a:t>
            </a:r>
            <a:r>
              <a:rPr lang="en-US" sz="3500" i="1" dirty="0"/>
              <a:t> = C</a:t>
            </a:r>
            <a:r>
              <a:rPr lang="en-US" sz="3500" dirty="0"/>
              <a:t>(</a:t>
            </a:r>
            <a:r>
              <a:rPr lang="en-US" sz="3500" i="1" dirty="0" err="1"/>
              <a:t>n</a:t>
            </a:r>
            <a:r>
              <a:rPr lang="en-US" sz="3500" dirty="0" err="1"/>
              <a:t>,</a:t>
            </a:r>
            <a:r>
              <a:rPr lang="en-US" sz="3500" i="1" dirty="0" err="1"/>
              <a:t>k</a:t>
            </a:r>
            <a:r>
              <a:rPr lang="en-US" sz="3500" dirty="0"/>
              <a:t>)</a:t>
            </a:r>
            <a:r>
              <a:rPr lang="en-US" sz="3500" i="1" dirty="0" err="1"/>
              <a:t>p</a:t>
            </a:r>
            <a:r>
              <a:rPr lang="en-US" sz="3500" i="1" baseline="30000" dirty="0" err="1"/>
              <a:t>k</a:t>
            </a:r>
            <a:r>
              <a:rPr lang="en-US" sz="3500" i="1" dirty="0" err="1"/>
              <a:t>q</a:t>
            </a:r>
            <a:r>
              <a:rPr lang="en-US" sz="3500" i="1" baseline="30000" dirty="0" err="1"/>
              <a:t>n</a:t>
            </a:r>
            <a:r>
              <a:rPr lang="en-US" sz="3500" baseline="30000" dirty="0">
                <a:latin typeface="Cambria Math"/>
                <a:ea typeface="Cambria Math"/>
              </a:rPr>
              <a:t>−</a:t>
            </a:r>
            <a:r>
              <a:rPr lang="en-US" sz="3500" i="1" baseline="30000" dirty="0">
                <a:latin typeface="Cambria Math"/>
                <a:ea typeface="Cambria Math"/>
              </a:rPr>
              <a:t>k</a:t>
            </a:r>
            <a:r>
              <a:rPr lang="en-US" i="1" dirty="0">
                <a:latin typeface="Cambria Math"/>
                <a:ea typeface="Cambria Math"/>
              </a:rPr>
              <a:t>.</a:t>
            </a:r>
            <a:endParaRPr lang="en-US" i="1" dirty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/>
              <a:t>     </a:t>
            </a:r>
            <a:r>
              <a:rPr lang="en-US" b="1" i="1" dirty="0"/>
              <a:t>Proof</a:t>
            </a:r>
            <a:r>
              <a:rPr lang="en-US" dirty="0"/>
              <a:t>: The outcome of </a:t>
            </a:r>
            <a:r>
              <a:rPr lang="en-US" i="1" dirty="0"/>
              <a:t>n</a:t>
            </a:r>
            <a:r>
              <a:rPr lang="en-US" dirty="0"/>
              <a:t> Bernoulli trials is an </a:t>
            </a:r>
            <a:r>
              <a:rPr lang="en-US" i="1" dirty="0"/>
              <a:t>n</a:t>
            </a:r>
            <a:r>
              <a:rPr lang="en-US" dirty="0"/>
              <a:t>-tuple (</a:t>
            </a:r>
            <a:r>
              <a:rPr lang="en-US" i="1" dirty="0"/>
              <a:t>t</a:t>
            </a:r>
            <a:r>
              <a:rPr lang="en-US" baseline="-250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,</a:t>
            </a:r>
            <a:r>
              <a:rPr lang="en-US" i="1" dirty="0"/>
              <a:t>t</a:t>
            </a:r>
            <a:r>
              <a:rPr lang="en-US" baseline="-250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/>
              <a:t>,…,</a:t>
            </a:r>
            <a:r>
              <a:rPr lang="en-US" i="1" dirty="0" err="1"/>
              <a:t>t</a:t>
            </a:r>
            <a:r>
              <a:rPr lang="en-US" i="1" baseline="-25000" dirty="0" err="1"/>
              <a:t>n</a:t>
            </a:r>
            <a:r>
              <a:rPr lang="en-US" dirty="0"/>
              <a:t>), where each</a:t>
            </a:r>
            <a:r>
              <a:rPr lang="en-US" i="1" dirty="0"/>
              <a:t> </a:t>
            </a:r>
            <a:r>
              <a:rPr lang="en-US" i="1" dirty="0" err="1"/>
              <a:t>t</a:t>
            </a:r>
            <a:r>
              <a:rPr lang="en-US" i="1" baseline="-25000" dirty="0" err="1"/>
              <a:t>i</a:t>
            </a:r>
            <a:r>
              <a:rPr lang="en-US" dirty="0"/>
              <a:t> is either </a:t>
            </a:r>
            <a:r>
              <a:rPr lang="en-US" i="1" dirty="0"/>
              <a:t>S</a:t>
            </a:r>
            <a:r>
              <a:rPr lang="en-US" dirty="0"/>
              <a:t> (success) or </a:t>
            </a:r>
            <a:r>
              <a:rPr lang="en-US" i="1" dirty="0"/>
              <a:t>F</a:t>
            </a:r>
            <a:r>
              <a:rPr lang="en-US" dirty="0"/>
              <a:t> (failure). The probability of each outcome of </a:t>
            </a:r>
            <a:r>
              <a:rPr lang="en-US" i="1" dirty="0"/>
              <a:t>n </a:t>
            </a:r>
            <a:r>
              <a:rPr lang="en-US" dirty="0"/>
              <a:t>trials consisting of </a:t>
            </a:r>
            <a:r>
              <a:rPr lang="en-US" i="1" dirty="0"/>
              <a:t>k</a:t>
            </a:r>
            <a:r>
              <a:rPr lang="en-US" dirty="0"/>
              <a:t> successes and 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>
                <a:latin typeface="Cambria Math"/>
                <a:ea typeface="Cambria Math"/>
              </a:rPr>
              <a:t>−</a:t>
            </a:r>
            <a:r>
              <a:rPr lang="en-US" dirty="0"/>
              <a:t>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 failures (in any order) is </a:t>
            </a:r>
            <a:r>
              <a:rPr lang="en-US" i="1" dirty="0" err="1"/>
              <a:t>p</a:t>
            </a:r>
            <a:r>
              <a:rPr lang="en-US" i="1" baseline="30000" dirty="0" err="1"/>
              <a:t>k</a:t>
            </a:r>
            <a:r>
              <a:rPr lang="en-US" i="1" dirty="0" err="1"/>
              <a:t>q</a:t>
            </a:r>
            <a:r>
              <a:rPr lang="en-US" i="1" baseline="30000" dirty="0" err="1"/>
              <a:t>n</a:t>
            </a:r>
            <a:r>
              <a:rPr lang="en-US" baseline="30000" dirty="0">
                <a:latin typeface="Cambria Math"/>
                <a:ea typeface="Cambria Math"/>
              </a:rPr>
              <a:t>−</a:t>
            </a:r>
            <a:r>
              <a:rPr lang="en-US" i="1" baseline="30000" dirty="0">
                <a:latin typeface="Cambria Math"/>
                <a:ea typeface="Cambria Math"/>
              </a:rPr>
              <a:t>k</a:t>
            </a:r>
            <a:r>
              <a:rPr lang="en-US" i="1" dirty="0">
                <a:latin typeface="Cambria Math"/>
                <a:ea typeface="Cambria Math"/>
              </a:rPr>
              <a:t>. </a:t>
            </a:r>
            <a:r>
              <a:rPr lang="en-US" dirty="0">
                <a:ea typeface="Cambria Math"/>
              </a:rPr>
              <a:t>Because there are </a:t>
            </a:r>
            <a:r>
              <a:rPr lang="en-US" i="1" dirty="0">
                <a:ea typeface="Cambria Math"/>
              </a:rPr>
              <a:t>C</a:t>
            </a:r>
            <a:r>
              <a:rPr lang="en-US" dirty="0">
                <a:ea typeface="Cambria Math"/>
              </a:rPr>
              <a:t>(</a:t>
            </a:r>
            <a:r>
              <a:rPr lang="en-US" i="1" dirty="0" err="1">
                <a:ea typeface="Cambria Math"/>
              </a:rPr>
              <a:t>n</a:t>
            </a:r>
            <a:r>
              <a:rPr lang="en-US" dirty="0" err="1">
                <a:ea typeface="Cambria Math"/>
              </a:rPr>
              <a:t>,</a:t>
            </a:r>
            <a:r>
              <a:rPr lang="en-US" i="1" dirty="0" err="1">
                <a:ea typeface="Cambria Math"/>
              </a:rPr>
              <a:t>k</a:t>
            </a:r>
            <a:r>
              <a:rPr lang="en-US" dirty="0">
                <a:ea typeface="Cambria Math"/>
              </a:rPr>
              <a:t>) </a:t>
            </a:r>
            <a:r>
              <a:rPr lang="en-US" i="1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-</a:t>
            </a:r>
            <a:r>
              <a:rPr lang="en-US" dirty="0" err="1">
                <a:ea typeface="Cambria Math"/>
              </a:rPr>
              <a:t>tuples</a:t>
            </a:r>
            <a:r>
              <a:rPr lang="en-US" dirty="0">
                <a:ea typeface="Cambria Math"/>
              </a:rPr>
              <a:t> of </a:t>
            </a:r>
            <a:r>
              <a:rPr lang="en-US" i="1" dirty="0">
                <a:ea typeface="Cambria Math"/>
              </a:rPr>
              <a:t>S</a:t>
            </a:r>
            <a:r>
              <a:rPr lang="en-US" dirty="0">
                <a:ea typeface="Cambria Math"/>
              </a:rPr>
              <a:t>s and </a:t>
            </a:r>
            <a:r>
              <a:rPr lang="en-US" i="1" dirty="0">
                <a:ea typeface="Cambria Math"/>
              </a:rPr>
              <a:t>F</a:t>
            </a:r>
            <a:r>
              <a:rPr lang="en-US" dirty="0">
                <a:ea typeface="Cambria Math"/>
              </a:rPr>
              <a:t>s that contain exactly </a:t>
            </a:r>
            <a:r>
              <a:rPr lang="en-US" i="1" dirty="0">
                <a:ea typeface="Cambria Math"/>
              </a:rPr>
              <a:t>k S</a:t>
            </a:r>
            <a:r>
              <a:rPr lang="en-US" dirty="0">
                <a:ea typeface="Cambria Math"/>
              </a:rPr>
              <a:t>s, the probability of </a:t>
            </a:r>
            <a:r>
              <a:rPr lang="en-US" i="1" dirty="0">
                <a:ea typeface="Cambria Math"/>
              </a:rPr>
              <a:t>k</a:t>
            </a:r>
            <a:r>
              <a:rPr lang="en-US" dirty="0">
                <a:ea typeface="Cambria Math"/>
              </a:rPr>
              <a:t> successes is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 err="1"/>
              <a:t>n</a:t>
            </a:r>
            <a:r>
              <a:rPr lang="en-US" dirty="0" err="1"/>
              <a:t>,</a:t>
            </a:r>
            <a:r>
              <a:rPr lang="en-US" i="1" dirty="0" err="1"/>
              <a:t>k</a:t>
            </a:r>
            <a:r>
              <a:rPr lang="en-US" dirty="0"/>
              <a:t>)</a:t>
            </a:r>
            <a:r>
              <a:rPr lang="en-US" i="1" dirty="0" err="1"/>
              <a:t>p</a:t>
            </a:r>
            <a:r>
              <a:rPr lang="en-US" i="1" baseline="30000" dirty="0" err="1"/>
              <a:t>k</a:t>
            </a:r>
            <a:r>
              <a:rPr lang="en-US" i="1" dirty="0" err="1"/>
              <a:t>q</a:t>
            </a:r>
            <a:r>
              <a:rPr lang="en-US" i="1" baseline="30000" dirty="0" err="1"/>
              <a:t>n</a:t>
            </a:r>
            <a:r>
              <a:rPr lang="en-US" baseline="30000" dirty="0">
                <a:latin typeface="Cambria Math"/>
                <a:ea typeface="Cambria Math"/>
              </a:rPr>
              <a:t>−</a:t>
            </a:r>
            <a:r>
              <a:rPr lang="en-US" i="1" baseline="30000" dirty="0">
                <a:latin typeface="Cambria Math"/>
                <a:ea typeface="Cambria Math"/>
              </a:rPr>
              <a:t>k</a:t>
            </a:r>
            <a:r>
              <a:rPr lang="en-US" i="1" dirty="0">
                <a:latin typeface="Cambria Math"/>
                <a:ea typeface="Cambria Math"/>
              </a:rPr>
              <a:t>.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This is the </a:t>
            </a:r>
            <a:r>
              <a:rPr lang="en-US" i="1" dirty="0"/>
              <a:t>binomial distribution</a:t>
            </a:r>
            <a:r>
              <a:rPr lang="en-US" dirty="0"/>
              <a:t>.</a:t>
            </a:r>
          </a:p>
        </p:txBody>
      </p:sp>
      <p:sp>
        <p:nvSpPr>
          <p:cNvPr id="4" name="Isosceles Triangle 3"/>
          <p:cNvSpPr/>
          <p:nvPr/>
        </p:nvSpPr>
        <p:spPr>
          <a:xfrm rot="5400000" flipV="1">
            <a:off x="10940846" y="5520813"/>
            <a:ext cx="152400" cy="152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   Definition</a:t>
            </a:r>
            <a:r>
              <a:rPr lang="en-US" dirty="0"/>
              <a:t>: A </a:t>
            </a:r>
            <a:r>
              <a:rPr lang="en-US" i="1" dirty="0"/>
              <a:t>random variable</a:t>
            </a:r>
            <a:r>
              <a:rPr lang="en-US" dirty="0"/>
              <a:t> is a function from the sample space of an experiment to the set of real numbers. That is, a random variable assigns a real number to each possible outcome.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 random variable is a function. It is not a variable, and it is not random! </a:t>
            </a:r>
          </a:p>
          <a:p>
            <a:r>
              <a:rPr lang="en-US" dirty="0"/>
              <a:t>In the late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1940</a:t>
            </a:r>
            <a:r>
              <a:rPr lang="en-US" dirty="0"/>
              <a:t>s W. Feller and J.L. </a:t>
            </a:r>
            <a:r>
              <a:rPr lang="en-US" dirty="0" err="1"/>
              <a:t>Doob</a:t>
            </a:r>
            <a:r>
              <a:rPr lang="en-US" dirty="0"/>
              <a:t> flipped a coin to see whether both would use “random variable” or the more fitting “chance variable.” Unfortunately, Feller won and the term “random variable” has been used ever since.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    Definition</a:t>
            </a:r>
            <a:r>
              <a:rPr lang="en-US" dirty="0"/>
              <a:t>: The </a:t>
            </a:r>
            <a:r>
              <a:rPr lang="en-US" i="1" dirty="0"/>
              <a:t>distribution</a:t>
            </a:r>
            <a:r>
              <a:rPr lang="en-US" dirty="0"/>
              <a:t> of a random variable </a:t>
            </a:r>
            <a:r>
              <a:rPr lang="en-US" i="1" dirty="0"/>
              <a:t>X</a:t>
            </a:r>
            <a:r>
              <a:rPr lang="en-US" dirty="0"/>
              <a:t> on a sample space </a:t>
            </a:r>
            <a:r>
              <a:rPr lang="en-US" i="1" dirty="0"/>
              <a:t>S</a:t>
            </a:r>
            <a:r>
              <a:rPr lang="en-US" dirty="0"/>
              <a:t> is the set of pairs (</a:t>
            </a:r>
            <a:r>
              <a:rPr lang="en-US" i="1" dirty="0"/>
              <a:t>r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= </a:t>
            </a:r>
            <a:r>
              <a:rPr lang="en-US" i="1" dirty="0"/>
              <a:t>r</a:t>
            </a:r>
            <a:r>
              <a:rPr lang="en-US" dirty="0"/>
              <a:t>)) for all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>
                <a:latin typeface="Cambria Math"/>
                <a:ea typeface="Cambria Math"/>
              </a:rPr>
              <a:t>∊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), where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= </a:t>
            </a:r>
            <a:r>
              <a:rPr lang="en-US" i="1" dirty="0"/>
              <a:t>r</a:t>
            </a:r>
            <a:r>
              <a:rPr lang="en-US" dirty="0"/>
              <a:t>) is the probability that </a:t>
            </a:r>
            <a:r>
              <a:rPr lang="en-US" i="1" dirty="0"/>
              <a:t>X</a:t>
            </a:r>
            <a:r>
              <a:rPr lang="en-US" dirty="0"/>
              <a:t> takes the value </a:t>
            </a:r>
            <a:r>
              <a:rPr lang="en-US" i="1" dirty="0"/>
              <a:t>r</a:t>
            </a:r>
            <a:r>
              <a:rPr lang="en-US" dirty="0"/>
              <a:t>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    Example</a:t>
            </a:r>
            <a:r>
              <a:rPr lang="en-US" dirty="0"/>
              <a:t>: Suppose that a coin is flipped three times. Let </a:t>
            </a:r>
            <a:r>
              <a:rPr lang="en-US" i="1" dirty="0"/>
              <a:t>X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be the random variable that equals the number of heads that appear when </a:t>
            </a:r>
            <a:r>
              <a:rPr lang="en-US" i="1" dirty="0"/>
              <a:t>t</a:t>
            </a:r>
            <a:r>
              <a:rPr lang="en-US" dirty="0"/>
              <a:t> is the outcome. Then </a:t>
            </a:r>
            <a:r>
              <a:rPr lang="en-US" i="1" dirty="0"/>
              <a:t>X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takes on the following values:</a:t>
            </a:r>
          </a:p>
          <a:p>
            <a:pPr lvl="1">
              <a:buNone/>
            </a:pPr>
            <a:r>
              <a:rPr lang="en-US" i="1" dirty="0">
                <a:ea typeface="Cambria Math" pitchFamily="18" charset="0"/>
              </a:rPr>
              <a:t>X</a:t>
            </a:r>
            <a:r>
              <a:rPr lang="en-US" dirty="0">
                <a:ea typeface="Cambria Math" pitchFamily="18" charset="0"/>
              </a:rPr>
              <a:t>(</a:t>
            </a:r>
            <a:r>
              <a:rPr lang="en-US" i="1" dirty="0">
                <a:ea typeface="Cambria Math" pitchFamily="18" charset="0"/>
              </a:rPr>
              <a:t>HHH</a:t>
            </a:r>
            <a:r>
              <a:rPr lang="en-US" dirty="0">
                <a:ea typeface="Cambria Math" pitchFamily="18" charset="0"/>
              </a:rPr>
              <a:t>) =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3, </a:t>
            </a:r>
            <a:r>
              <a:rPr lang="en-US" i="1" dirty="0">
                <a:ea typeface="Cambria Math" pitchFamily="18" charset="0"/>
              </a:rPr>
              <a:t>X</a:t>
            </a:r>
            <a:r>
              <a:rPr lang="en-US" dirty="0">
                <a:ea typeface="Cambria Math" pitchFamily="18" charset="0"/>
              </a:rPr>
              <a:t>(</a:t>
            </a:r>
            <a:r>
              <a:rPr lang="en-US" i="1" dirty="0">
                <a:ea typeface="Cambria Math" pitchFamily="18" charset="0"/>
              </a:rPr>
              <a:t>TTT</a:t>
            </a:r>
            <a:r>
              <a:rPr lang="en-US" dirty="0">
                <a:ea typeface="Cambria Math" pitchFamily="18" charset="0"/>
              </a:rPr>
              <a:t>) =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0,</a:t>
            </a:r>
          </a:p>
          <a:p>
            <a:pPr lvl="1">
              <a:buNone/>
            </a:pPr>
            <a:r>
              <a:rPr lang="en-US" i="1" dirty="0">
                <a:ea typeface="Cambria Math" pitchFamily="18" charset="0"/>
              </a:rPr>
              <a:t>X</a:t>
            </a:r>
            <a:r>
              <a:rPr lang="en-US" dirty="0">
                <a:ea typeface="Cambria Math" pitchFamily="18" charset="0"/>
              </a:rPr>
              <a:t>(</a:t>
            </a:r>
            <a:r>
              <a:rPr lang="en-US" i="1" dirty="0">
                <a:ea typeface="Cambria Math" pitchFamily="18" charset="0"/>
              </a:rPr>
              <a:t>HHT</a:t>
            </a:r>
            <a:r>
              <a:rPr lang="en-US" dirty="0">
                <a:ea typeface="Cambria Math" pitchFamily="18" charset="0"/>
              </a:rPr>
              <a:t>) = </a:t>
            </a:r>
            <a:r>
              <a:rPr lang="en-US" i="1" dirty="0">
                <a:ea typeface="Cambria Math" pitchFamily="18" charset="0"/>
              </a:rPr>
              <a:t>X</a:t>
            </a:r>
            <a:r>
              <a:rPr lang="en-US" dirty="0">
                <a:ea typeface="Cambria Math" pitchFamily="18" charset="0"/>
              </a:rPr>
              <a:t>(</a:t>
            </a:r>
            <a:r>
              <a:rPr lang="en-US" i="1" dirty="0">
                <a:ea typeface="Cambria Math" pitchFamily="18" charset="0"/>
              </a:rPr>
              <a:t>HTH</a:t>
            </a:r>
            <a:r>
              <a:rPr lang="en-US" dirty="0">
                <a:ea typeface="Cambria Math" pitchFamily="18" charset="0"/>
              </a:rPr>
              <a:t>) = </a:t>
            </a:r>
            <a:r>
              <a:rPr lang="en-US" i="1" dirty="0">
                <a:ea typeface="Cambria Math" pitchFamily="18" charset="0"/>
              </a:rPr>
              <a:t>X</a:t>
            </a:r>
            <a:r>
              <a:rPr lang="en-US" dirty="0">
                <a:ea typeface="Cambria Math" pitchFamily="18" charset="0"/>
              </a:rPr>
              <a:t>(</a:t>
            </a:r>
            <a:r>
              <a:rPr lang="en-US" i="1" dirty="0">
                <a:ea typeface="Cambria Math" pitchFamily="18" charset="0"/>
              </a:rPr>
              <a:t>THH</a:t>
            </a:r>
            <a:r>
              <a:rPr lang="en-US" dirty="0">
                <a:ea typeface="Cambria Math" pitchFamily="18" charset="0"/>
              </a:rPr>
              <a:t>) =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2,</a:t>
            </a:r>
          </a:p>
          <a:p>
            <a:pPr lvl="1">
              <a:buNone/>
            </a:pPr>
            <a:r>
              <a:rPr lang="en-US" i="1" dirty="0">
                <a:ea typeface="Cambria Math" pitchFamily="18" charset="0"/>
              </a:rPr>
              <a:t>X</a:t>
            </a:r>
            <a:r>
              <a:rPr lang="en-US" dirty="0">
                <a:ea typeface="Cambria Math" pitchFamily="18" charset="0"/>
              </a:rPr>
              <a:t>(</a:t>
            </a:r>
            <a:r>
              <a:rPr lang="en-US" i="1" dirty="0">
                <a:ea typeface="Cambria Math" pitchFamily="18" charset="0"/>
              </a:rPr>
              <a:t>TTH</a:t>
            </a:r>
            <a:r>
              <a:rPr lang="en-US" dirty="0">
                <a:ea typeface="Cambria Math" pitchFamily="18" charset="0"/>
              </a:rPr>
              <a:t>) = </a:t>
            </a:r>
            <a:r>
              <a:rPr lang="en-US" i="1" dirty="0">
                <a:ea typeface="Cambria Math" pitchFamily="18" charset="0"/>
              </a:rPr>
              <a:t>X</a:t>
            </a:r>
            <a:r>
              <a:rPr lang="en-US" dirty="0">
                <a:ea typeface="Cambria Math" pitchFamily="18" charset="0"/>
              </a:rPr>
              <a:t>(</a:t>
            </a:r>
            <a:r>
              <a:rPr lang="en-US" i="1" dirty="0">
                <a:ea typeface="Cambria Math" pitchFamily="18" charset="0"/>
              </a:rPr>
              <a:t>THT</a:t>
            </a:r>
            <a:r>
              <a:rPr lang="en-US" dirty="0">
                <a:ea typeface="Cambria Math" pitchFamily="18" charset="0"/>
              </a:rPr>
              <a:t>) = </a:t>
            </a:r>
            <a:r>
              <a:rPr lang="en-US" i="1" dirty="0">
                <a:ea typeface="Cambria Math" pitchFamily="18" charset="0"/>
              </a:rPr>
              <a:t>X</a:t>
            </a:r>
            <a:r>
              <a:rPr lang="en-US" dirty="0">
                <a:ea typeface="Cambria Math" pitchFamily="18" charset="0"/>
              </a:rPr>
              <a:t>(</a:t>
            </a:r>
            <a:r>
              <a:rPr lang="en-US" i="1" dirty="0">
                <a:ea typeface="Cambria Math" pitchFamily="18" charset="0"/>
              </a:rPr>
              <a:t>HTT</a:t>
            </a:r>
            <a:r>
              <a:rPr lang="en-US" dirty="0">
                <a:ea typeface="Cambria Math" pitchFamily="18" charset="0"/>
              </a:rPr>
              <a:t>) =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1.</a:t>
            </a:r>
            <a:endParaRPr lang="en-US" dirty="0"/>
          </a:p>
          <a:p>
            <a:pPr>
              <a:buNone/>
            </a:pPr>
            <a:r>
              <a:rPr lang="en-US" dirty="0"/>
              <a:t>    Each of the eight possible outcomes has probability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/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8. So, the distribution of </a:t>
            </a:r>
            <a:r>
              <a:rPr lang="en-US" i="1" dirty="0"/>
              <a:t>X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is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=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/>
              <a:t>) = </a:t>
            </a:r>
            <a:r>
              <a:rPr lang="en-US" dirty="0">
                <a:latin typeface="Cambria" pitchFamily="18" charset="0"/>
              </a:rPr>
              <a:t>1</a:t>
            </a:r>
            <a:r>
              <a:rPr lang="en-US" dirty="0"/>
              <a:t>/</a:t>
            </a:r>
            <a:r>
              <a:rPr lang="en-US" dirty="0">
                <a:latin typeface="Cambria" pitchFamily="18" charset="0"/>
              </a:rPr>
              <a:t>8</a:t>
            </a:r>
            <a:r>
              <a:rPr lang="en-US" dirty="0"/>
              <a:t>,</a:t>
            </a:r>
            <a:r>
              <a:rPr lang="en-US" i="1" dirty="0"/>
              <a:t> 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=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/>
              <a:t>) = </a:t>
            </a:r>
            <a:r>
              <a:rPr lang="en-US" dirty="0">
                <a:latin typeface="Cambria" pitchFamily="18" charset="0"/>
              </a:rPr>
              <a:t>3</a:t>
            </a:r>
            <a:r>
              <a:rPr lang="en-US" dirty="0"/>
              <a:t>/</a:t>
            </a:r>
            <a:r>
              <a:rPr lang="en-US" dirty="0">
                <a:latin typeface="Cambria" pitchFamily="18" charset="0"/>
              </a:rPr>
              <a:t>8,</a:t>
            </a:r>
            <a:r>
              <a:rPr lang="en-US" i="1" dirty="0"/>
              <a:t> 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=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) = </a:t>
            </a:r>
            <a:r>
              <a:rPr lang="en-US" dirty="0">
                <a:latin typeface="Cambria" pitchFamily="18" charset="0"/>
              </a:rPr>
              <a:t>3</a:t>
            </a:r>
            <a:r>
              <a:rPr lang="en-US" dirty="0"/>
              <a:t>/</a:t>
            </a:r>
            <a:r>
              <a:rPr lang="en-US" dirty="0">
                <a:latin typeface="Cambria" pitchFamily="18" charset="0"/>
              </a:rPr>
              <a:t>8, and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=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dirty="0"/>
              <a:t>) = </a:t>
            </a:r>
            <a:r>
              <a:rPr lang="en-US" dirty="0">
                <a:latin typeface="Cambria" pitchFamily="18" charset="0"/>
              </a:rPr>
              <a:t>1</a:t>
            </a:r>
            <a:r>
              <a:rPr lang="en-US" dirty="0"/>
              <a:t>/</a:t>
            </a:r>
            <a:r>
              <a:rPr lang="en-US" dirty="0">
                <a:latin typeface="Cambria" pitchFamily="18" charset="0"/>
              </a:rPr>
              <a:t>8.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Famous Birthday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1208774" cy="47602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900" dirty="0"/>
              <a:t>The puzzle of finding the number of people needed in a room to ensure that the probability of at least two of them having the same birthday is more than ½ has a surprising answer,  which we now find.</a:t>
            </a:r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700" b="1" dirty="0"/>
              <a:t>Solution</a:t>
            </a:r>
            <a:r>
              <a:rPr lang="en-US" sz="1700" dirty="0"/>
              <a:t>: We assume that all birthdays are equally likely and that there are 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366</a:t>
            </a:r>
            <a:r>
              <a:rPr lang="en-US" sz="1700" dirty="0"/>
              <a:t> days in the year. First, we find the probability </a:t>
            </a:r>
            <a:r>
              <a:rPr lang="en-US" sz="1700" i="1" dirty="0" err="1"/>
              <a:t>p</a:t>
            </a:r>
            <a:r>
              <a:rPr lang="en-US" sz="1700" i="1" baseline="-25000" dirty="0" err="1"/>
              <a:t>n</a:t>
            </a:r>
            <a:r>
              <a:rPr lang="en-US" sz="1700" dirty="0"/>
              <a:t> that at least two of </a:t>
            </a:r>
            <a:r>
              <a:rPr lang="en-US" sz="1700" i="1" dirty="0"/>
              <a:t>n</a:t>
            </a:r>
            <a:r>
              <a:rPr lang="en-US" sz="1700" dirty="0"/>
              <a:t> people have different birthdays.  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/>
              <a:t>       </a:t>
            </a:r>
            <a:r>
              <a:rPr lang="en-US" sz="1700" dirty="0"/>
              <a:t>Now, imagine the people entering the room one by one.  The probability that at least two have the same birthday  is 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700" dirty="0">
                <a:latin typeface="Cambria Math"/>
                <a:ea typeface="Cambria Math"/>
              </a:rPr>
              <a:t>−</a:t>
            </a:r>
            <a:r>
              <a:rPr lang="en-US" sz="1700" i="1" dirty="0"/>
              <a:t> </a:t>
            </a:r>
            <a:r>
              <a:rPr lang="en-US" sz="1700" i="1" dirty="0" err="1"/>
              <a:t>p</a:t>
            </a:r>
            <a:r>
              <a:rPr lang="en-US" sz="1700" i="1" baseline="-25000" dirty="0" err="1"/>
              <a:t>n</a:t>
            </a:r>
            <a:r>
              <a:rPr lang="en-US" sz="1700" dirty="0"/>
              <a:t> .</a:t>
            </a:r>
          </a:p>
          <a:p>
            <a:pPr lvl="1"/>
            <a:r>
              <a:rPr lang="en-US" sz="1700" dirty="0"/>
              <a:t>The probability that the birthday of the second person is different from that of the first is 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365/366</a:t>
            </a:r>
            <a:r>
              <a:rPr lang="en-US" sz="1700" dirty="0"/>
              <a:t>.</a:t>
            </a:r>
          </a:p>
          <a:p>
            <a:pPr lvl="1"/>
            <a:r>
              <a:rPr lang="en-US" sz="1700" dirty="0"/>
              <a:t>The probability that the birthday of the third person is different from the other two, when these have two different birthdays, is  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364/366</a:t>
            </a:r>
            <a:r>
              <a:rPr lang="en-US" sz="1700" dirty="0"/>
              <a:t>.</a:t>
            </a:r>
          </a:p>
          <a:p>
            <a:pPr lvl="1"/>
            <a:r>
              <a:rPr lang="en-US" sz="1700" dirty="0"/>
              <a:t>In general, the probability that the </a:t>
            </a:r>
            <a:r>
              <a:rPr lang="en-US" sz="1700" i="1" dirty="0" err="1"/>
              <a:t>j</a:t>
            </a:r>
            <a:r>
              <a:rPr lang="en-US" sz="1700" dirty="0" err="1"/>
              <a:t>th</a:t>
            </a:r>
            <a:r>
              <a:rPr lang="en-US" sz="1700" dirty="0"/>
              <a:t> person has a birthday different from the birthdays of those already in the room, assuming that these people all have different birthdays, is  (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366</a:t>
            </a:r>
            <a:r>
              <a:rPr lang="en-US" sz="1700" dirty="0">
                <a:latin typeface="Cambria Math"/>
                <a:ea typeface="Cambria Math"/>
              </a:rPr>
              <a:t> − (</a:t>
            </a:r>
            <a:r>
              <a:rPr lang="en-US" sz="1700" i="1" dirty="0">
                <a:ea typeface="Cambria Math"/>
              </a:rPr>
              <a:t>j</a:t>
            </a:r>
            <a:r>
              <a:rPr lang="en-US" sz="1700" dirty="0">
                <a:ea typeface="Cambria Math"/>
              </a:rPr>
              <a:t> </a:t>
            </a:r>
            <a:r>
              <a:rPr lang="en-US" sz="1700" dirty="0">
                <a:latin typeface="Cambria Math"/>
                <a:ea typeface="Cambria Math"/>
              </a:rPr>
              <a:t>−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 1))/366 = (367 </a:t>
            </a:r>
            <a:r>
              <a:rPr lang="en-US" sz="1700" dirty="0">
                <a:latin typeface="Cambria Math"/>
                <a:ea typeface="Cambria Math"/>
              </a:rPr>
              <a:t>− </a:t>
            </a:r>
            <a:r>
              <a:rPr lang="en-US" sz="1700" i="1" dirty="0">
                <a:ea typeface="Cambria Math"/>
              </a:rPr>
              <a:t>j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)/366.</a:t>
            </a:r>
          </a:p>
          <a:p>
            <a:pPr lvl="1"/>
            <a:r>
              <a:rPr lang="en-US" sz="1700" dirty="0">
                <a:latin typeface="Cambria Math" pitchFamily="18" charset="0"/>
                <a:ea typeface="Cambria Math" pitchFamily="18" charset="0"/>
              </a:rPr>
              <a:t>Hence, </a:t>
            </a:r>
            <a:r>
              <a:rPr lang="en-US" sz="1700" i="1" dirty="0" err="1"/>
              <a:t>p</a:t>
            </a:r>
            <a:r>
              <a:rPr lang="en-US" sz="1700" i="1" baseline="-25000" dirty="0" err="1"/>
              <a:t>n</a:t>
            </a:r>
            <a:r>
              <a:rPr lang="en-US" sz="1700" dirty="0"/>
              <a:t> = (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365/366)(364/366)</a:t>
            </a:r>
            <a:r>
              <a:rPr lang="en-US" sz="1700" dirty="0">
                <a:latin typeface="Cambria Math"/>
                <a:ea typeface="Cambria Math"/>
              </a:rPr>
              <a:t>∙∙∙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 (367 </a:t>
            </a:r>
            <a:r>
              <a:rPr lang="en-US" sz="1700" dirty="0">
                <a:latin typeface="Cambria Math"/>
                <a:ea typeface="Cambria Math"/>
              </a:rPr>
              <a:t>− </a:t>
            </a:r>
            <a:r>
              <a:rPr lang="en-US" sz="1700" i="1" dirty="0">
                <a:ea typeface="Cambria Math"/>
              </a:rPr>
              <a:t>n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)/366.</a:t>
            </a:r>
            <a:endParaRPr lang="en-US" sz="1700" i="1" dirty="0"/>
          </a:p>
          <a:p>
            <a:pPr lvl="1"/>
            <a:r>
              <a:rPr lang="en-US" sz="1700" dirty="0">
                <a:latin typeface="Cambria Math" pitchFamily="18" charset="0"/>
                <a:ea typeface="Cambria Math" pitchFamily="18" charset="0"/>
              </a:rPr>
              <a:t>Therefore , 1</a:t>
            </a:r>
            <a:r>
              <a:rPr lang="en-US" sz="1700" dirty="0">
                <a:latin typeface="Cambria Math"/>
                <a:ea typeface="Cambria Math"/>
              </a:rPr>
              <a:t>− </a:t>
            </a:r>
            <a:r>
              <a:rPr lang="en-US" sz="1700" i="1" dirty="0" err="1"/>
              <a:t>p</a:t>
            </a:r>
            <a:r>
              <a:rPr lang="en-US" sz="1700" i="1" baseline="-25000" dirty="0" err="1"/>
              <a:t>n</a:t>
            </a:r>
            <a:r>
              <a:rPr lang="en-US" sz="1700" dirty="0"/>
              <a:t> = 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700" dirty="0">
                <a:latin typeface="Cambria Math"/>
                <a:ea typeface="Cambria Math"/>
              </a:rPr>
              <a:t>−</a:t>
            </a:r>
            <a:r>
              <a:rPr lang="en-US" sz="1700" dirty="0"/>
              <a:t>(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365/366)(364/366)</a:t>
            </a:r>
            <a:r>
              <a:rPr lang="en-US" sz="1700" dirty="0">
                <a:latin typeface="Cambria Math"/>
                <a:ea typeface="Cambria Math"/>
              </a:rPr>
              <a:t>∙∙∙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 (367 </a:t>
            </a:r>
            <a:r>
              <a:rPr lang="en-US" sz="1700" dirty="0">
                <a:latin typeface="Cambria Math"/>
                <a:ea typeface="Cambria Math"/>
              </a:rPr>
              <a:t>− </a:t>
            </a:r>
            <a:r>
              <a:rPr lang="en-US" sz="1700" i="1" dirty="0">
                <a:ea typeface="Cambria Math"/>
              </a:rPr>
              <a:t>n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)/366.</a:t>
            </a:r>
          </a:p>
          <a:p>
            <a:pPr>
              <a:buNone/>
            </a:pPr>
            <a:r>
              <a:rPr lang="en-US" sz="1700" dirty="0">
                <a:ea typeface="Cambria Math" pitchFamily="18" charset="0"/>
              </a:rPr>
              <a:t>Checking various values for </a:t>
            </a:r>
            <a:r>
              <a:rPr lang="en-US" sz="1700" i="1" dirty="0">
                <a:ea typeface="Cambria Math" pitchFamily="18" charset="0"/>
              </a:rPr>
              <a:t>n</a:t>
            </a:r>
            <a:r>
              <a:rPr lang="en-US" sz="1700" dirty="0">
                <a:ea typeface="Cambria Math" pitchFamily="18" charset="0"/>
              </a:rPr>
              <a:t> with computation help tells us that for </a:t>
            </a:r>
            <a:r>
              <a:rPr lang="en-US" sz="1700" i="1" dirty="0">
                <a:ea typeface="Cambria Math" pitchFamily="18" charset="0"/>
              </a:rPr>
              <a:t>n</a:t>
            </a:r>
            <a:r>
              <a:rPr lang="en-US" sz="1700" dirty="0">
                <a:ea typeface="Cambria Math" pitchFamily="18" charset="0"/>
              </a:rPr>
              <a:t> = 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22</a:t>
            </a:r>
            <a:r>
              <a:rPr lang="en-US" sz="1700" dirty="0">
                <a:ea typeface="Cambria Math" pitchFamily="18" charset="0"/>
              </a:rPr>
              <a:t>,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 1</a:t>
            </a:r>
            <a:r>
              <a:rPr lang="en-US" sz="1700" dirty="0">
                <a:latin typeface="Cambria Math"/>
                <a:ea typeface="Cambria Math"/>
              </a:rPr>
              <a:t>− </a:t>
            </a:r>
            <a:r>
              <a:rPr lang="en-US" sz="1700" i="1" dirty="0" err="1"/>
              <a:t>p</a:t>
            </a:r>
            <a:r>
              <a:rPr lang="en-US" sz="1700" i="1" baseline="-25000" dirty="0" err="1"/>
              <a:t>n</a:t>
            </a:r>
            <a:r>
              <a:rPr lang="en-US" sz="1700" dirty="0">
                <a:ea typeface="Cambria Math" pitchFamily="18" charset="0"/>
              </a:rPr>
              <a:t> </a:t>
            </a:r>
            <a:r>
              <a:rPr lang="en-US" sz="1700" dirty="0">
                <a:latin typeface="Cambria Math"/>
                <a:ea typeface="Cambria Math"/>
              </a:rPr>
              <a:t>≈</a:t>
            </a:r>
            <a:r>
              <a:rPr lang="en-US" sz="1700" dirty="0">
                <a:ea typeface="Cambria Math" pitchFamily="18" charset="0"/>
              </a:rPr>
              <a:t> 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0.457, </a:t>
            </a:r>
            <a:r>
              <a:rPr lang="en-US" sz="1700" dirty="0">
                <a:ea typeface="Cambria Math" pitchFamily="18" charset="0"/>
              </a:rPr>
              <a:t>and for </a:t>
            </a:r>
            <a:r>
              <a:rPr lang="en-US" sz="1700" i="1" dirty="0">
                <a:ea typeface="Cambria Math" pitchFamily="18" charset="0"/>
              </a:rPr>
              <a:t>n</a:t>
            </a:r>
            <a:r>
              <a:rPr lang="en-US" sz="1700" dirty="0">
                <a:ea typeface="Cambria Math" pitchFamily="18" charset="0"/>
              </a:rPr>
              <a:t> = 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23</a:t>
            </a:r>
            <a:r>
              <a:rPr lang="en-US" sz="1700" dirty="0">
                <a:ea typeface="Cambria Math" pitchFamily="18" charset="0"/>
              </a:rPr>
              <a:t>,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 1</a:t>
            </a:r>
            <a:r>
              <a:rPr lang="en-US" sz="1700" dirty="0">
                <a:latin typeface="Cambria Math"/>
                <a:ea typeface="Cambria Math"/>
              </a:rPr>
              <a:t>− </a:t>
            </a:r>
            <a:r>
              <a:rPr lang="en-US" sz="1700" i="1" dirty="0" err="1"/>
              <a:t>p</a:t>
            </a:r>
            <a:r>
              <a:rPr lang="en-US" sz="1700" i="1" baseline="-25000" dirty="0" err="1"/>
              <a:t>n</a:t>
            </a:r>
            <a:r>
              <a:rPr lang="en-US" sz="1700" dirty="0">
                <a:ea typeface="Cambria Math" pitchFamily="18" charset="0"/>
              </a:rPr>
              <a:t> </a:t>
            </a:r>
            <a:r>
              <a:rPr lang="en-US" sz="1700" dirty="0">
                <a:latin typeface="Cambria Math"/>
                <a:ea typeface="Cambria Math"/>
              </a:rPr>
              <a:t>≈</a:t>
            </a:r>
            <a:r>
              <a:rPr lang="en-US" sz="1700" dirty="0">
                <a:ea typeface="Cambria Math" pitchFamily="18" charset="0"/>
              </a:rPr>
              <a:t> 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0.506</a:t>
            </a:r>
            <a:r>
              <a:rPr lang="en-US" sz="1700" dirty="0">
                <a:ea typeface="Cambria Math" pitchFamily="18" charset="0"/>
              </a:rPr>
              <a:t>.  Consequently, a minimum number of </a:t>
            </a:r>
            <a:r>
              <a:rPr lang="en-US" sz="1700" dirty="0">
                <a:latin typeface="Cambria" pitchFamily="18" charset="0"/>
                <a:ea typeface="Cambria Math" pitchFamily="18" charset="0"/>
              </a:rPr>
              <a:t>23</a:t>
            </a:r>
            <a:r>
              <a:rPr lang="en-US" sz="1700" dirty="0">
                <a:ea typeface="Cambria Math" pitchFamily="18" charset="0"/>
              </a:rPr>
              <a:t> people are needed so that that the probability that at least two of them have the same birthday is greater than </a:t>
            </a:r>
            <a:r>
              <a:rPr lang="en-US" sz="1700" dirty="0">
                <a:latin typeface="Cambria Math" pitchFamily="18" charset="0"/>
                <a:ea typeface="Cambria Math" pitchFamily="18" charset="0"/>
              </a:rPr>
              <a:t>1/2</a:t>
            </a:r>
            <a:r>
              <a:rPr lang="en-US" sz="1700" dirty="0">
                <a:ea typeface="Cambria Math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Monte Carlo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Algorithms that make random choices at one or more steps are called </a:t>
            </a:r>
            <a:r>
              <a:rPr lang="en-US" i="1" dirty="0"/>
              <a:t>probabilistic algorithms</a:t>
            </a:r>
            <a:r>
              <a:rPr lang="en-US" dirty="0"/>
              <a:t>.</a:t>
            </a:r>
          </a:p>
          <a:p>
            <a:r>
              <a:rPr lang="en-US" i="1" dirty="0"/>
              <a:t>Monte Carlo algorithms</a:t>
            </a:r>
            <a:r>
              <a:rPr lang="en-US" dirty="0"/>
              <a:t>  are probabilistic algorithms that always </a:t>
            </a:r>
            <a:r>
              <a:rPr lang="en-US"/>
              <a:t>produce an </a:t>
            </a:r>
            <a:r>
              <a:rPr lang="en-US" dirty="0"/>
              <a:t>answer, but the answer is only probably correct, or sometimes approximately correct.</a:t>
            </a:r>
          </a:p>
          <a:p>
            <a:r>
              <a:rPr lang="en-US" dirty="0"/>
              <a:t>Monte Carlo algorithms are often used to answer decision problems, which are problems that either have “true” or “false” as their answer.  </a:t>
            </a:r>
          </a:p>
          <a:p>
            <a:pPr lvl="1"/>
            <a:r>
              <a:rPr lang="en-US" dirty="0"/>
              <a:t>The algorithm consists of  a sequence of tests, responding to each with “true” or ‘unknown.’ </a:t>
            </a:r>
          </a:p>
          <a:p>
            <a:pPr lvl="1"/>
            <a:r>
              <a:rPr lang="en-US" dirty="0"/>
              <a:t>If the response is “true,” the algorithm terminates with the  answer is “true.”  </a:t>
            </a:r>
          </a:p>
          <a:p>
            <a:pPr lvl="1"/>
            <a:r>
              <a:rPr lang="en-US" dirty="0"/>
              <a:t>After running a specified  sequence of tests where every step yields “unknown”, the algorithm outputs “false.”</a:t>
            </a:r>
          </a:p>
          <a:p>
            <a:pPr lvl="1"/>
            <a:r>
              <a:rPr lang="en-US" dirty="0"/>
              <a:t>The idea is that the probability of the algorithm incorrectly outputting “false” should be very small as long as a sufficient number of tests are performed.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</a:t>
            </a:r>
            <a:r>
              <a:rPr lang="en-US" dirty="0" err="1"/>
              <a:t>Primality</a:t>
            </a:r>
            <a:r>
              <a:rPr lang="en-US" dirty="0"/>
              <a:t>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Probabilistic  </a:t>
            </a:r>
            <a:r>
              <a:rPr lang="en-US" dirty="0" err="1"/>
              <a:t>primality</a:t>
            </a:r>
            <a:r>
              <a:rPr lang="en-US" dirty="0"/>
              <a:t> testing (</a:t>
            </a:r>
            <a:r>
              <a:rPr lang="en-US" i="1" dirty="0"/>
              <a:t>see Example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16</a:t>
            </a:r>
            <a:r>
              <a:rPr lang="en-US" dirty="0"/>
              <a:t> </a:t>
            </a:r>
            <a:r>
              <a:rPr lang="en-US" i="1" dirty="0"/>
              <a:t>in text</a:t>
            </a:r>
            <a:r>
              <a:rPr lang="en-US" dirty="0"/>
              <a:t>) is an example of a Monte Carlo algorithm, which  is used to  find large primes to generate the encryption keys for RSA cryptography (</a:t>
            </a:r>
            <a:r>
              <a:rPr lang="en-US" i="1" dirty="0"/>
              <a:t>as discussed in Chapter </a:t>
            </a:r>
            <a:r>
              <a:rPr lang="en-US" dirty="0">
                <a:latin typeface="Cambria" pitchFamily="18" charset="0"/>
              </a:rPr>
              <a:t>4</a:t>
            </a:r>
            <a:r>
              <a:rPr lang="en-US" dirty="0"/>
              <a:t>). </a:t>
            </a:r>
          </a:p>
          <a:p>
            <a:pPr lvl="1"/>
            <a:r>
              <a:rPr lang="en-US" dirty="0"/>
              <a:t>An integer </a:t>
            </a:r>
            <a:r>
              <a:rPr lang="en-US" i="1" dirty="0"/>
              <a:t>n</a:t>
            </a:r>
            <a:r>
              <a:rPr lang="en-US" dirty="0"/>
              <a:t> greater than 1 can be shown to be composite (i.e., not prime) if it fails  a particular test  (Miller’s test),  using a random integer </a:t>
            </a:r>
            <a:r>
              <a:rPr lang="en-US" i="1" dirty="0"/>
              <a:t>b </a:t>
            </a:r>
            <a:r>
              <a:rPr lang="en-US" dirty="0"/>
              <a:t>with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 &lt; </a:t>
            </a:r>
            <a:r>
              <a:rPr lang="en-US" i="1" dirty="0"/>
              <a:t>b</a:t>
            </a:r>
            <a:r>
              <a:rPr lang="en-US" dirty="0"/>
              <a:t> &lt; </a:t>
            </a:r>
            <a:r>
              <a:rPr lang="en-US" i="1" dirty="0"/>
              <a:t>n </a:t>
            </a:r>
            <a:r>
              <a:rPr lang="en-US" dirty="0"/>
              <a:t>as the base. But if </a:t>
            </a:r>
            <a:r>
              <a:rPr lang="en-US" i="1" dirty="0"/>
              <a:t>n</a:t>
            </a:r>
            <a:r>
              <a:rPr lang="en-US" dirty="0"/>
              <a:t> passes Miller’s test for a particular base </a:t>
            </a:r>
            <a:r>
              <a:rPr lang="en-US" i="1" dirty="0"/>
              <a:t>b</a:t>
            </a:r>
            <a:r>
              <a:rPr lang="en-US" dirty="0"/>
              <a:t>, it may either be prime or composite. The probability that a composite integer passes </a:t>
            </a:r>
            <a:r>
              <a:rPr lang="en-US" i="1" dirty="0"/>
              <a:t>n</a:t>
            </a:r>
            <a:r>
              <a:rPr lang="en-US" dirty="0"/>
              <a:t> Miller’s test is for a random </a:t>
            </a:r>
            <a:r>
              <a:rPr lang="en-US" i="1" dirty="0"/>
              <a:t>b</a:t>
            </a:r>
            <a:r>
              <a:rPr lang="en-US" dirty="0"/>
              <a:t>, is less that ¼. </a:t>
            </a:r>
          </a:p>
          <a:p>
            <a:pPr lvl="1"/>
            <a:r>
              <a:rPr lang="en-US" dirty="0"/>
              <a:t>So failing the test,  is the “true” response in a Monte Carlo algorithm, and passing the test is “unknown.”</a:t>
            </a:r>
          </a:p>
          <a:p>
            <a:pPr lvl="1"/>
            <a:r>
              <a:rPr lang="en-US" dirty="0"/>
              <a:t>If the test is performed </a:t>
            </a:r>
            <a:r>
              <a:rPr lang="en-US" i="1" dirty="0"/>
              <a:t>k</a:t>
            </a:r>
            <a:r>
              <a:rPr lang="en-US" dirty="0"/>
              <a:t> times (choosing a random integer </a:t>
            </a:r>
            <a:r>
              <a:rPr lang="en-US" i="1" dirty="0"/>
              <a:t>b</a:t>
            </a:r>
            <a:r>
              <a:rPr lang="en-US" dirty="0"/>
              <a:t> each time) and the  number </a:t>
            </a:r>
            <a:r>
              <a:rPr lang="en-US" i="1" dirty="0"/>
              <a:t>n</a:t>
            </a:r>
            <a:r>
              <a:rPr lang="en-US" dirty="0"/>
              <a:t> passes Miller’s test at every iteration, then the probability that it is composite is less than (1/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/>
              <a:t>)</a:t>
            </a:r>
            <a:r>
              <a:rPr lang="en-US" i="1" baseline="30000" dirty="0"/>
              <a:t>k</a:t>
            </a:r>
            <a:r>
              <a:rPr lang="en-US" dirty="0"/>
              <a:t>.  So for a sufficiently, large </a:t>
            </a:r>
            <a:r>
              <a:rPr lang="en-US" i="1" dirty="0"/>
              <a:t>k</a:t>
            </a:r>
            <a:r>
              <a:rPr lang="en-US" dirty="0"/>
              <a:t>, the probability that </a:t>
            </a:r>
            <a:r>
              <a:rPr lang="en-US" i="1" dirty="0"/>
              <a:t>n</a:t>
            </a:r>
            <a:r>
              <a:rPr lang="en-US" dirty="0"/>
              <a:t> is composite even though it has passed all </a:t>
            </a:r>
            <a:r>
              <a:rPr lang="en-US" i="1" dirty="0"/>
              <a:t>k</a:t>
            </a:r>
            <a:r>
              <a:rPr lang="en-US" dirty="0"/>
              <a:t> iterations of Miller’s test  is small. For example, with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10</a:t>
            </a:r>
            <a:r>
              <a:rPr lang="en-US" dirty="0"/>
              <a:t> iterations, the probability that n is composite is less than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 in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1,000,000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1412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Cambria</vt:lpstr>
      <vt:lpstr>Cambria Math</vt:lpstr>
      <vt:lpstr>Constantia</vt:lpstr>
      <vt:lpstr>Wingdings 2</vt:lpstr>
      <vt:lpstr>Flow</vt:lpstr>
      <vt:lpstr> Probability Theory</vt:lpstr>
      <vt:lpstr>Bernoulli Trials </vt:lpstr>
      <vt:lpstr>Bernoulli Trials </vt:lpstr>
      <vt:lpstr>Probability of k Successes in n Independent Bernoulli Trials.</vt:lpstr>
      <vt:lpstr>Random Variables</vt:lpstr>
      <vt:lpstr>Random Variables</vt:lpstr>
      <vt:lpstr>The Famous Birthday Problem</vt:lpstr>
      <vt:lpstr>Monte Carlo Algorithms</vt:lpstr>
      <vt:lpstr>Probabilistic Primality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Theory</dc:title>
  <dc:creator>Stucki, David</dc:creator>
  <cp:lastModifiedBy>Stucki, David</cp:lastModifiedBy>
  <cp:revision>16</cp:revision>
  <dcterms:created xsi:type="dcterms:W3CDTF">2021-02-02T04:08:10Z</dcterms:created>
  <dcterms:modified xsi:type="dcterms:W3CDTF">2023-01-30T15:14:22Z</dcterms:modified>
</cp:coreProperties>
</file>