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9" r:id="rId3"/>
    <p:sldId id="334" r:id="rId4"/>
    <p:sldId id="287" r:id="rId5"/>
    <p:sldId id="270" r:id="rId6"/>
    <p:sldId id="271" r:id="rId7"/>
    <p:sldId id="288" r:id="rId8"/>
    <p:sldId id="335" r:id="rId9"/>
    <p:sldId id="272" r:id="rId10"/>
    <p:sldId id="273" r:id="rId11"/>
    <p:sldId id="290" r:id="rId12"/>
    <p:sldId id="274" r:id="rId13"/>
    <p:sldId id="292" r:id="rId14"/>
    <p:sldId id="33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74223539-C274-414E-836E-21403C9CE2AE}" type="datetimeFigureOut">
              <a:rPr lang="en-US" smtClean="0"/>
              <a:pPr/>
              <a:t>1/24/2023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CD41AC4-40F7-4FE0-8905-74C6698904F3}" type="slidenum">
              <a:rPr lang="en-US" smtClean="0"/>
              <a:pPr/>
              <a:t>‹#›</a:t>
            </a:fld>
            <a:endParaRPr lang="en-US"/>
          </a:p>
        </p:txBody>
      </p:sp>
    </p:spTree>
    <p:extLst>
      <p:ext uri="{BB962C8B-B14F-4D97-AF65-F5344CB8AC3E}">
        <p14:creationId xmlns:p14="http://schemas.microsoft.com/office/powerpoint/2010/main" val="75080177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4223539-C274-414E-836E-21403C9CE2AE}"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extLst>
      <p:ext uri="{BB962C8B-B14F-4D97-AF65-F5344CB8AC3E}">
        <p14:creationId xmlns:p14="http://schemas.microsoft.com/office/powerpoint/2010/main" val="1912383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4223539-C274-414E-836E-21403C9CE2AE}"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extLst>
      <p:ext uri="{BB962C8B-B14F-4D97-AF65-F5344CB8AC3E}">
        <p14:creationId xmlns:p14="http://schemas.microsoft.com/office/powerpoint/2010/main" val="278992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4223539-C274-414E-836E-21403C9CE2AE}"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extLst>
      <p:ext uri="{BB962C8B-B14F-4D97-AF65-F5344CB8AC3E}">
        <p14:creationId xmlns:p14="http://schemas.microsoft.com/office/powerpoint/2010/main" val="3898855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4223539-C274-414E-836E-21403C9CE2AE}" type="datetimeFigureOut">
              <a:rPr lang="en-US" smtClean="0"/>
              <a:pPr/>
              <a:t>1/24/2023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D41AC4-40F7-4FE0-8905-74C6698904F3}" type="slidenum">
              <a:rPr lang="en-US" smtClean="0"/>
              <a:pPr/>
              <a:t>‹#›</a:t>
            </a:fld>
            <a:endParaRPr lang="en-US"/>
          </a:p>
        </p:txBody>
      </p:sp>
    </p:spTree>
    <p:extLst>
      <p:ext uri="{BB962C8B-B14F-4D97-AF65-F5344CB8AC3E}">
        <p14:creationId xmlns:p14="http://schemas.microsoft.com/office/powerpoint/2010/main" val="408197676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4223539-C274-414E-836E-21403C9CE2AE}" type="datetimeFigureOut">
              <a:rPr lang="en-US" smtClean="0"/>
              <a:pPr/>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41AC4-40F7-4FE0-8905-74C6698904F3}" type="slidenum">
              <a:rPr lang="en-US" smtClean="0"/>
              <a:pPr/>
              <a:t>‹#›</a:t>
            </a:fld>
            <a:endParaRPr lang="en-US"/>
          </a:p>
        </p:txBody>
      </p:sp>
    </p:spTree>
    <p:extLst>
      <p:ext uri="{BB962C8B-B14F-4D97-AF65-F5344CB8AC3E}">
        <p14:creationId xmlns:p14="http://schemas.microsoft.com/office/powerpoint/2010/main" val="1641611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4223539-C274-414E-836E-21403C9CE2AE}" type="datetimeFigureOut">
              <a:rPr lang="en-US" smtClean="0"/>
              <a:pPr/>
              <a:t>1/24/2023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D41AC4-40F7-4FE0-8905-74C6698904F3}" type="slidenum">
              <a:rPr lang="en-US" smtClean="0"/>
              <a:pPr/>
              <a:t>‹#›</a:t>
            </a:fld>
            <a:endParaRPr lang="en-US"/>
          </a:p>
        </p:txBody>
      </p:sp>
    </p:spTree>
    <p:extLst>
      <p:ext uri="{BB962C8B-B14F-4D97-AF65-F5344CB8AC3E}">
        <p14:creationId xmlns:p14="http://schemas.microsoft.com/office/powerpoint/2010/main" val="1665125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74223539-C274-414E-836E-21403C9CE2AE}" type="datetimeFigureOut">
              <a:rPr lang="en-US" smtClean="0"/>
              <a:pPr/>
              <a:t>1/24/2023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D41AC4-40F7-4FE0-8905-74C6698904F3}" type="slidenum">
              <a:rPr lang="en-US" smtClean="0"/>
              <a:pPr/>
              <a:t>‹#›</a:t>
            </a:fld>
            <a:endParaRPr lang="en-US"/>
          </a:p>
        </p:txBody>
      </p:sp>
    </p:spTree>
    <p:extLst>
      <p:ext uri="{BB962C8B-B14F-4D97-AF65-F5344CB8AC3E}">
        <p14:creationId xmlns:p14="http://schemas.microsoft.com/office/powerpoint/2010/main" val="903347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23539-C274-414E-836E-21403C9CE2AE}" type="datetimeFigureOut">
              <a:rPr lang="en-US" smtClean="0"/>
              <a:pPr/>
              <a:t>1/24/2023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D41AC4-40F7-4FE0-8905-74C6698904F3}" type="slidenum">
              <a:rPr lang="en-US" smtClean="0"/>
              <a:pPr/>
              <a:t>‹#›</a:t>
            </a:fld>
            <a:endParaRPr lang="en-US"/>
          </a:p>
        </p:txBody>
      </p:sp>
    </p:spTree>
    <p:extLst>
      <p:ext uri="{BB962C8B-B14F-4D97-AF65-F5344CB8AC3E}">
        <p14:creationId xmlns:p14="http://schemas.microsoft.com/office/powerpoint/2010/main" val="129926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4223539-C274-414E-836E-21403C9CE2AE}" type="datetimeFigureOut">
              <a:rPr lang="en-US" smtClean="0"/>
              <a:pPr/>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D41AC4-40F7-4FE0-8905-74C6698904F3}" type="slidenum">
              <a:rPr lang="en-US" smtClean="0"/>
              <a:pPr/>
              <a:t>‹#›</a:t>
            </a:fld>
            <a:endParaRPr lang="en-US"/>
          </a:p>
        </p:txBody>
      </p:sp>
    </p:spTree>
    <p:extLst>
      <p:ext uri="{BB962C8B-B14F-4D97-AF65-F5344CB8AC3E}">
        <p14:creationId xmlns:p14="http://schemas.microsoft.com/office/powerpoint/2010/main" val="3275453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74223539-C274-414E-836E-21403C9CE2AE}" type="datetimeFigureOut">
              <a:rPr lang="en-US" smtClean="0"/>
              <a:pPr/>
              <a:t>1/24/2023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8CD41AC4-40F7-4FE0-8905-74C6698904F3}"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Tree>
    <p:extLst>
      <p:ext uri="{BB962C8B-B14F-4D97-AF65-F5344CB8AC3E}">
        <p14:creationId xmlns:p14="http://schemas.microsoft.com/office/powerpoint/2010/main" val="2361819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4223539-C274-414E-836E-21403C9CE2AE}" type="datetimeFigureOut">
              <a:rPr lang="en-US" smtClean="0"/>
              <a:pPr/>
              <a:t>1/24/2023</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CD41AC4-40F7-4FE0-8905-74C6698904F3}" type="slidenum">
              <a:rPr lang="en-US" smtClean="0"/>
              <a:pPr/>
              <a:t>‹#›</a:t>
            </a:fld>
            <a:endParaRPr lang="en-US"/>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a:p>
          </p:txBody>
        </p:sp>
      </p:grpSp>
    </p:spTree>
    <p:extLst>
      <p:ext uri="{BB962C8B-B14F-4D97-AF65-F5344CB8AC3E}">
        <p14:creationId xmlns:p14="http://schemas.microsoft.com/office/powerpoint/2010/main" val="37184327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12.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5.xml"/><Relationship Id="rId7" Type="http://schemas.openxmlformats.org/officeDocument/2006/relationships/image" Target="../media/image7.png"/><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6.png"/><Relationship Id="rId5" Type="http://schemas.openxmlformats.org/officeDocument/2006/relationships/slideLayout" Target="../slideLayouts/slideLayout2.xml"/><Relationship Id="rId4" Type="http://schemas.openxmlformats.org/officeDocument/2006/relationships/tags" Target="../tags/tag6.xml"/><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Probability Theory</a:t>
            </a:r>
          </a:p>
        </p:txBody>
      </p:sp>
      <p:sp>
        <p:nvSpPr>
          <p:cNvPr id="3" name="Subtitle 2"/>
          <p:cNvSpPr>
            <a:spLocks noGrp="1"/>
          </p:cNvSpPr>
          <p:nvPr>
            <p:ph type="subTitle" idx="1"/>
          </p:nvPr>
        </p:nvSpPr>
        <p:spPr/>
        <p:txBody>
          <a:bodyPr/>
          <a:lstStyle/>
          <a:p>
            <a:r>
              <a:rPr lang="en-US"/>
              <a:t>Section 7.2 (part 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Conditional Probability</a:t>
            </a:r>
          </a:p>
        </p:txBody>
      </p:sp>
      <p:sp>
        <p:nvSpPr>
          <p:cNvPr id="3" name="Content Placeholder 2"/>
          <p:cNvSpPr>
            <a:spLocks noGrp="1"/>
          </p:cNvSpPr>
          <p:nvPr>
            <p:ph idx="1"/>
          </p:nvPr>
        </p:nvSpPr>
        <p:spPr>
          <a:xfrm>
            <a:off x="609600" y="1935480"/>
            <a:ext cx="10972800" cy="4672354"/>
          </a:xfrm>
        </p:spPr>
        <p:txBody>
          <a:bodyPr>
            <a:normAutofit fontScale="92500" lnSpcReduction="20000"/>
          </a:bodyPr>
          <a:lstStyle/>
          <a:p>
            <a:pPr>
              <a:buNone/>
            </a:pPr>
            <a:r>
              <a:rPr lang="en-US" b="1" dirty="0"/>
              <a:t>    Definition</a:t>
            </a:r>
            <a:r>
              <a:rPr lang="en-US" dirty="0"/>
              <a:t>: Let </a:t>
            </a:r>
            <a:r>
              <a:rPr lang="en-US" i="1" dirty="0"/>
              <a:t>E</a:t>
            </a:r>
            <a:r>
              <a:rPr lang="en-US" dirty="0"/>
              <a:t> and </a:t>
            </a:r>
            <a:r>
              <a:rPr lang="en-US" i="1" dirty="0"/>
              <a:t>F</a:t>
            </a:r>
            <a:r>
              <a:rPr lang="en-US" dirty="0"/>
              <a:t> be events with </a:t>
            </a:r>
            <a:r>
              <a:rPr lang="en-US" i="1" dirty="0"/>
              <a:t>p(F) &gt; </a:t>
            </a:r>
            <a:r>
              <a:rPr lang="en-US" dirty="0">
                <a:latin typeface="Cambria Math" pitchFamily="18" charset="0"/>
                <a:ea typeface="Cambria Math" pitchFamily="18" charset="0"/>
              </a:rPr>
              <a:t>0</a:t>
            </a:r>
            <a:r>
              <a:rPr lang="en-US" dirty="0"/>
              <a:t>. The conditional probability of </a:t>
            </a:r>
            <a:r>
              <a:rPr lang="en-US" i="1" dirty="0"/>
              <a:t>E</a:t>
            </a:r>
            <a:r>
              <a:rPr lang="en-US" dirty="0"/>
              <a:t> given </a:t>
            </a:r>
            <a:r>
              <a:rPr lang="en-US" i="1" dirty="0"/>
              <a:t>F</a:t>
            </a:r>
            <a:r>
              <a:rPr lang="en-US" dirty="0"/>
              <a:t>, denoted by </a:t>
            </a:r>
            <a:r>
              <a:rPr lang="en-US" i="1" dirty="0"/>
              <a:t>P</a:t>
            </a:r>
            <a:r>
              <a:rPr lang="en-US" dirty="0"/>
              <a:t>(</a:t>
            </a:r>
            <a:r>
              <a:rPr lang="en-US" i="1" dirty="0"/>
              <a:t>E</a:t>
            </a:r>
            <a:r>
              <a:rPr lang="en-US" dirty="0"/>
              <a:t>|</a:t>
            </a:r>
            <a:r>
              <a:rPr lang="en-US" i="1" dirty="0"/>
              <a:t>F</a:t>
            </a:r>
            <a:r>
              <a:rPr lang="en-US" dirty="0"/>
              <a:t>), is defined as:</a:t>
            </a:r>
          </a:p>
          <a:p>
            <a:endParaRPr lang="en-US" dirty="0"/>
          </a:p>
          <a:p>
            <a:endParaRPr lang="en-US" dirty="0"/>
          </a:p>
          <a:p>
            <a:pPr>
              <a:lnSpc>
                <a:spcPct val="120000"/>
              </a:lnSpc>
              <a:spcBef>
                <a:spcPts val="600"/>
              </a:spcBef>
              <a:spcAft>
                <a:spcPts val="600"/>
              </a:spcAft>
              <a:buNone/>
            </a:pPr>
            <a:r>
              <a:rPr lang="en-US" dirty="0"/>
              <a:t>    </a:t>
            </a:r>
            <a:r>
              <a:rPr lang="en-US" b="1" dirty="0"/>
              <a:t>Example</a:t>
            </a:r>
            <a:r>
              <a:rPr lang="en-US" dirty="0"/>
              <a:t>: A bit string of length four is generated at random so that each of the </a:t>
            </a:r>
            <a:r>
              <a:rPr lang="en-US" dirty="0">
                <a:latin typeface="Cambria Math" pitchFamily="18" charset="0"/>
                <a:ea typeface="Cambria Math" pitchFamily="18" charset="0"/>
              </a:rPr>
              <a:t>16 </a:t>
            </a:r>
            <a:r>
              <a:rPr lang="en-US" dirty="0"/>
              <a:t>bit strings of length </a:t>
            </a:r>
            <a:r>
              <a:rPr lang="en-US" dirty="0">
                <a:latin typeface="Cambria Math" pitchFamily="18" charset="0"/>
                <a:ea typeface="Cambria Math" pitchFamily="18" charset="0"/>
              </a:rPr>
              <a:t>4</a:t>
            </a:r>
            <a:r>
              <a:rPr lang="en-US" dirty="0"/>
              <a:t> is equally likely. What is the probability that it contains at least two consecutive </a:t>
            </a:r>
            <a:r>
              <a:rPr lang="en-US" dirty="0">
                <a:latin typeface="Cambria Math" pitchFamily="18" charset="0"/>
                <a:ea typeface="Cambria Math" pitchFamily="18" charset="0"/>
              </a:rPr>
              <a:t>0</a:t>
            </a:r>
            <a:r>
              <a:rPr lang="en-US" dirty="0"/>
              <a:t>s, given that its first bit is a </a:t>
            </a:r>
            <a:r>
              <a:rPr lang="en-US" dirty="0">
                <a:latin typeface="Cambria Math" pitchFamily="18" charset="0"/>
                <a:ea typeface="Cambria Math" pitchFamily="18" charset="0"/>
              </a:rPr>
              <a:t>0</a:t>
            </a:r>
            <a:r>
              <a:rPr lang="en-US" dirty="0"/>
              <a:t>?</a:t>
            </a:r>
          </a:p>
          <a:p>
            <a:pPr>
              <a:buNone/>
            </a:pPr>
            <a:r>
              <a:rPr lang="en-US" b="1" dirty="0"/>
              <a:t>    Solution</a:t>
            </a:r>
            <a:r>
              <a:rPr lang="en-US" dirty="0"/>
              <a:t>: Let </a:t>
            </a:r>
            <a:r>
              <a:rPr lang="en-US" i="1" dirty="0"/>
              <a:t>E</a:t>
            </a:r>
            <a:r>
              <a:rPr lang="en-US" dirty="0"/>
              <a:t> be the event that the bit string contains at least two consecutive </a:t>
            </a:r>
            <a:r>
              <a:rPr lang="en-US" dirty="0">
                <a:latin typeface="Cambria Math" pitchFamily="18" charset="0"/>
                <a:ea typeface="Cambria Math" pitchFamily="18" charset="0"/>
              </a:rPr>
              <a:t>0</a:t>
            </a:r>
            <a:r>
              <a:rPr lang="en-US" dirty="0"/>
              <a:t>s, and </a:t>
            </a:r>
            <a:r>
              <a:rPr lang="en-US" i="1" dirty="0"/>
              <a:t>F</a:t>
            </a:r>
            <a:r>
              <a:rPr lang="en-US" dirty="0"/>
              <a:t> be the event that the first bit is a </a:t>
            </a:r>
            <a:r>
              <a:rPr lang="en-US" dirty="0">
                <a:latin typeface="Cambria Math" pitchFamily="18" charset="0"/>
                <a:ea typeface="Cambria Math" pitchFamily="18" charset="0"/>
              </a:rPr>
              <a:t>0</a:t>
            </a:r>
            <a:r>
              <a:rPr lang="en-US" dirty="0"/>
              <a:t>. </a:t>
            </a:r>
          </a:p>
          <a:p>
            <a:pPr lvl="1"/>
            <a:r>
              <a:rPr lang="en-US" dirty="0"/>
              <a:t>Since </a:t>
            </a:r>
            <a:r>
              <a:rPr lang="en-US" i="1" dirty="0"/>
              <a:t>E</a:t>
            </a:r>
            <a:r>
              <a:rPr lang="en-US" dirty="0"/>
              <a:t> </a:t>
            </a:r>
            <a:r>
              <a:rPr lang="en-US" dirty="0">
                <a:latin typeface="Cambria Math"/>
                <a:ea typeface="Cambria Math"/>
              </a:rPr>
              <a:t>⋂</a:t>
            </a:r>
            <a:r>
              <a:rPr lang="en-US" dirty="0"/>
              <a:t> </a:t>
            </a:r>
            <a:r>
              <a:rPr lang="en-US" i="1" dirty="0"/>
              <a:t>F</a:t>
            </a:r>
            <a:r>
              <a:rPr lang="en-US" dirty="0"/>
              <a:t> = {</a:t>
            </a:r>
            <a:r>
              <a:rPr lang="en-US" dirty="0">
                <a:latin typeface="Cambria Math" pitchFamily="18" charset="0"/>
                <a:ea typeface="Cambria Math" pitchFamily="18" charset="0"/>
              </a:rPr>
              <a:t>0000</a:t>
            </a:r>
            <a:r>
              <a:rPr lang="en-US" dirty="0"/>
              <a:t>,</a:t>
            </a:r>
            <a:r>
              <a:rPr lang="en-US" dirty="0">
                <a:latin typeface="Cambria Math" pitchFamily="18" charset="0"/>
                <a:ea typeface="Cambria Math" pitchFamily="18" charset="0"/>
              </a:rPr>
              <a:t> 0001</a:t>
            </a:r>
            <a:r>
              <a:rPr lang="en-US" dirty="0"/>
              <a:t>,</a:t>
            </a:r>
            <a:r>
              <a:rPr lang="en-US" dirty="0">
                <a:latin typeface="Cambria Math" pitchFamily="18" charset="0"/>
                <a:ea typeface="Cambria Math" pitchFamily="18" charset="0"/>
              </a:rPr>
              <a:t> 0010</a:t>
            </a:r>
            <a:r>
              <a:rPr lang="en-US" dirty="0"/>
              <a:t>,</a:t>
            </a:r>
            <a:r>
              <a:rPr lang="en-US" dirty="0">
                <a:latin typeface="Cambria Math" pitchFamily="18" charset="0"/>
                <a:ea typeface="Cambria Math" pitchFamily="18" charset="0"/>
              </a:rPr>
              <a:t> 0011</a:t>
            </a:r>
            <a:r>
              <a:rPr lang="en-US" dirty="0"/>
              <a:t>,</a:t>
            </a:r>
            <a:r>
              <a:rPr lang="en-US" dirty="0">
                <a:latin typeface="Cambria Math" pitchFamily="18" charset="0"/>
                <a:ea typeface="Cambria Math" pitchFamily="18" charset="0"/>
              </a:rPr>
              <a:t> 0100</a:t>
            </a:r>
            <a:r>
              <a:rPr lang="en-US" dirty="0"/>
              <a:t>}, </a:t>
            </a:r>
            <a:r>
              <a:rPr lang="en-US" i="1" dirty="0"/>
              <a:t>p</a:t>
            </a:r>
            <a:r>
              <a:rPr lang="en-US" dirty="0"/>
              <a:t>(</a:t>
            </a:r>
            <a:r>
              <a:rPr lang="en-US" i="1" dirty="0"/>
              <a:t>E</a:t>
            </a:r>
            <a:r>
              <a:rPr lang="en-US" dirty="0">
                <a:latin typeface="Cambria Math"/>
                <a:ea typeface="Cambria Math"/>
              </a:rPr>
              <a:t>⋂</a:t>
            </a:r>
            <a:r>
              <a:rPr lang="en-US" i="1" dirty="0"/>
              <a:t>F</a:t>
            </a:r>
            <a:r>
              <a:rPr lang="en-US" dirty="0"/>
              <a:t>)=</a:t>
            </a:r>
            <a:r>
              <a:rPr lang="en-US" dirty="0">
                <a:latin typeface="Cambria Math" pitchFamily="18" charset="0"/>
                <a:ea typeface="Cambria Math" pitchFamily="18" charset="0"/>
              </a:rPr>
              <a:t>5/16</a:t>
            </a:r>
            <a:r>
              <a:rPr lang="en-US" dirty="0"/>
              <a:t>.</a:t>
            </a:r>
          </a:p>
          <a:p>
            <a:pPr lvl="1"/>
            <a:r>
              <a:rPr lang="en-US" dirty="0"/>
              <a:t>Because </a:t>
            </a:r>
            <a:r>
              <a:rPr lang="en-US" dirty="0">
                <a:latin typeface="Cambria Math" pitchFamily="18" charset="0"/>
                <a:ea typeface="Cambria Math" pitchFamily="18" charset="0"/>
              </a:rPr>
              <a:t>8</a:t>
            </a:r>
            <a:r>
              <a:rPr lang="en-US" dirty="0"/>
              <a:t> bit strings of length </a:t>
            </a:r>
            <a:r>
              <a:rPr lang="en-US" dirty="0">
                <a:latin typeface="Cambria Math" pitchFamily="18" charset="0"/>
                <a:ea typeface="Cambria Math" pitchFamily="18" charset="0"/>
              </a:rPr>
              <a:t>4</a:t>
            </a:r>
            <a:r>
              <a:rPr lang="en-US" dirty="0"/>
              <a:t> start with a </a:t>
            </a:r>
            <a:r>
              <a:rPr lang="en-US" dirty="0">
                <a:latin typeface="Cambria Math" pitchFamily="18" charset="0"/>
                <a:ea typeface="Cambria Math" pitchFamily="18" charset="0"/>
              </a:rPr>
              <a:t>0</a:t>
            </a:r>
            <a:r>
              <a:rPr lang="en-US" dirty="0"/>
              <a:t>, p(F) = </a:t>
            </a:r>
            <a:r>
              <a:rPr lang="en-US" dirty="0">
                <a:latin typeface="Cambria Math" pitchFamily="18" charset="0"/>
                <a:ea typeface="Cambria Math" pitchFamily="18" charset="0"/>
              </a:rPr>
              <a:t>8/16</a:t>
            </a:r>
            <a:r>
              <a:rPr lang="en-US" dirty="0"/>
              <a:t>= </a:t>
            </a:r>
            <a:r>
              <a:rPr lang="en-US" dirty="0">
                <a:latin typeface="Cambria Math" pitchFamily="18" charset="0"/>
                <a:ea typeface="Cambria Math" pitchFamily="18" charset="0"/>
              </a:rPr>
              <a:t>½</a:t>
            </a:r>
            <a:r>
              <a:rPr lang="en-US" dirty="0"/>
              <a:t>.</a:t>
            </a:r>
          </a:p>
          <a:p>
            <a:pPr>
              <a:lnSpc>
                <a:spcPct val="120000"/>
              </a:lnSpc>
              <a:spcBef>
                <a:spcPts val="1200"/>
              </a:spcBef>
              <a:buNone/>
            </a:pPr>
            <a:r>
              <a:rPr lang="en-US" dirty="0"/>
              <a:t>    Hence,</a:t>
            </a:r>
          </a:p>
          <a:p>
            <a:pPr lvl="1"/>
            <a:endParaRPr lang="en-US" dirty="0"/>
          </a:p>
          <a:p>
            <a:pPr>
              <a:buNone/>
            </a:pPr>
            <a:endParaRPr lang="en-US" dirty="0"/>
          </a:p>
        </p:txBody>
      </p:sp>
      <p:pic>
        <p:nvPicPr>
          <p:cNvPr id="6" name="Picture 5" descr="addin_tmp.png"/>
          <p:cNvPicPr>
            <a:picLocks noChangeAspect="1"/>
          </p:cNvPicPr>
          <p:nvPr>
            <p:custDataLst>
              <p:tags r:id="rId1"/>
            </p:custDataLst>
          </p:nvPr>
        </p:nvPicPr>
        <p:blipFill>
          <a:blip r:embed="rId4" cstate="print"/>
          <a:stretch>
            <a:fillRect/>
          </a:stretch>
        </p:blipFill>
        <p:spPr>
          <a:xfrm>
            <a:off x="4917063" y="2651183"/>
            <a:ext cx="2177415" cy="600075"/>
          </a:xfrm>
          <a:prstGeom prst="rect">
            <a:avLst/>
          </a:prstGeom>
        </p:spPr>
      </p:pic>
      <p:pic>
        <p:nvPicPr>
          <p:cNvPr id="8" name="Picture 7" descr="addin_tmp.png"/>
          <p:cNvPicPr>
            <a:picLocks noChangeAspect="1"/>
          </p:cNvPicPr>
          <p:nvPr>
            <p:custDataLst>
              <p:tags r:id="rId2"/>
            </p:custDataLst>
          </p:nvPr>
        </p:nvPicPr>
        <p:blipFill>
          <a:blip r:embed="rId5" cstate="print"/>
          <a:stretch>
            <a:fillRect/>
          </a:stretch>
        </p:blipFill>
        <p:spPr>
          <a:xfrm>
            <a:off x="4038600" y="6087374"/>
            <a:ext cx="3684270" cy="6000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Conditional Probability</a:t>
            </a:r>
          </a:p>
        </p:txBody>
      </p:sp>
      <p:sp>
        <p:nvSpPr>
          <p:cNvPr id="3" name="Content Placeholder 2"/>
          <p:cNvSpPr>
            <a:spLocks noGrp="1"/>
          </p:cNvSpPr>
          <p:nvPr>
            <p:ph idx="1"/>
          </p:nvPr>
        </p:nvSpPr>
        <p:spPr/>
        <p:txBody>
          <a:bodyPr>
            <a:normAutofit/>
          </a:bodyPr>
          <a:lstStyle/>
          <a:p>
            <a:pPr>
              <a:buNone/>
            </a:pPr>
            <a:r>
              <a:rPr lang="en-US" b="1" dirty="0"/>
              <a:t>   Example: </a:t>
            </a:r>
            <a:r>
              <a:rPr lang="en-US" dirty="0"/>
              <a:t>What is the conditional probability that a family with two children has two boys, given that they have at least one boy. Assume that each of the possibilities </a:t>
            </a:r>
            <a:r>
              <a:rPr lang="en-US" i="1" dirty="0"/>
              <a:t>BB</a:t>
            </a:r>
            <a:r>
              <a:rPr lang="en-US" dirty="0"/>
              <a:t>, </a:t>
            </a:r>
            <a:r>
              <a:rPr lang="en-US" i="1" dirty="0"/>
              <a:t>BG</a:t>
            </a:r>
            <a:r>
              <a:rPr lang="en-US" dirty="0"/>
              <a:t>, </a:t>
            </a:r>
            <a:r>
              <a:rPr lang="en-US" i="1" dirty="0"/>
              <a:t>GB</a:t>
            </a:r>
            <a:r>
              <a:rPr lang="en-US" dirty="0"/>
              <a:t>, and </a:t>
            </a:r>
            <a:r>
              <a:rPr lang="en-US" i="1" dirty="0"/>
              <a:t>GG</a:t>
            </a:r>
            <a:r>
              <a:rPr lang="en-US" dirty="0"/>
              <a:t> is equally likely where </a:t>
            </a:r>
            <a:r>
              <a:rPr lang="en-US" i="1" dirty="0"/>
              <a:t>B</a:t>
            </a:r>
            <a:r>
              <a:rPr lang="en-US" dirty="0"/>
              <a:t> represents a boy and </a:t>
            </a:r>
            <a:r>
              <a:rPr lang="en-US" i="1" dirty="0"/>
              <a:t>G</a:t>
            </a:r>
            <a:r>
              <a:rPr lang="en-US" dirty="0"/>
              <a:t> represents a girl.</a:t>
            </a:r>
          </a:p>
          <a:p>
            <a:pPr>
              <a:buNone/>
            </a:pPr>
            <a:r>
              <a:rPr lang="en-US" b="1" dirty="0"/>
              <a:t>   Solution</a:t>
            </a:r>
            <a:r>
              <a:rPr lang="en-US" dirty="0"/>
              <a:t>: Let </a:t>
            </a:r>
            <a:r>
              <a:rPr lang="en-US" i="1" dirty="0"/>
              <a:t>E</a:t>
            </a:r>
            <a:r>
              <a:rPr lang="en-US" dirty="0"/>
              <a:t> be the event that the family has two boys and let  </a:t>
            </a:r>
            <a:r>
              <a:rPr lang="en-US" i="1" dirty="0"/>
              <a:t>F</a:t>
            </a:r>
            <a:r>
              <a:rPr lang="en-US" dirty="0"/>
              <a:t> be the event that the family has at least one boy. Then </a:t>
            </a:r>
            <a:r>
              <a:rPr lang="en-US" i="1" dirty="0"/>
              <a:t>E</a:t>
            </a:r>
            <a:r>
              <a:rPr lang="en-US" dirty="0"/>
              <a:t> = {</a:t>
            </a:r>
            <a:r>
              <a:rPr lang="en-US" i="1" dirty="0"/>
              <a:t>BB</a:t>
            </a:r>
            <a:r>
              <a:rPr lang="en-US" dirty="0"/>
              <a:t>}, </a:t>
            </a:r>
            <a:r>
              <a:rPr lang="en-US" i="1" dirty="0"/>
              <a:t>F</a:t>
            </a:r>
            <a:r>
              <a:rPr lang="en-US" dirty="0"/>
              <a:t> = {</a:t>
            </a:r>
            <a:r>
              <a:rPr lang="en-US" i="1" dirty="0"/>
              <a:t>BB</a:t>
            </a:r>
            <a:r>
              <a:rPr lang="en-US" dirty="0"/>
              <a:t>, </a:t>
            </a:r>
            <a:r>
              <a:rPr lang="en-US" i="1" dirty="0"/>
              <a:t>BG</a:t>
            </a:r>
            <a:r>
              <a:rPr lang="en-US" dirty="0"/>
              <a:t>, </a:t>
            </a:r>
            <a:r>
              <a:rPr lang="en-US" i="1" dirty="0"/>
              <a:t>GB</a:t>
            </a:r>
            <a:r>
              <a:rPr lang="en-US" dirty="0"/>
              <a:t>}, and </a:t>
            </a:r>
            <a:r>
              <a:rPr lang="en-US" i="1" dirty="0"/>
              <a:t>E</a:t>
            </a:r>
            <a:r>
              <a:rPr lang="en-US" dirty="0"/>
              <a:t> </a:t>
            </a:r>
            <a:r>
              <a:rPr lang="en-US" dirty="0">
                <a:latin typeface="Cambria Math"/>
                <a:ea typeface="Cambria Math"/>
              </a:rPr>
              <a:t>⋂</a:t>
            </a:r>
            <a:r>
              <a:rPr lang="en-US" dirty="0"/>
              <a:t> </a:t>
            </a:r>
            <a:r>
              <a:rPr lang="en-US" i="1" dirty="0"/>
              <a:t>F</a:t>
            </a:r>
            <a:r>
              <a:rPr lang="en-US" dirty="0"/>
              <a:t> = {</a:t>
            </a:r>
            <a:r>
              <a:rPr lang="en-US" i="1" dirty="0"/>
              <a:t>BB</a:t>
            </a:r>
            <a:r>
              <a:rPr lang="en-US" dirty="0"/>
              <a:t>}.</a:t>
            </a:r>
          </a:p>
          <a:p>
            <a:pPr lvl="1"/>
            <a:r>
              <a:rPr lang="en-US" dirty="0"/>
              <a:t>It follows that p(F) = </a:t>
            </a:r>
            <a:r>
              <a:rPr lang="en-US" dirty="0">
                <a:latin typeface="Cambria Math" pitchFamily="18" charset="0"/>
                <a:ea typeface="Cambria Math" pitchFamily="18" charset="0"/>
              </a:rPr>
              <a:t>3/4 </a:t>
            </a:r>
            <a:r>
              <a:rPr lang="en-US" dirty="0"/>
              <a:t>and  </a:t>
            </a:r>
            <a:r>
              <a:rPr lang="en-US" i="1" dirty="0"/>
              <a:t>p</a:t>
            </a:r>
            <a:r>
              <a:rPr lang="en-US" dirty="0"/>
              <a:t>(</a:t>
            </a:r>
            <a:r>
              <a:rPr lang="en-US" i="1" dirty="0"/>
              <a:t>E</a:t>
            </a:r>
            <a:r>
              <a:rPr lang="en-US" dirty="0">
                <a:latin typeface="Cambria Math"/>
                <a:ea typeface="Cambria Math"/>
              </a:rPr>
              <a:t>⋂</a:t>
            </a:r>
            <a:r>
              <a:rPr lang="en-US" i="1" dirty="0"/>
              <a:t>F</a:t>
            </a:r>
            <a:r>
              <a:rPr lang="en-US" dirty="0"/>
              <a:t>)=</a:t>
            </a:r>
            <a:r>
              <a:rPr lang="en-US" dirty="0">
                <a:latin typeface="Cambria Math" pitchFamily="18" charset="0"/>
                <a:ea typeface="Cambria Math" pitchFamily="18" charset="0"/>
              </a:rPr>
              <a:t>1/4</a:t>
            </a:r>
            <a:r>
              <a:rPr lang="en-US" dirty="0"/>
              <a:t>.</a:t>
            </a:r>
          </a:p>
          <a:p>
            <a:pPr>
              <a:buNone/>
            </a:pPr>
            <a:r>
              <a:rPr lang="en-US" dirty="0"/>
              <a:t>   Hence, </a:t>
            </a:r>
          </a:p>
        </p:txBody>
      </p:sp>
      <p:pic>
        <p:nvPicPr>
          <p:cNvPr id="5" name="Picture 4" descr="addin_tmp.png"/>
          <p:cNvPicPr>
            <a:picLocks noChangeAspect="1"/>
          </p:cNvPicPr>
          <p:nvPr>
            <p:custDataLst>
              <p:tags r:id="rId1"/>
            </p:custDataLst>
          </p:nvPr>
        </p:nvPicPr>
        <p:blipFill>
          <a:blip r:embed="rId3" cstate="print"/>
          <a:stretch>
            <a:fillRect/>
          </a:stretch>
        </p:blipFill>
        <p:spPr>
          <a:xfrm>
            <a:off x="4114800" y="5791201"/>
            <a:ext cx="3558540" cy="6000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Independence</a:t>
            </a:r>
          </a:p>
        </p:txBody>
      </p:sp>
      <p:sp>
        <p:nvSpPr>
          <p:cNvPr id="3" name="Content Placeholder 2"/>
          <p:cNvSpPr>
            <a:spLocks noGrp="1"/>
          </p:cNvSpPr>
          <p:nvPr>
            <p:ph idx="1"/>
          </p:nvPr>
        </p:nvSpPr>
        <p:spPr>
          <a:xfrm>
            <a:off x="609600" y="1935480"/>
            <a:ext cx="10972800" cy="4672354"/>
          </a:xfrm>
        </p:spPr>
        <p:txBody>
          <a:bodyPr>
            <a:normAutofit fontScale="77500" lnSpcReduction="20000"/>
          </a:bodyPr>
          <a:lstStyle/>
          <a:p>
            <a:pPr>
              <a:buNone/>
            </a:pPr>
            <a:r>
              <a:rPr lang="en-US" b="1" dirty="0"/>
              <a:t>    Definition</a:t>
            </a:r>
            <a:r>
              <a:rPr lang="en-US" dirty="0"/>
              <a:t>: The events </a:t>
            </a:r>
            <a:r>
              <a:rPr lang="en-US" i="1" dirty="0"/>
              <a:t>E</a:t>
            </a:r>
            <a:r>
              <a:rPr lang="en-US" dirty="0"/>
              <a:t> and </a:t>
            </a:r>
            <a:r>
              <a:rPr lang="en-US" i="1" dirty="0"/>
              <a:t>F</a:t>
            </a:r>
            <a:r>
              <a:rPr lang="en-US" dirty="0"/>
              <a:t> are independent if and only if   </a:t>
            </a:r>
          </a:p>
          <a:p>
            <a:pPr>
              <a:buNone/>
            </a:pPr>
            <a:endParaRPr lang="en-US" dirty="0"/>
          </a:p>
          <a:p>
            <a:pPr>
              <a:buNone/>
            </a:pPr>
            <a:endParaRPr lang="en-US" i="1" dirty="0"/>
          </a:p>
          <a:p>
            <a:pPr>
              <a:lnSpc>
                <a:spcPct val="120000"/>
              </a:lnSpc>
              <a:spcBef>
                <a:spcPts val="600"/>
              </a:spcBef>
              <a:buNone/>
            </a:pPr>
            <a:r>
              <a:rPr lang="en-US" b="1" dirty="0"/>
              <a:t>    Example</a:t>
            </a:r>
            <a:r>
              <a:rPr lang="en-US" dirty="0"/>
              <a:t>: Suppose </a:t>
            </a:r>
            <a:r>
              <a:rPr lang="en-US" i="1" dirty="0"/>
              <a:t>E</a:t>
            </a:r>
            <a:r>
              <a:rPr lang="en-US" dirty="0"/>
              <a:t> is the event that a randomly generated bit string of length four begins with a </a:t>
            </a:r>
            <a:r>
              <a:rPr lang="en-US" dirty="0">
                <a:latin typeface="Cambria Math" pitchFamily="18" charset="0"/>
                <a:ea typeface="Cambria Math" pitchFamily="18" charset="0"/>
              </a:rPr>
              <a:t>1</a:t>
            </a:r>
            <a:r>
              <a:rPr lang="en-US" dirty="0"/>
              <a:t> and </a:t>
            </a:r>
            <a:r>
              <a:rPr lang="en-US" i="1" dirty="0"/>
              <a:t>F</a:t>
            </a:r>
            <a:r>
              <a:rPr lang="en-US" dirty="0"/>
              <a:t> is the event that this bit string contains an even number of </a:t>
            </a:r>
            <a:r>
              <a:rPr lang="en-US" dirty="0">
                <a:latin typeface="Cambria Math" pitchFamily="18" charset="0"/>
                <a:ea typeface="Cambria Math" pitchFamily="18" charset="0"/>
              </a:rPr>
              <a:t>1</a:t>
            </a:r>
            <a:r>
              <a:rPr lang="en-US" dirty="0"/>
              <a:t>s. Are </a:t>
            </a:r>
            <a:r>
              <a:rPr lang="en-US" i="1" dirty="0"/>
              <a:t>E</a:t>
            </a:r>
            <a:r>
              <a:rPr lang="en-US" dirty="0"/>
              <a:t> and </a:t>
            </a:r>
            <a:r>
              <a:rPr lang="en-US" i="1" dirty="0"/>
              <a:t>F</a:t>
            </a:r>
            <a:r>
              <a:rPr lang="en-US" dirty="0"/>
              <a:t> independent if the </a:t>
            </a:r>
            <a:r>
              <a:rPr lang="en-US" dirty="0">
                <a:latin typeface="Cambria Math" pitchFamily="18" charset="0"/>
                <a:ea typeface="Cambria Math" pitchFamily="18" charset="0"/>
              </a:rPr>
              <a:t>16</a:t>
            </a:r>
            <a:r>
              <a:rPr lang="en-US" dirty="0"/>
              <a:t> bit strings of length four are equally likely? </a:t>
            </a:r>
          </a:p>
          <a:p>
            <a:pPr>
              <a:lnSpc>
                <a:spcPct val="120000"/>
              </a:lnSpc>
              <a:spcBef>
                <a:spcPts val="600"/>
              </a:spcBef>
              <a:buNone/>
            </a:pPr>
            <a:r>
              <a:rPr lang="en-US" b="1" dirty="0"/>
              <a:t>    Solution</a:t>
            </a:r>
            <a:r>
              <a:rPr lang="en-US" dirty="0"/>
              <a:t>: There are eight bit strings of length four that begin with a </a:t>
            </a:r>
            <a:r>
              <a:rPr lang="en-US" dirty="0">
                <a:latin typeface="Cambria Math" pitchFamily="18" charset="0"/>
                <a:ea typeface="Cambria Math" pitchFamily="18" charset="0"/>
              </a:rPr>
              <a:t>1, </a:t>
            </a:r>
            <a:r>
              <a:rPr lang="en-US" dirty="0"/>
              <a:t>and eight bit strings of length four that contain an even number of </a:t>
            </a:r>
            <a:r>
              <a:rPr lang="en-US" dirty="0">
                <a:latin typeface="Cambria Math" pitchFamily="18" charset="0"/>
                <a:ea typeface="Cambria Math" pitchFamily="18" charset="0"/>
              </a:rPr>
              <a:t>1</a:t>
            </a:r>
            <a:r>
              <a:rPr lang="en-US" dirty="0"/>
              <a:t>s.</a:t>
            </a:r>
          </a:p>
          <a:p>
            <a:pPr lvl="1"/>
            <a:r>
              <a:rPr lang="en-US" dirty="0"/>
              <a:t>Since the number of bit strings of length </a:t>
            </a:r>
            <a:r>
              <a:rPr lang="en-US" dirty="0">
                <a:latin typeface="Cambria Math" pitchFamily="18" charset="0"/>
                <a:ea typeface="Cambria Math" pitchFamily="18" charset="0"/>
              </a:rPr>
              <a:t>4</a:t>
            </a:r>
            <a:r>
              <a:rPr lang="en-US" dirty="0"/>
              <a:t> is </a:t>
            </a:r>
            <a:r>
              <a:rPr lang="en-US" dirty="0">
                <a:latin typeface="Cambria Math" pitchFamily="18" charset="0"/>
                <a:ea typeface="Cambria Math" pitchFamily="18" charset="0"/>
              </a:rPr>
              <a:t>16,</a:t>
            </a:r>
          </a:p>
          <a:p>
            <a:pPr lvl="1">
              <a:buNone/>
            </a:pPr>
            <a:endParaRPr lang="en-US" dirty="0">
              <a:latin typeface="Cambria Math" pitchFamily="18" charset="0"/>
              <a:ea typeface="Cambria Math" pitchFamily="18" charset="0"/>
            </a:endParaRPr>
          </a:p>
          <a:p>
            <a:pPr lvl="1">
              <a:buNone/>
            </a:pPr>
            <a:endParaRPr lang="en-US" dirty="0">
              <a:latin typeface="Cambria Math" pitchFamily="18" charset="0"/>
              <a:ea typeface="Cambria Math" pitchFamily="18" charset="0"/>
            </a:endParaRPr>
          </a:p>
          <a:p>
            <a:pPr lvl="1"/>
            <a:r>
              <a:rPr lang="en-US" dirty="0">
                <a:latin typeface="Cambria Math" pitchFamily="18" charset="0"/>
                <a:ea typeface="Cambria Math" pitchFamily="18" charset="0"/>
              </a:rPr>
              <a:t>Since </a:t>
            </a:r>
            <a:r>
              <a:rPr lang="en-US" i="1" dirty="0"/>
              <a:t>E</a:t>
            </a:r>
            <a:r>
              <a:rPr lang="en-US" dirty="0">
                <a:latin typeface="Cambria Math"/>
                <a:ea typeface="Cambria Math"/>
              </a:rPr>
              <a:t>⋂</a:t>
            </a:r>
            <a:r>
              <a:rPr lang="en-US" i="1" dirty="0"/>
              <a:t>F = </a:t>
            </a:r>
            <a:r>
              <a:rPr lang="en-US" dirty="0"/>
              <a:t>{</a:t>
            </a:r>
            <a:r>
              <a:rPr lang="en-US" dirty="0">
                <a:latin typeface="Cambria Math" pitchFamily="18" charset="0"/>
                <a:ea typeface="Cambria Math" pitchFamily="18" charset="0"/>
              </a:rPr>
              <a:t>1111</a:t>
            </a:r>
            <a:r>
              <a:rPr lang="en-US" dirty="0"/>
              <a:t>, </a:t>
            </a:r>
            <a:r>
              <a:rPr lang="en-US" dirty="0">
                <a:latin typeface="Cambria Math" pitchFamily="18" charset="0"/>
                <a:ea typeface="Cambria Math" pitchFamily="18" charset="0"/>
              </a:rPr>
              <a:t>1100</a:t>
            </a:r>
            <a:r>
              <a:rPr lang="en-US" dirty="0"/>
              <a:t>,</a:t>
            </a:r>
            <a:r>
              <a:rPr lang="en-US" dirty="0">
                <a:latin typeface="Cambria Math" pitchFamily="18" charset="0"/>
                <a:ea typeface="Cambria Math" pitchFamily="18" charset="0"/>
              </a:rPr>
              <a:t> 1010</a:t>
            </a:r>
            <a:r>
              <a:rPr lang="en-US" dirty="0"/>
              <a:t>, </a:t>
            </a:r>
            <a:r>
              <a:rPr lang="en-US" dirty="0">
                <a:latin typeface="Cambria Math" pitchFamily="18" charset="0"/>
                <a:ea typeface="Cambria Math" pitchFamily="18" charset="0"/>
              </a:rPr>
              <a:t>1001</a:t>
            </a:r>
            <a:r>
              <a:rPr lang="en-US" dirty="0">
                <a:ea typeface="Cambria Math" pitchFamily="18" charset="0"/>
              </a:rPr>
              <a:t>}, </a:t>
            </a:r>
            <a:r>
              <a:rPr lang="en-US" i="1" dirty="0">
                <a:ea typeface="Cambria Math" pitchFamily="18" charset="0"/>
              </a:rPr>
              <a:t>p</a:t>
            </a:r>
            <a:r>
              <a:rPr lang="en-US" dirty="0">
                <a:ea typeface="Cambria Math" pitchFamily="18" charset="0"/>
              </a:rPr>
              <a:t>(</a:t>
            </a:r>
            <a:r>
              <a:rPr lang="en-US" i="1" dirty="0"/>
              <a:t>E</a:t>
            </a:r>
            <a:r>
              <a:rPr lang="en-US" dirty="0">
                <a:latin typeface="Cambria Math"/>
                <a:ea typeface="Cambria Math"/>
              </a:rPr>
              <a:t>⋂</a:t>
            </a:r>
            <a:r>
              <a:rPr lang="en-US" i="1" dirty="0"/>
              <a:t>F</a:t>
            </a:r>
            <a:r>
              <a:rPr lang="en-US" dirty="0">
                <a:ea typeface="Cambria Math" pitchFamily="18" charset="0"/>
              </a:rPr>
              <a:t>) = </a:t>
            </a:r>
            <a:r>
              <a:rPr lang="en-US" dirty="0">
                <a:latin typeface="Cambria Math" pitchFamily="18" charset="0"/>
                <a:ea typeface="Cambria Math" pitchFamily="18" charset="0"/>
              </a:rPr>
              <a:t>4</a:t>
            </a:r>
            <a:r>
              <a:rPr lang="en-US" dirty="0">
                <a:ea typeface="Cambria Math" pitchFamily="18" charset="0"/>
              </a:rPr>
              <a:t>/</a:t>
            </a:r>
            <a:r>
              <a:rPr lang="en-US" dirty="0">
                <a:latin typeface="Cambria Math" pitchFamily="18" charset="0"/>
                <a:ea typeface="Cambria Math" pitchFamily="18" charset="0"/>
              </a:rPr>
              <a:t>16</a:t>
            </a:r>
            <a:r>
              <a:rPr lang="en-US" dirty="0">
                <a:ea typeface="Cambria Math" pitchFamily="18" charset="0"/>
              </a:rPr>
              <a:t>=</a:t>
            </a:r>
            <a:r>
              <a:rPr lang="en-US" dirty="0">
                <a:latin typeface="Cambria Math" pitchFamily="18" charset="0"/>
                <a:ea typeface="Cambria Math" pitchFamily="18" charset="0"/>
              </a:rPr>
              <a:t>1</a:t>
            </a:r>
            <a:r>
              <a:rPr lang="en-US" dirty="0">
                <a:ea typeface="Cambria Math" pitchFamily="18" charset="0"/>
              </a:rPr>
              <a:t>/</a:t>
            </a:r>
            <a:r>
              <a:rPr lang="en-US" dirty="0">
                <a:latin typeface="Cambria Math" pitchFamily="18" charset="0"/>
                <a:ea typeface="Cambria Math" pitchFamily="18" charset="0"/>
              </a:rPr>
              <a:t>4</a:t>
            </a:r>
            <a:r>
              <a:rPr lang="en-US" dirty="0">
                <a:ea typeface="Cambria Math" pitchFamily="18" charset="0"/>
              </a:rPr>
              <a:t>.</a:t>
            </a:r>
          </a:p>
          <a:p>
            <a:pPr>
              <a:lnSpc>
                <a:spcPct val="120000"/>
              </a:lnSpc>
              <a:spcBef>
                <a:spcPts val="600"/>
              </a:spcBef>
              <a:spcAft>
                <a:spcPts val="600"/>
              </a:spcAft>
              <a:buNone/>
            </a:pPr>
            <a:r>
              <a:rPr lang="en-US" dirty="0">
                <a:ea typeface="Cambria Math" pitchFamily="18" charset="0"/>
              </a:rPr>
              <a:t>    We conclude that E and F are independent, because </a:t>
            </a:r>
          </a:p>
          <a:p>
            <a:pPr>
              <a:buNone/>
            </a:pPr>
            <a:r>
              <a:rPr lang="en-US" dirty="0">
                <a:ea typeface="Cambria Math" pitchFamily="18" charset="0"/>
              </a:rPr>
              <a:t>                      		      </a:t>
            </a:r>
            <a:r>
              <a:rPr lang="en-US" i="1" dirty="0">
                <a:ea typeface="Cambria Math" pitchFamily="18" charset="0"/>
              </a:rPr>
              <a:t>p</a:t>
            </a:r>
            <a:r>
              <a:rPr lang="en-US" dirty="0">
                <a:ea typeface="Cambria Math" pitchFamily="18" charset="0"/>
              </a:rPr>
              <a:t>(</a:t>
            </a:r>
            <a:r>
              <a:rPr lang="en-US" i="1" dirty="0"/>
              <a:t>E</a:t>
            </a:r>
            <a:r>
              <a:rPr lang="en-US" dirty="0">
                <a:latin typeface="Cambria Math"/>
                <a:ea typeface="Cambria Math"/>
              </a:rPr>
              <a:t>⋂</a:t>
            </a:r>
            <a:r>
              <a:rPr lang="en-US" i="1" dirty="0"/>
              <a:t>F</a:t>
            </a:r>
            <a:r>
              <a:rPr lang="en-US" dirty="0">
                <a:ea typeface="Cambria Math" pitchFamily="18" charset="0"/>
              </a:rPr>
              <a:t>) =</a:t>
            </a:r>
            <a:r>
              <a:rPr lang="en-US" dirty="0">
                <a:latin typeface="Cambria Math" pitchFamily="18" charset="0"/>
                <a:ea typeface="Cambria Math" pitchFamily="18" charset="0"/>
              </a:rPr>
              <a:t>1</a:t>
            </a:r>
            <a:r>
              <a:rPr lang="en-US" dirty="0">
                <a:ea typeface="Cambria Math" pitchFamily="18" charset="0"/>
              </a:rPr>
              <a:t>/</a:t>
            </a:r>
            <a:r>
              <a:rPr lang="en-US" dirty="0">
                <a:latin typeface="Cambria Math" pitchFamily="18" charset="0"/>
                <a:ea typeface="Cambria Math" pitchFamily="18" charset="0"/>
              </a:rPr>
              <a:t>4 = (½) (½)= </a:t>
            </a:r>
            <a:r>
              <a:rPr lang="en-US" i="1" dirty="0">
                <a:ea typeface="Cambria Math" pitchFamily="18" charset="0"/>
              </a:rPr>
              <a:t>p</a:t>
            </a:r>
            <a:r>
              <a:rPr lang="en-US" dirty="0">
                <a:ea typeface="Cambria Math" pitchFamily="18" charset="0"/>
              </a:rPr>
              <a:t>(</a:t>
            </a:r>
            <a:r>
              <a:rPr lang="en-US" i="1" dirty="0">
                <a:ea typeface="Cambria Math" pitchFamily="18" charset="0"/>
              </a:rPr>
              <a:t>E</a:t>
            </a:r>
            <a:r>
              <a:rPr lang="en-US" dirty="0">
                <a:ea typeface="Cambria Math" pitchFamily="18" charset="0"/>
              </a:rPr>
              <a:t>)</a:t>
            </a:r>
            <a:r>
              <a:rPr lang="en-US" dirty="0">
                <a:latin typeface="Cambria Math" pitchFamily="18" charset="0"/>
                <a:ea typeface="Cambria Math" pitchFamily="18" charset="0"/>
              </a:rPr>
              <a:t> </a:t>
            </a:r>
            <a:r>
              <a:rPr lang="en-US" i="1" dirty="0">
                <a:ea typeface="Cambria Math" pitchFamily="18" charset="0"/>
              </a:rPr>
              <a:t>p</a:t>
            </a:r>
            <a:r>
              <a:rPr lang="en-US" dirty="0">
                <a:latin typeface="Cambria Math" pitchFamily="18" charset="0"/>
                <a:ea typeface="Cambria Math" pitchFamily="18" charset="0"/>
              </a:rPr>
              <a:t>(</a:t>
            </a:r>
            <a:r>
              <a:rPr lang="en-US" i="1" dirty="0">
                <a:ea typeface="Cambria Math" pitchFamily="18" charset="0"/>
              </a:rPr>
              <a:t>F</a:t>
            </a:r>
            <a:r>
              <a:rPr lang="en-US" dirty="0">
                <a:latin typeface="Cambria Math" pitchFamily="18" charset="0"/>
                <a:ea typeface="Cambria Math" pitchFamily="18" charset="0"/>
              </a:rPr>
              <a:t>) </a:t>
            </a:r>
            <a:endParaRPr lang="en-US" dirty="0">
              <a:ea typeface="Cambria Math" pitchFamily="18" charset="0"/>
            </a:endParaRPr>
          </a:p>
          <a:p>
            <a:endParaRPr lang="en-US" dirty="0"/>
          </a:p>
          <a:p>
            <a:endParaRPr lang="en-US" i="1" dirty="0">
              <a:latin typeface="Symbol" pitchFamily="18" charset="2"/>
            </a:endParaRPr>
          </a:p>
        </p:txBody>
      </p:sp>
      <p:sp>
        <p:nvSpPr>
          <p:cNvPr id="4" name="TextBox 3"/>
          <p:cNvSpPr txBox="1"/>
          <p:nvPr/>
        </p:nvSpPr>
        <p:spPr>
          <a:xfrm>
            <a:off x="4495800" y="2406770"/>
            <a:ext cx="2667000" cy="369332"/>
          </a:xfrm>
          <a:prstGeom prst="rect">
            <a:avLst/>
          </a:prstGeom>
          <a:noFill/>
        </p:spPr>
        <p:txBody>
          <a:bodyPr wrap="square" rtlCol="0">
            <a:spAutoFit/>
          </a:bodyPr>
          <a:lstStyle/>
          <a:p>
            <a:r>
              <a:rPr lang="en-US" i="1" dirty="0">
                <a:solidFill>
                  <a:prstClr val="black"/>
                </a:solidFill>
                <a:latin typeface="Constantia"/>
              </a:rPr>
              <a:t>p(E</a:t>
            </a:r>
            <a:r>
              <a:rPr lang="en-US" dirty="0">
                <a:solidFill>
                  <a:prstClr val="black"/>
                </a:solidFill>
                <a:latin typeface="Cambria Math"/>
                <a:ea typeface="Cambria Math"/>
              </a:rPr>
              <a:t>⋂</a:t>
            </a:r>
            <a:r>
              <a:rPr lang="en-US" i="1" dirty="0">
                <a:solidFill>
                  <a:prstClr val="black"/>
                </a:solidFill>
                <a:latin typeface="Constantia"/>
              </a:rPr>
              <a:t>F) = p(E)p(F).</a:t>
            </a:r>
            <a:endParaRPr lang="en-US" dirty="0">
              <a:solidFill>
                <a:prstClr val="black"/>
              </a:solidFill>
              <a:latin typeface="Constantia"/>
            </a:endParaRPr>
          </a:p>
        </p:txBody>
      </p:sp>
      <p:sp>
        <p:nvSpPr>
          <p:cNvPr id="5" name="TextBox 4"/>
          <p:cNvSpPr txBox="1"/>
          <p:nvPr/>
        </p:nvSpPr>
        <p:spPr>
          <a:xfrm>
            <a:off x="4400905" y="4886860"/>
            <a:ext cx="3810000" cy="369332"/>
          </a:xfrm>
          <a:prstGeom prst="rect">
            <a:avLst/>
          </a:prstGeom>
          <a:noFill/>
        </p:spPr>
        <p:txBody>
          <a:bodyPr wrap="square" rtlCol="0">
            <a:spAutoFit/>
          </a:bodyPr>
          <a:lstStyle/>
          <a:p>
            <a:r>
              <a:rPr lang="en-US" i="1" dirty="0">
                <a:solidFill>
                  <a:prstClr val="black"/>
                </a:solidFill>
                <a:latin typeface="Constantia"/>
                <a:ea typeface="Cambria Math" pitchFamily="18" charset="0"/>
              </a:rPr>
              <a:t>p</a:t>
            </a:r>
            <a:r>
              <a:rPr lang="en-US" dirty="0">
                <a:solidFill>
                  <a:prstClr val="black"/>
                </a:solidFill>
                <a:latin typeface="Constantia"/>
                <a:ea typeface="Cambria Math" pitchFamily="18" charset="0"/>
              </a:rPr>
              <a:t>(</a:t>
            </a:r>
            <a:r>
              <a:rPr lang="en-US" i="1" dirty="0">
                <a:solidFill>
                  <a:prstClr val="black"/>
                </a:solidFill>
                <a:latin typeface="Constantia"/>
                <a:ea typeface="Cambria Math" pitchFamily="18" charset="0"/>
              </a:rPr>
              <a:t>E</a:t>
            </a:r>
            <a:r>
              <a:rPr lang="en-US" dirty="0">
                <a:solidFill>
                  <a:prstClr val="black"/>
                </a:solidFill>
                <a:latin typeface="Constantia"/>
                <a:ea typeface="Cambria Math" pitchFamily="18" charset="0"/>
              </a:rPr>
              <a:t>)</a:t>
            </a:r>
            <a:r>
              <a:rPr lang="en-US" dirty="0">
                <a:solidFill>
                  <a:prstClr val="black"/>
                </a:solidFill>
                <a:latin typeface="Cambria Math" pitchFamily="18" charset="0"/>
                <a:ea typeface="Cambria Math" pitchFamily="18" charset="0"/>
              </a:rPr>
              <a:t> = </a:t>
            </a:r>
            <a:r>
              <a:rPr lang="en-US" i="1" dirty="0">
                <a:solidFill>
                  <a:prstClr val="black"/>
                </a:solidFill>
                <a:latin typeface="Constantia"/>
                <a:ea typeface="Cambria Math" pitchFamily="18" charset="0"/>
              </a:rPr>
              <a:t>p</a:t>
            </a:r>
            <a:r>
              <a:rPr lang="en-US" dirty="0">
                <a:solidFill>
                  <a:prstClr val="black"/>
                </a:solidFill>
                <a:latin typeface="Cambria Math" pitchFamily="18" charset="0"/>
                <a:ea typeface="Cambria Math" pitchFamily="18" charset="0"/>
              </a:rPr>
              <a:t>(</a:t>
            </a:r>
            <a:r>
              <a:rPr lang="en-US" i="1" dirty="0">
                <a:solidFill>
                  <a:prstClr val="black"/>
                </a:solidFill>
                <a:latin typeface="Constantia"/>
                <a:ea typeface="Cambria Math" pitchFamily="18" charset="0"/>
              </a:rPr>
              <a:t>F</a:t>
            </a:r>
            <a:r>
              <a:rPr lang="en-US" dirty="0">
                <a:solidFill>
                  <a:prstClr val="black"/>
                </a:solidFill>
                <a:latin typeface="Cambria Math" pitchFamily="18" charset="0"/>
                <a:ea typeface="Cambria Math" pitchFamily="18" charset="0"/>
              </a:rPr>
              <a:t>) = 8/16 = ½. </a:t>
            </a:r>
            <a:endParaRPr lang="en-US" dirty="0">
              <a:solidFill>
                <a:prstClr val="black"/>
              </a:solidFill>
              <a:latin typeface="Constanti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Independence</a:t>
            </a:r>
          </a:p>
        </p:txBody>
      </p:sp>
      <p:sp>
        <p:nvSpPr>
          <p:cNvPr id="3" name="Content Placeholder 2"/>
          <p:cNvSpPr>
            <a:spLocks noGrp="1"/>
          </p:cNvSpPr>
          <p:nvPr>
            <p:ph idx="1"/>
          </p:nvPr>
        </p:nvSpPr>
        <p:spPr/>
        <p:txBody>
          <a:bodyPr/>
          <a:lstStyle/>
          <a:p>
            <a:pPr>
              <a:buNone/>
            </a:pPr>
            <a:r>
              <a:rPr lang="en-US" b="1" dirty="0"/>
              <a:t>   Example</a:t>
            </a:r>
            <a:r>
              <a:rPr lang="en-US" dirty="0"/>
              <a:t>: Assume  (as in the previous example) that each of the four ways a family can have two children (</a:t>
            </a:r>
            <a:r>
              <a:rPr lang="en-US" i="1" dirty="0"/>
              <a:t>BB</a:t>
            </a:r>
            <a:r>
              <a:rPr lang="en-US" dirty="0"/>
              <a:t>, </a:t>
            </a:r>
            <a:r>
              <a:rPr lang="en-US" i="1" dirty="0"/>
              <a:t>GG</a:t>
            </a:r>
            <a:r>
              <a:rPr lang="en-US" dirty="0"/>
              <a:t>, </a:t>
            </a:r>
            <a:r>
              <a:rPr lang="en-US" i="1" dirty="0"/>
              <a:t>BG</a:t>
            </a:r>
            <a:r>
              <a:rPr lang="en-US" dirty="0"/>
              <a:t>,</a:t>
            </a:r>
            <a:r>
              <a:rPr lang="en-US" i="1" dirty="0"/>
              <a:t>GB</a:t>
            </a:r>
            <a:r>
              <a:rPr lang="en-US" dirty="0"/>
              <a:t>) is equally likely. Are the events </a:t>
            </a:r>
            <a:r>
              <a:rPr lang="en-US" i="1" dirty="0"/>
              <a:t>E</a:t>
            </a:r>
            <a:r>
              <a:rPr lang="en-US" dirty="0"/>
              <a:t>, that a family with two children has two boys, and </a:t>
            </a:r>
            <a:r>
              <a:rPr lang="en-US" i="1" dirty="0"/>
              <a:t>F</a:t>
            </a:r>
            <a:r>
              <a:rPr lang="en-US" dirty="0"/>
              <a:t>, that a family with two children has at least one boy, independent?</a:t>
            </a:r>
          </a:p>
          <a:p>
            <a:pPr>
              <a:buNone/>
            </a:pPr>
            <a:r>
              <a:rPr lang="en-US" b="1" dirty="0"/>
              <a:t>   Solution</a:t>
            </a:r>
            <a:r>
              <a:rPr lang="en-US" dirty="0"/>
              <a:t>: Because </a:t>
            </a:r>
            <a:r>
              <a:rPr lang="en-US" i="1" dirty="0"/>
              <a:t>E</a:t>
            </a:r>
            <a:r>
              <a:rPr lang="en-US" dirty="0"/>
              <a:t> = {</a:t>
            </a:r>
            <a:r>
              <a:rPr lang="en-US" i="1" dirty="0"/>
              <a:t>BB</a:t>
            </a:r>
            <a:r>
              <a:rPr lang="en-US" dirty="0"/>
              <a:t>}, </a:t>
            </a:r>
            <a:r>
              <a:rPr lang="en-US" i="1" dirty="0"/>
              <a:t>p</a:t>
            </a:r>
            <a:r>
              <a:rPr lang="en-US" dirty="0"/>
              <a:t>(</a:t>
            </a:r>
            <a:r>
              <a:rPr lang="en-US" i="1" dirty="0"/>
              <a:t>E</a:t>
            </a:r>
            <a:r>
              <a:rPr lang="en-US" dirty="0"/>
              <a:t>) = </a:t>
            </a:r>
            <a:r>
              <a:rPr lang="en-US" dirty="0">
                <a:latin typeface="Cambria Math" pitchFamily="18" charset="0"/>
                <a:ea typeface="Cambria Math" pitchFamily="18" charset="0"/>
              </a:rPr>
              <a:t>1/4</a:t>
            </a:r>
            <a:r>
              <a:rPr lang="en-US" dirty="0"/>
              <a:t>.  We saw previously that that </a:t>
            </a:r>
            <a:r>
              <a:rPr lang="en-US" i="1" dirty="0"/>
              <a:t>p</a:t>
            </a:r>
            <a:r>
              <a:rPr lang="en-US" dirty="0"/>
              <a:t>(</a:t>
            </a:r>
            <a:r>
              <a:rPr lang="en-US" i="1" dirty="0"/>
              <a:t>F</a:t>
            </a:r>
            <a:r>
              <a:rPr lang="en-US" dirty="0"/>
              <a:t>) = </a:t>
            </a:r>
            <a:r>
              <a:rPr lang="en-US" dirty="0">
                <a:latin typeface="Cambria Math" pitchFamily="18" charset="0"/>
                <a:ea typeface="Cambria Math" pitchFamily="18" charset="0"/>
              </a:rPr>
              <a:t>3/4 </a:t>
            </a:r>
            <a:r>
              <a:rPr lang="en-US" dirty="0"/>
              <a:t>and  </a:t>
            </a:r>
            <a:r>
              <a:rPr lang="en-US" i="1" dirty="0"/>
              <a:t>p</a:t>
            </a:r>
            <a:r>
              <a:rPr lang="en-US" dirty="0"/>
              <a:t>(</a:t>
            </a:r>
            <a:r>
              <a:rPr lang="en-US" i="1" dirty="0"/>
              <a:t>E</a:t>
            </a:r>
            <a:r>
              <a:rPr lang="en-US" dirty="0">
                <a:latin typeface="Cambria Math"/>
                <a:ea typeface="Cambria Math"/>
              </a:rPr>
              <a:t>⋂</a:t>
            </a:r>
            <a:r>
              <a:rPr lang="en-US" i="1" dirty="0"/>
              <a:t>F</a:t>
            </a:r>
            <a:r>
              <a:rPr lang="en-US" dirty="0"/>
              <a:t>)=</a:t>
            </a:r>
            <a:r>
              <a:rPr lang="en-US" dirty="0">
                <a:latin typeface="Cambria Math" pitchFamily="18" charset="0"/>
                <a:ea typeface="Cambria Math" pitchFamily="18" charset="0"/>
              </a:rPr>
              <a:t>1/4</a:t>
            </a:r>
            <a:r>
              <a:rPr lang="en-US" dirty="0"/>
              <a:t>. The events  </a:t>
            </a:r>
            <a:r>
              <a:rPr lang="en-US" i="1" dirty="0"/>
              <a:t>E</a:t>
            </a:r>
            <a:r>
              <a:rPr lang="en-US" dirty="0"/>
              <a:t> and </a:t>
            </a:r>
            <a:r>
              <a:rPr lang="en-US" i="1" dirty="0"/>
              <a:t>F</a:t>
            </a:r>
            <a:r>
              <a:rPr lang="en-US" dirty="0"/>
              <a:t> are not independent since</a:t>
            </a:r>
          </a:p>
          <a:p>
            <a:pPr>
              <a:buNone/>
            </a:pPr>
            <a:r>
              <a:rPr lang="en-US" dirty="0">
                <a:latin typeface="Cambria Math"/>
                <a:ea typeface="Cambria Math"/>
              </a:rPr>
              <a:t>             </a:t>
            </a:r>
            <a:r>
              <a:rPr lang="en-US" i="1" dirty="0"/>
              <a:t> p</a:t>
            </a:r>
            <a:r>
              <a:rPr lang="en-US" dirty="0"/>
              <a:t>(</a:t>
            </a:r>
            <a:r>
              <a:rPr lang="en-US" i="1" dirty="0"/>
              <a:t>E</a:t>
            </a:r>
            <a:r>
              <a:rPr lang="en-US" dirty="0"/>
              <a:t>) p(</a:t>
            </a:r>
            <a:r>
              <a:rPr lang="en-US" i="1" dirty="0"/>
              <a:t>F</a:t>
            </a:r>
            <a:r>
              <a:rPr lang="en-US" dirty="0"/>
              <a:t>) = </a:t>
            </a:r>
            <a:r>
              <a:rPr lang="en-US" dirty="0">
                <a:latin typeface="Cambria Math" pitchFamily="18" charset="0"/>
                <a:ea typeface="Cambria Math" pitchFamily="18" charset="0"/>
              </a:rPr>
              <a:t>3</a:t>
            </a:r>
            <a:r>
              <a:rPr lang="en-US" dirty="0"/>
              <a:t>/</a:t>
            </a:r>
            <a:r>
              <a:rPr lang="en-US" dirty="0">
                <a:latin typeface="Cambria Math" pitchFamily="18" charset="0"/>
                <a:ea typeface="Cambria Math" pitchFamily="18" charset="0"/>
              </a:rPr>
              <a:t>16</a:t>
            </a:r>
            <a:r>
              <a:rPr lang="en-US" dirty="0">
                <a:latin typeface="Cambria Math"/>
                <a:ea typeface="Cambria Math"/>
              </a:rPr>
              <a:t> ≠</a:t>
            </a:r>
            <a:r>
              <a:rPr lang="en-US" i="1" dirty="0"/>
              <a:t> </a:t>
            </a:r>
            <a:r>
              <a:rPr lang="en-US" dirty="0">
                <a:latin typeface="Cambria Math" pitchFamily="18" charset="0"/>
                <a:ea typeface="Cambria Math" pitchFamily="18" charset="0"/>
              </a:rPr>
              <a:t>1/4</a:t>
            </a:r>
            <a:r>
              <a:rPr lang="en-US" dirty="0"/>
              <a:t>=</a:t>
            </a:r>
            <a:r>
              <a:rPr lang="en-US" i="1" dirty="0"/>
              <a:t> p(E</a:t>
            </a:r>
            <a:r>
              <a:rPr lang="en-US" dirty="0">
                <a:latin typeface="Cambria Math"/>
                <a:ea typeface="Cambria Math"/>
              </a:rPr>
              <a:t>⋂</a:t>
            </a:r>
            <a:r>
              <a:rPr lang="en-US" i="1" dirty="0"/>
              <a:t>F</a:t>
            </a:r>
            <a:r>
              <a:rPr lang="en-US" dirty="0"/>
              <a:t>)</a:t>
            </a:r>
            <a:r>
              <a:rPr lang="en-US" dirty="0">
                <a:latin typeface="Cambria Math"/>
                <a:ea typeface="Cambria Math"/>
              </a:rPr>
              <a:t> </a:t>
            </a:r>
            <a:r>
              <a:rPr lang="en-US"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Pairwise</a:t>
            </a:r>
            <a:r>
              <a:rPr lang="en-US" dirty="0"/>
              <a:t> and Mutual Independence</a:t>
            </a:r>
          </a:p>
        </p:txBody>
      </p:sp>
      <p:sp>
        <p:nvSpPr>
          <p:cNvPr id="3" name="Content Placeholder 2"/>
          <p:cNvSpPr>
            <a:spLocks noGrp="1"/>
          </p:cNvSpPr>
          <p:nvPr>
            <p:ph idx="1"/>
          </p:nvPr>
        </p:nvSpPr>
        <p:spPr/>
        <p:txBody>
          <a:bodyPr/>
          <a:lstStyle/>
          <a:p>
            <a:pPr>
              <a:buNone/>
            </a:pPr>
            <a:r>
              <a:rPr lang="en-US" b="1" dirty="0"/>
              <a:t>   Definition</a:t>
            </a:r>
            <a:r>
              <a:rPr lang="en-US" dirty="0"/>
              <a:t>: The events </a:t>
            </a:r>
            <a:r>
              <a:rPr lang="en-US" i="1" dirty="0"/>
              <a:t>E</a:t>
            </a:r>
            <a:r>
              <a:rPr lang="en-US" baseline="-25000" dirty="0">
                <a:latin typeface="Cambria Math" pitchFamily="18" charset="0"/>
                <a:ea typeface="Cambria Math" pitchFamily="18" charset="0"/>
              </a:rPr>
              <a:t>1</a:t>
            </a:r>
            <a:r>
              <a:rPr lang="en-US" dirty="0"/>
              <a:t>, </a:t>
            </a:r>
            <a:r>
              <a:rPr lang="en-US" i="1" dirty="0"/>
              <a:t>E</a:t>
            </a:r>
            <a:r>
              <a:rPr lang="en-US" baseline="-25000" dirty="0">
                <a:latin typeface="Cambria Math" pitchFamily="18" charset="0"/>
                <a:ea typeface="Cambria Math" pitchFamily="18" charset="0"/>
              </a:rPr>
              <a:t>2</a:t>
            </a:r>
            <a:r>
              <a:rPr lang="en-US" dirty="0"/>
              <a:t>, …, </a:t>
            </a:r>
            <a:r>
              <a:rPr lang="en-US" i="1" dirty="0"/>
              <a:t>E</a:t>
            </a:r>
            <a:r>
              <a:rPr lang="en-US" i="1" baseline="-25000" dirty="0"/>
              <a:t>n</a:t>
            </a:r>
            <a:r>
              <a:rPr lang="en-US" dirty="0"/>
              <a:t> are </a:t>
            </a:r>
            <a:r>
              <a:rPr lang="en-US" i="1" dirty="0" err="1"/>
              <a:t>pairwise</a:t>
            </a:r>
            <a:r>
              <a:rPr lang="en-US" i="1" dirty="0"/>
              <a:t> independent</a:t>
            </a:r>
            <a:r>
              <a:rPr lang="en-US" dirty="0"/>
              <a:t> if and only if </a:t>
            </a:r>
            <a:r>
              <a:rPr lang="en-US" dirty="0">
                <a:ea typeface="Cambria Math" pitchFamily="18" charset="0"/>
              </a:rPr>
              <a:t> </a:t>
            </a:r>
            <a:r>
              <a:rPr lang="en-US" i="1" dirty="0">
                <a:ea typeface="Cambria Math" pitchFamily="18" charset="0"/>
              </a:rPr>
              <a:t>p</a:t>
            </a:r>
            <a:r>
              <a:rPr lang="en-US" dirty="0">
                <a:ea typeface="Cambria Math" pitchFamily="18" charset="0"/>
              </a:rPr>
              <a:t>(</a:t>
            </a:r>
            <a:r>
              <a:rPr lang="en-US" i="1" dirty="0" err="1"/>
              <a:t>E</a:t>
            </a:r>
            <a:r>
              <a:rPr lang="en-US" i="1" baseline="-25000" dirty="0" err="1"/>
              <a:t>i</a:t>
            </a:r>
            <a:r>
              <a:rPr lang="en-US" dirty="0" err="1">
                <a:latin typeface="Cambria Math"/>
                <a:ea typeface="Cambria Math"/>
              </a:rPr>
              <a:t>⋂</a:t>
            </a:r>
            <a:r>
              <a:rPr lang="en-US" i="1" dirty="0" err="1"/>
              <a:t>E</a:t>
            </a:r>
            <a:r>
              <a:rPr lang="en-US" i="1" baseline="-25000" dirty="0" err="1"/>
              <a:t>j</a:t>
            </a:r>
            <a:r>
              <a:rPr lang="en-US" dirty="0">
                <a:ea typeface="Cambria Math" pitchFamily="18" charset="0"/>
              </a:rPr>
              <a:t>) = </a:t>
            </a:r>
            <a:r>
              <a:rPr lang="en-US" i="1" dirty="0"/>
              <a:t>p</a:t>
            </a:r>
            <a:r>
              <a:rPr lang="en-US" dirty="0"/>
              <a:t>(</a:t>
            </a:r>
            <a:r>
              <a:rPr lang="en-US" i="1" dirty="0" err="1"/>
              <a:t>E</a:t>
            </a:r>
            <a:r>
              <a:rPr lang="en-US" i="1" baseline="-25000" dirty="0" err="1"/>
              <a:t>i</a:t>
            </a:r>
            <a:r>
              <a:rPr lang="en-US" dirty="0"/>
              <a:t>) p(</a:t>
            </a:r>
            <a:r>
              <a:rPr lang="en-US" i="1" dirty="0" err="1"/>
              <a:t>E</a:t>
            </a:r>
            <a:r>
              <a:rPr lang="en-US" i="1" baseline="-25000" dirty="0" err="1"/>
              <a:t>j</a:t>
            </a:r>
            <a:r>
              <a:rPr lang="en-US" dirty="0"/>
              <a:t>) for all pairs </a:t>
            </a:r>
            <a:r>
              <a:rPr lang="en-US" i="1" dirty="0" err="1"/>
              <a:t>i</a:t>
            </a:r>
            <a:r>
              <a:rPr lang="en-US" dirty="0"/>
              <a:t> and </a:t>
            </a:r>
            <a:r>
              <a:rPr lang="en-US" i="1" dirty="0"/>
              <a:t>j</a:t>
            </a:r>
            <a:r>
              <a:rPr lang="en-US" dirty="0"/>
              <a:t> with </a:t>
            </a:r>
            <a:r>
              <a:rPr lang="en-US" i="1" dirty="0" err="1"/>
              <a:t>i</a:t>
            </a:r>
            <a:r>
              <a:rPr lang="en-US" i="1" dirty="0"/>
              <a:t> </a:t>
            </a:r>
            <a:r>
              <a:rPr lang="en-US" dirty="0">
                <a:latin typeface="Cambria Math"/>
                <a:ea typeface="Cambria Math"/>
              </a:rPr>
              <a:t>≤</a:t>
            </a:r>
            <a:r>
              <a:rPr lang="en-US" i="1" dirty="0"/>
              <a:t> j </a:t>
            </a:r>
            <a:r>
              <a:rPr lang="en-US" dirty="0">
                <a:latin typeface="Cambria Math"/>
                <a:ea typeface="Cambria Math"/>
              </a:rPr>
              <a:t>≤ </a:t>
            </a:r>
            <a:r>
              <a:rPr lang="en-US" i="1" dirty="0"/>
              <a:t>n</a:t>
            </a:r>
            <a:r>
              <a:rPr lang="en-US" dirty="0"/>
              <a:t>.</a:t>
            </a:r>
          </a:p>
          <a:p>
            <a:pPr>
              <a:buNone/>
            </a:pPr>
            <a:endParaRPr lang="en-US" dirty="0"/>
          </a:p>
          <a:p>
            <a:pPr>
              <a:buNone/>
            </a:pPr>
            <a:r>
              <a:rPr lang="en-US" dirty="0"/>
              <a:t>   The events are </a:t>
            </a:r>
            <a:r>
              <a:rPr lang="en-US" i="1" dirty="0"/>
              <a:t>mutually independent </a:t>
            </a:r>
            <a:r>
              <a:rPr lang="en-US" dirty="0"/>
              <a:t>if</a:t>
            </a:r>
          </a:p>
          <a:p>
            <a:endParaRPr lang="en-US" dirty="0"/>
          </a:p>
          <a:p>
            <a:pPr>
              <a:buNone/>
            </a:pPr>
            <a:r>
              <a:rPr lang="en-US" dirty="0"/>
              <a:t>    </a:t>
            </a:r>
            <a:r>
              <a:rPr lang="en-US"/>
              <a:t>whenever </a:t>
            </a:r>
            <a:r>
              <a:rPr lang="en-US" i="1"/>
              <a:t>i</a:t>
            </a:r>
            <a:r>
              <a:rPr lang="en-US" i="1" baseline="-25000"/>
              <a:t>j</a:t>
            </a:r>
            <a:r>
              <a:rPr lang="en-US"/>
              <a:t> (</a:t>
            </a:r>
            <a:r>
              <a:rPr lang="en-US" i="1"/>
              <a:t>j</a:t>
            </a:r>
            <a:r>
              <a:rPr lang="en-US"/>
              <a:t> </a:t>
            </a:r>
            <a:r>
              <a:rPr lang="en-US">
                <a:sym typeface="Symbol" panose="05050102010706020507" pitchFamily="18" charset="2"/>
              </a:rPr>
              <a:t></a:t>
            </a:r>
            <a:r>
              <a:rPr lang="en-US"/>
              <a:t> {</a:t>
            </a:r>
            <a:r>
              <a:rPr lang="en-US">
                <a:latin typeface="Cambria Math" pitchFamily="18" charset="0"/>
                <a:ea typeface="Cambria Math" pitchFamily="18" charset="0"/>
              </a:rPr>
              <a:t>1</a:t>
            </a:r>
            <a:r>
              <a:rPr lang="en-US"/>
              <a:t>,</a:t>
            </a:r>
            <a:r>
              <a:rPr lang="en-US">
                <a:latin typeface="Cambria Math" pitchFamily="18" charset="0"/>
                <a:ea typeface="Cambria Math" pitchFamily="18" charset="0"/>
              </a:rPr>
              <a:t>2</a:t>
            </a:r>
            <a:r>
              <a:rPr lang="en-US"/>
              <a:t>,…., </a:t>
            </a:r>
            <a:r>
              <a:rPr lang="en-US" i="1"/>
              <a:t>m</a:t>
            </a:r>
            <a:r>
              <a:rPr lang="en-US"/>
              <a:t>}) </a:t>
            </a:r>
            <a:r>
              <a:rPr lang="en-US" dirty="0"/>
              <a:t>are integers with </a:t>
            </a:r>
          </a:p>
          <a:p>
            <a:pPr>
              <a:buNone/>
            </a:pPr>
            <a:r>
              <a:rPr lang="en-US" dirty="0"/>
              <a:t>             </a:t>
            </a:r>
            <a:r>
              <a:rPr lang="en-US" dirty="0">
                <a:latin typeface="Cambria Math" pitchFamily="18" charset="0"/>
                <a:ea typeface="Cambria Math" pitchFamily="18" charset="0"/>
              </a:rPr>
              <a:t>1</a:t>
            </a:r>
            <a:r>
              <a:rPr lang="en-US" dirty="0">
                <a:latin typeface="Cambria Math"/>
                <a:ea typeface="Cambria Math"/>
              </a:rPr>
              <a:t> ≤ </a:t>
            </a:r>
            <a:r>
              <a:rPr lang="en-US" i="1" dirty="0"/>
              <a:t>i</a:t>
            </a:r>
            <a:r>
              <a:rPr lang="en-US" baseline="-25000" dirty="0">
                <a:latin typeface="Cambria Math" pitchFamily="18" charset="0"/>
                <a:ea typeface="Cambria Math" pitchFamily="18" charset="0"/>
              </a:rPr>
              <a:t>1 </a:t>
            </a:r>
            <a:r>
              <a:rPr lang="en-US" dirty="0">
                <a:latin typeface="Cambria Math" pitchFamily="18" charset="0"/>
                <a:ea typeface="Cambria Math" pitchFamily="18" charset="0"/>
              </a:rPr>
              <a:t> &lt; </a:t>
            </a:r>
            <a:r>
              <a:rPr lang="en-US" i="1" dirty="0"/>
              <a:t>i</a:t>
            </a:r>
            <a:r>
              <a:rPr lang="en-US" baseline="-25000" dirty="0">
                <a:latin typeface="Cambria Math" pitchFamily="18" charset="0"/>
                <a:ea typeface="Cambria Math" pitchFamily="18" charset="0"/>
              </a:rPr>
              <a:t>2</a:t>
            </a:r>
            <a:r>
              <a:rPr lang="en-US" dirty="0">
                <a:latin typeface="Cambria Math" pitchFamily="18" charset="0"/>
                <a:ea typeface="Cambria Math" pitchFamily="18" charset="0"/>
              </a:rPr>
              <a:t> &lt;</a:t>
            </a:r>
            <a:r>
              <a:rPr lang="en-US" dirty="0">
                <a:latin typeface="Cambria Math"/>
                <a:ea typeface="Cambria Math"/>
              </a:rPr>
              <a:t>∙∙∙</a:t>
            </a:r>
            <a:r>
              <a:rPr lang="en-US" dirty="0">
                <a:latin typeface="Cambria Math" pitchFamily="18" charset="0"/>
                <a:ea typeface="Cambria Math" pitchFamily="18" charset="0"/>
              </a:rPr>
              <a:t> &lt;</a:t>
            </a:r>
            <a:r>
              <a:rPr lang="en-US" i="1" dirty="0"/>
              <a:t> </a:t>
            </a:r>
            <a:r>
              <a:rPr lang="en-US" i="1" dirty="0" err="1"/>
              <a:t>i</a:t>
            </a:r>
            <a:r>
              <a:rPr lang="en-US" i="1" baseline="-25000" dirty="0" err="1"/>
              <a:t>m</a:t>
            </a:r>
            <a:r>
              <a:rPr lang="en-US" i="1" dirty="0"/>
              <a:t> </a:t>
            </a:r>
            <a:r>
              <a:rPr lang="en-US" dirty="0">
                <a:latin typeface="Cambria Math"/>
                <a:ea typeface="Cambria Math"/>
              </a:rPr>
              <a:t>≤ </a:t>
            </a:r>
            <a:r>
              <a:rPr lang="en-US" i="1" dirty="0"/>
              <a:t>n</a:t>
            </a:r>
            <a:r>
              <a:rPr lang="en-US" baseline="-25000" dirty="0">
                <a:latin typeface="Cambria Math" pitchFamily="18" charset="0"/>
                <a:ea typeface="Cambria Math" pitchFamily="18" charset="0"/>
              </a:rPr>
              <a:t> </a:t>
            </a:r>
            <a:r>
              <a:rPr lang="en-US" dirty="0">
                <a:latin typeface="Cambria Math" pitchFamily="18" charset="0"/>
                <a:ea typeface="Cambria Math" pitchFamily="18" charset="0"/>
              </a:rPr>
              <a:t> </a:t>
            </a:r>
            <a:r>
              <a:rPr lang="en-US" baseline="-25000" dirty="0">
                <a:latin typeface="Cambria Math" pitchFamily="18" charset="0"/>
                <a:ea typeface="Cambria Math" pitchFamily="18" charset="0"/>
              </a:rPr>
              <a:t> </a:t>
            </a:r>
            <a:r>
              <a:rPr lang="en-US" dirty="0">
                <a:latin typeface="Cambria Math" pitchFamily="18" charset="0"/>
                <a:ea typeface="Cambria Math" pitchFamily="18" charset="0"/>
              </a:rPr>
              <a:t> and </a:t>
            </a:r>
            <a:r>
              <a:rPr lang="en-US" i="1" dirty="0">
                <a:ea typeface="Cambria Math" pitchFamily="18" charset="0"/>
              </a:rPr>
              <a:t>m</a:t>
            </a:r>
            <a:r>
              <a:rPr lang="en-US" dirty="0">
                <a:latin typeface="Cambria Math" pitchFamily="18" charset="0"/>
                <a:ea typeface="Cambria Math" pitchFamily="18" charset="0"/>
              </a:rPr>
              <a:t> </a:t>
            </a:r>
            <a:r>
              <a:rPr lang="en-US" dirty="0">
                <a:latin typeface="Cambria Math"/>
                <a:ea typeface="Cambria Math"/>
              </a:rPr>
              <a:t>≥ 2.</a:t>
            </a:r>
            <a:endParaRPr lang="en-US" baseline="-25000" dirty="0"/>
          </a:p>
        </p:txBody>
      </p:sp>
      <p:pic>
        <p:nvPicPr>
          <p:cNvPr id="5" name="Picture 4" descr="addin_tmp.png"/>
          <p:cNvPicPr>
            <a:picLocks noChangeAspect="1"/>
          </p:cNvPicPr>
          <p:nvPr>
            <p:custDataLst>
              <p:tags r:id="rId1"/>
            </p:custDataLst>
          </p:nvPr>
        </p:nvPicPr>
        <p:blipFill>
          <a:blip r:embed="rId3" cstate="print"/>
          <a:stretch>
            <a:fillRect/>
          </a:stretch>
        </p:blipFill>
        <p:spPr>
          <a:xfrm>
            <a:off x="2590800" y="3854571"/>
            <a:ext cx="6872288" cy="32146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Probability of an Event</a:t>
            </a:r>
          </a:p>
        </p:txBody>
      </p:sp>
      <p:sp>
        <p:nvSpPr>
          <p:cNvPr id="3" name="Content Placeholder 2"/>
          <p:cNvSpPr>
            <a:spLocks noGrp="1"/>
          </p:cNvSpPr>
          <p:nvPr>
            <p:ph idx="1"/>
          </p:nvPr>
        </p:nvSpPr>
        <p:spPr>
          <a:xfrm>
            <a:off x="609600" y="2267512"/>
            <a:ext cx="10972800" cy="4057087"/>
          </a:xfrm>
        </p:spPr>
        <p:txBody>
          <a:bodyPr>
            <a:normAutofit/>
          </a:bodyPr>
          <a:lstStyle/>
          <a:p>
            <a:r>
              <a:rPr lang="en-US" dirty="0"/>
              <a:t>We first studied Pierre-Simon Laplace’s classical theory of probability, which he introduced in the </a:t>
            </a:r>
            <a:r>
              <a:rPr lang="en-US" dirty="0">
                <a:latin typeface="Cambria Math" pitchFamily="18" charset="0"/>
                <a:ea typeface="Cambria Math" pitchFamily="18" charset="0"/>
              </a:rPr>
              <a:t>18</a:t>
            </a:r>
            <a:r>
              <a:rPr lang="en-US" baseline="30000" dirty="0"/>
              <a:t>th</a:t>
            </a:r>
            <a:r>
              <a:rPr lang="en-US" dirty="0"/>
              <a:t> century,  when he analyzed games of chance.</a:t>
            </a:r>
          </a:p>
          <a:p>
            <a:r>
              <a:rPr lang="en-US" dirty="0"/>
              <a:t>Here is how Laplace defined the probability of an event:</a:t>
            </a:r>
          </a:p>
          <a:p>
            <a:pPr>
              <a:buNone/>
            </a:pPr>
            <a:r>
              <a:rPr lang="en-US" b="1" dirty="0"/>
              <a:t>     Definition</a:t>
            </a:r>
            <a:r>
              <a:rPr lang="en-US" dirty="0"/>
              <a:t>: If </a:t>
            </a:r>
            <a:r>
              <a:rPr lang="en-US" i="1" dirty="0"/>
              <a:t>S</a:t>
            </a:r>
            <a:r>
              <a:rPr lang="en-US" dirty="0"/>
              <a:t> is a finite sample space </a:t>
            </a:r>
            <a:r>
              <a:rPr lang="en-US" b="1" dirty="0">
                <a:solidFill>
                  <a:srgbClr val="C00000"/>
                </a:solidFill>
              </a:rPr>
              <a:t>of equally likely outcomes</a:t>
            </a:r>
            <a:r>
              <a:rPr lang="en-US" dirty="0"/>
              <a:t>, and </a:t>
            </a:r>
            <a:r>
              <a:rPr lang="en-US" i="1" dirty="0"/>
              <a:t>E</a:t>
            </a:r>
            <a:r>
              <a:rPr lang="en-US" dirty="0"/>
              <a:t> is an event, that is, a subset of </a:t>
            </a:r>
            <a:r>
              <a:rPr lang="en-US" i="1" dirty="0"/>
              <a:t>S</a:t>
            </a:r>
            <a:r>
              <a:rPr lang="en-US" dirty="0"/>
              <a:t>, then the </a:t>
            </a:r>
            <a:r>
              <a:rPr lang="en-US" i="1" dirty="0"/>
              <a:t>probability</a:t>
            </a:r>
            <a:r>
              <a:rPr lang="en-US" dirty="0"/>
              <a:t> of </a:t>
            </a:r>
            <a:r>
              <a:rPr lang="en-US" i="1" dirty="0"/>
              <a:t>E</a:t>
            </a:r>
            <a:r>
              <a:rPr lang="en-US" dirty="0"/>
              <a:t> is                   </a:t>
            </a:r>
            <a:r>
              <a:rPr lang="en-US" i="1" dirty="0"/>
              <a:t>p</a:t>
            </a:r>
            <a:r>
              <a:rPr lang="en-US" dirty="0"/>
              <a:t>(</a:t>
            </a:r>
            <a:r>
              <a:rPr lang="en-US" i="1" dirty="0"/>
              <a:t>E</a:t>
            </a:r>
            <a:r>
              <a:rPr lang="en-US" dirty="0"/>
              <a:t>)</a:t>
            </a:r>
            <a:r>
              <a:rPr lang="en-US" i="1" dirty="0"/>
              <a:t> = |E|/|S|.</a:t>
            </a:r>
          </a:p>
          <a:p>
            <a:r>
              <a:rPr lang="en-US" dirty="0">
                <a:latin typeface="Cambria Math" pitchFamily="18" charset="0"/>
                <a:ea typeface="Cambria Math" pitchFamily="18" charset="0"/>
              </a:rPr>
              <a:t>For every event </a:t>
            </a:r>
            <a:r>
              <a:rPr lang="en-US" i="1" dirty="0">
                <a:latin typeface="Cambria Math" pitchFamily="18" charset="0"/>
                <a:ea typeface="Cambria Math" pitchFamily="18" charset="0"/>
              </a:rPr>
              <a:t>E</a:t>
            </a:r>
            <a:r>
              <a:rPr lang="en-US" dirty="0">
                <a:latin typeface="Cambria Math" pitchFamily="18" charset="0"/>
                <a:ea typeface="Cambria Math" pitchFamily="18" charset="0"/>
              </a:rPr>
              <a:t>, we have 0</a:t>
            </a:r>
            <a:r>
              <a:rPr lang="en-US" dirty="0"/>
              <a:t> </a:t>
            </a:r>
            <a:r>
              <a:rPr lang="en-US" dirty="0">
                <a:latin typeface="Cambria Math"/>
                <a:ea typeface="Cambria Math"/>
              </a:rPr>
              <a:t>≤</a:t>
            </a:r>
            <a:r>
              <a:rPr lang="en-US" dirty="0"/>
              <a:t> </a:t>
            </a:r>
            <a:r>
              <a:rPr lang="en-US" i="1" dirty="0"/>
              <a:t>p</a:t>
            </a:r>
            <a:r>
              <a:rPr lang="en-US" dirty="0"/>
              <a:t>(</a:t>
            </a:r>
            <a:r>
              <a:rPr lang="en-US" i="1" dirty="0"/>
              <a:t>E</a:t>
            </a:r>
            <a:r>
              <a:rPr lang="en-US" dirty="0"/>
              <a:t>)  </a:t>
            </a:r>
            <a:r>
              <a:rPr lang="en-US" dirty="0">
                <a:latin typeface="Cambria Math"/>
                <a:ea typeface="Cambria Math"/>
              </a:rPr>
              <a:t>≤</a:t>
            </a:r>
            <a:r>
              <a:rPr lang="en-US" dirty="0"/>
              <a:t> </a:t>
            </a:r>
            <a:r>
              <a:rPr lang="en-US" dirty="0">
                <a:latin typeface="Cambria Math" pitchFamily="18" charset="0"/>
                <a:ea typeface="Cambria Math" pitchFamily="18" charset="0"/>
              </a:rPr>
              <a:t>1. This follows directly from the definition </a:t>
            </a:r>
            <a:r>
              <a:rPr lang="en-US" dirty="0"/>
              <a:t>because </a:t>
            </a:r>
            <a:r>
              <a:rPr lang="en-US" dirty="0">
                <a:latin typeface="Cambria Math" pitchFamily="18" charset="0"/>
                <a:ea typeface="Cambria Math" pitchFamily="18" charset="0"/>
              </a:rPr>
              <a:t>0</a:t>
            </a:r>
            <a:r>
              <a:rPr lang="en-US" dirty="0"/>
              <a:t> </a:t>
            </a:r>
            <a:r>
              <a:rPr lang="en-US" dirty="0">
                <a:latin typeface="Cambria Math"/>
                <a:ea typeface="Cambria Math"/>
              </a:rPr>
              <a:t>≤</a:t>
            </a:r>
            <a:r>
              <a:rPr lang="en-US" dirty="0"/>
              <a:t> </a:t>
            </a:r>
            <a:r>
              <a:rPr lang="en-US" i="1" dirty="0"/>
              <a:t>p</a:t>
            </a:r>
            <a:r>
              <a:rPr lang="en-US" dirty="0"/>
              <a:t>(</a:t>
            </a:r>
            <a:r>
              <a:rPr lang="en-US" i="1" dirty="0"/>
              <a:t>E</a:t>
            </a:r>
            <a:r>
              <a:rPr lang="en-US" dirty="0"/>
              <a:t>) </a:t>
            </a:r>
            <a:r>
              <a:rPr lang="en-US" dirty="0">
                <a:latin typeface="Cambria Math"/>
                <a:ea typeface="Cambria Math"/>
              </a:rPr>
              <a:t>=</a:t>
            </a:r>
            <a:r>
              <a:rPr lang="en-US" dirty="0"/>
              <a:t> |</a:t>
            </a:r>
            <a:r>
              <a:rPr lang="en-US" i="1" dirty="0"/>
              <a:t>E</a:t>
            </a:r>
            <a:r>
              <a:rPr lang="en-US" dirty="0"/>
              <a:t>|/|</a:t>
            </a:r>
            <a:r>
              <a:rPr lang="en-US" i="1" dirty="0"/>
              <a:t>S</a:t>
            </a:r>
            <a:r>
              <a:rPr lang="en-US" dirty="0"/>
              <a:t>| </a:t>
            </a:r>
            <a:r>
              <a:rPr lang="en-US" dirty="0">
                <a:latin typeface="Cambria Math"/>
                <a:ea typeface="Cambria Math"/>
              </a:rPr>
              <a:t>≤ </a:t>
            </a:r>
            <a:r>
              <a:rPr lang="en-US" dirty="0"/>
              <a:t>|</a:t>
            </a:r>
            <a:r>
              <a:rPr lang="en-US" i="1" dirty="0"/>
              <a:t>S</a:t>
            </a:r>
            <a:r>
              <a:rPr lang="en-US" dirty="0"/>
              <a:t>|/|</a:t>
            </a:r>
            <a:r>
              <a:rPr lang="en-US" i="1" dirty="0"/>
              <a:t>S</a:t>
            </a:r>
            <a:r>
              <a:rPr lang="en-US" dirty="0"/>
              <a:t>| </a:t>
            </a:r>
            <a:r>
              <a:rPr lang="en-US" dirty="0">
                <a:latin typeface="Cambria Math"/>
                <a:ea typeface="Cambria Math"/>
              </a:rPr>
              <a:t>≤</a:t>
            </a:r>
            <a:r>
              <a:rPr lang="en-US" dirty="0"/>
              <a:t> </a:t>
            </a:r>
            <a:r>
              <a:rPr lang="en-US" dirty="0">
                <a:latin typeface="Cambria Math" pitchFamily="18" charset="0"/>
                <a:ea typeface="Cambria Math" pitchFamily="18" charset="0"/>
              </a:rPr>
              <a:t>1, since 0 </a:t>
            </a:r>
            <a:r>
              <a:rPr lang="en-US" dirty="0">
                <a:latin typeface="Cambria Math"/>
                <a:ea typeface="Cambria Math"/>
              </a:rPr>
              <a:t>≤ </a:t>
            </a:r>
            <a:r>
              <a:rPr lang="en-US" dirty="0"/>
              <a:t>|</a:t>
            </a:r>
            <a:r>
              <a:rPr lang="en-US" i="1" dirty="0"/>
              <a:t>E</a:t>
            </a:r>
            <a:r>
              <a:rPr lang="en-US" dirty="0"/>
              <a:t>| </a:t>
            </a:r>
            <a:r>
              <a:rPr lang="en-US" dirty="0">
                <a:latin typeface="Cambria Math"/>
                <a:ea typeface="Cambria Math"/>
              </a:rPr>
              <a:t>≤</a:t>
            </a:r>
            <a:r>
              <a:rPr lang="en-US" dirty="0"/>
              <a:t> |</a:t>
            </a:r>
            <a:r>
              <a:rPr lang="en-US" i="1" dirty="0"/>
              <a:t>S</a:t>
            </a:r>
            <a:r>
              <a:rPr lang="en-US" dirty="0"/>
              <a:t>|.</a:t>
            </a:r>
          </a:p>
          <a:p>
            <a:endParaRPr lang="en-US" dirty="0"/>
          </a:p>
          <a:p>
            <a:endParaRPr lang="en-US" dirty="0"/>
          </a:p>
          <a:p>
            <a:pPr>
              <a:buNone/>
            </a:pPr>
            <a:endParaRPr lang="en-US" i="1" dirty="0"/>
          </a:p>
          <a:p>
            <a:endParaRPr lang="en-US" i="1" dirty="0"/>
          </a:p>
        </p:txBody>
      </p:sp>
      <p:pic>
        <p:nvPicPr>
          <p:cNvPr id="4" name="Picture 3" descr="0601.jpg"/>
          <p:cNvPicPr>
            <a:picLocks noChangeAspect="1"/>
          </p:cNvPicPr>
          <p:nvPr/>
        </p:nvPicPr>
        <p:blipFill>
          <a:blip r:embed="rId2" cstate="print"/>
          <a:stretch>
            <a:fillRect/>
          </a:stretch>
        </p:blipFill>
        <p:spPr>
          <a:xfrm>
            <a:off x="9960339" y="283663"/>
            <a:ext cx="1497273" cy="1718674"/>
          </a:xfrm>
          <a:prstGeom prst="rect">
            <a:avLst/>
          </a:prstGeom>
        </p:spPr>
      </p:pic>
      <p:sp>
        <p:nvSpPr>
          <p:cNvPr id="5" name="TextBox 4"/>
          <p:cNvSpPr txBox="1"/>
          <p:nvPr/>
        </p:nvSpPr>
        <p:spPr>
          <a:xfrm>
            <a:off x="7473351" y="961684"/>
            <a:ext cx="2362200" cy="646331"/>
          </a:xfrm>
          <a:prstGeom prst="rect">
            <a:avLst/>
          </a:prstGeom>
          <a:noFill/>
        </p:spPr>
        <p:txBody>
          <a:bodyPr wrap="square" rtlCol="0">
            <a:spAutoFit/>
          </a:bodyPr>
          <a:lstStyle/>
          <a:p>
            <a:r>
              <a:rPr lang="en-US" dirty="0"/>
              <a:t>Pierre-Simon Laplace</a:t>
            </a:r>
          </a:p>
          <a:p>
            <a:r>
              <a:rPr lang="en-US" dirty="0"/>
              <a:t>  (</a:t>
            </a:r>
            <a:r>
              <a:rPr lang="en-US" dirty="0">
                <a:latin typeface="Cambria Math" pitchFamily="18" charset="0"/>
                <a:ea typeface="Cambria Math" pitchFamily="18" charset="0"/>
              </a:rPr>
              <a:t>1749-1827</a:t>
            </a:r>
            <a:r>
              <a:rPr lang="en-US" dirty="0"/>
              <a:t>)</a:t>
            </a:r>
          </a:p>
        </p:txBody>
      </p:sp>
      <p:pic>
        <p:nvPicPr>
          <p:cNvPr id="1026" name="Picture 2" descr="C:\Documents and Settings\Richard Scherl\Local Settings\Temporary Internet Files\Content.IE5\AZ1PLTIO\MC900434806[1].png"/>
          <p:cNvPicPr>
            <a:picLocks noChangeAspect="1" noChangeArrowheads="1"/>
          </p:cNvPicPr>
          <p:nvPr/>
        </p:nvPicPr>
        <p:blipFill>
          <a:blip r:embed="rId3" cstate="print"/>
          <a:srcRect/>
          <a:stretch>
            <a:fillRect/>
          </a:stretch>
        </p:blipFill>
        <p:spPr bwMode="auto">
          <a:xfrm>
            <a:off x="2438400" y="152400"/>
            <a:ext cx="990600" cy="990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Assigning Probabilities</a:t>
            </a:r>
          </a:p>
        </p:txBody>
      </p:sp>
      <p:sp>
        <p:nvSpPr>
          <p:cNvPr id="3" name="Content Placeholder 2"/>
          <p:cNvSpPr>
            <a:spLocks noGrp="1"/>
          </p:cNvSpPr>
          <p:nvPr>
            <p:ph idx="1"/>
          </p:nvPr>
        </p:nvSpPr>
        <p:spPr/>
        <p:txBody>
          <a:bodyPr>
            <a:normAutofit lnSpcReduction="10000"/>
          </a:bodyPr>
          <a:lstStyle/>
          <a:p>
            <a:pPr>
              <a:buNone/>
            </a:pPr>
            <a:r>
              <a:rPr lang="en-US" dirty="0"/>
              <a:t>   Laplace’s definition from the previous section, assumes that all outcomes are equally likely. Now we introduce a more general definition of probabilities that avoids this restriction.</a:t>
            </a:r>
          </a:p>
          <a:p>
            <a:r>
              <a:rPr lang="en-US" dirty="0"/>
              <a:t>Let </a:t>
            </a:r>
            <a:r>
              <a:rPr lang="en-US" i="1" dirty="0"/>
              <a:t>S</a:t>
            </a:r>
            <a:r>
              <a:rPr lang="en-US" dirty="0"/>
              <a:t> be a sample space of an experiment with a finite number of outcomes. We assign a probability </a:t>
            </a:r>
            <a:r>
              <a:rPr lang="en-US" i="1" dirty="0"/>
              <a:t>p</a:t>
            </a:r>
            <a:r>
              <a:rPr lang="en-US" dirty="0"/>
              <a:t>(</a:t>
            </a:r>
            <a:r>
              <a:rPr lang="en-US" i="1" dirty="0"/>
              <a:t>s</a:t>
            </a:r>
            <a:r>
              <a:rPr lang="en-US" dirty="0"/>
              <a:t>) to each outcome </a:t>
            </a:r>
            <a:r>
              <a:rPr lang="en-US" i="1" dirty="0"/>
              <a:t>s</a:t>
            </a:r>
            <a:r>
              <a:rPr lang="en-US" dirty="0"/>
              <a:t>, so that:</a:t>
            </a:r>
          </a:p>
          <a:p>
            <a:pPr marL="1062990" lvl="3" indent="-514350">
              <a:buSzPct val="95000"/>
              <a:buNone/>
            </a:pPr>
            <a:r>
              <a:rPr lang="en-US" i="1" dirty="0" err="1">
                <a:solidFill>
                  <a:schemeClr val="accent3"/>
                </a:solidFill>
                <a:ea typeface="Cambria Math" pitchFamily="18" charset="0"/>
              </a:rPr>
              <a:t>i</a:t>
            </a:r>
            <a:r>
              <a:rPr lang="en-US" i="1" dirty="0">
                <a:solidFill>
                  <a:schemeClr val="accent3"/>
                </a:solidFill>
                <a:ea typeface="Cambria Math" pitchFamily="18" charset="0"/>
              </a:rPr>
              <a:t>.</a:t>
            </a:r>
            <a:r>
              <a:rPr lang="en-US" dirty="0">
                <a:ea typeface="Cambria Math" pitchFamily="18" charset="0"/>
              </a:rPr>
              <a:t>         </a:t>
            </a:r>
            <a:r>
              <a:rPr lang="en-US" dirty="0">
                <a:latin typeface="Cambria Math" pitchFamily="18" charset="0"/>
                <a:ea typeface="Cambria Math" pitchFamily="18" charset="0"/>
              </a:rPr>
              <a:t>0</a:t>
            </a:r>
            <a:r>
              <a:rPr lang="en-US" dirty="0"/>
              <a:t> ≤ </a:t>
            </a:r>
            <a:r>
              <a:rPr lang="en-US" i="1" dirty="0"/>
              <a:t>p</a:t>
            </a:r>
            <a:r>
              <a:rPr lang="en-US" dirty="0"/>
              <a:t>(</a:t>
            </a:r>
            <a:r>
              <a:rPr lang="en-US" i="1" dirty="0"/>
              <a:t>s</a:t>
            </a:r>
            <a:r>
              <a:rPr lang="en-US" dirty="0"/>
              <a:t>) ≤ </a:t>
            </a:r>
            <a:r>
              <a:rPr lang="en-US" dirty="0">
                <a:latin typeface="Cambria Math" pitchFamily="18" charset="0"/>
                <a:ea typeface="Cambria Math" pitchFamily="18" charset="0"/>
              </a:rPr>
              <a:t>1 </a:t>
            </a:r>
            <a:r>
              <a:rPr lang="en-US" dirty="0"/>
              <a:t>for each </a:t>
            </a:r>
            <a:r>
              <a:rPr lang="en-US" i="1" dirty="0"/>
              <a:t>s</a:t>
            </a:r>
            <a:r>
              <a:rPr lang="en-US" dirty="0"/>
              <a:t> </a:t>
            </a:r>
            <a:r>
              <a:rPr lang="en-US" dirty="0">
                <a:latin typeface="Symbol" pitchFamily="18" charset="2"/>
              </a:rPr>
              <a:t>Î </a:t>
            </a:r>
            <a:r>
              <a:rPr lang="en-US" i="1" dirty="0"/>
              <a:t>S</a:t>
            </a:r>
          </a:p>
          <a:p>
            <a:pPr marL="1062990" lvl="3" indent="-514350">
              <a:buSzPct val="95000"/>
              <a:buNone/>
            </a:pPr>
            <a:endParaRPr lang="en-US" i="1" dirty="0"/>
          </a:p>
          <a:p>
            <a:pPr marL="1062990" lvl="3" indent="-514350">
              <a:buSzPct val="95000"/>
              <a:buNone/>
            </a:pPr>
            <a:r>
              <a:rPr lang="en-US" i="1" dirty="0">
                <a:solidFill>
                  <a:schemeClr val="accent3"/>
                </a:solidFill>
              </a:rPr>
              <a:t>ii.   </a:t>
            </a:r>
          </a:p>
          <a:p>
            <a:pPr marL="548640" lvl="2" indent="-274320">
              <a:buClr>
                <a:schemeClr val="accent3"/>
              </a:buClr>
              <a:buSzPct val="95000"/>
              <a:buNone/>
            </a:pPr>
            <a:endParaRPr lang="en-US" dirty="0"/>
          </a:p>
          <a:p>
            <a:r>
              <a:rPr lang="en-US" dirty="0"/>
              <a:t>The function </a:t>
            </a:r>
            <a:r>
              <a:rPr lang="en-US" i="1" dirty="0"/>
              <a:t>p</a:t>
            </a:r>
            <a:r>
              <a:rPr lang="en-US" dirty="0"/>
              <a:t> from the set of all outcomes of the sample space </a:t>
            </a:r>
            <a:r>
              <a:rPr lang="en-US" i="1" dirty="0"/>
              <a:t>S</a:t>
            </a:r>
            <a:r>
              <a:rPr lang="en-US" dirty="0"/>
              <a:t> is called a </a:t>
            </a:r>
            <a:r>
              <a:rPr lang="en-US" i="1" dirty="0"/>
              <a:t>probability distribution</a:t>
            </a:r>
            <a:r>
              <a:rPr lang="en-US" dirty="0"/>
              <a:t>.</a:t>
            </a:r>
          </a:p>
          <a:p>
            <a:endParaRPr lang="en-US" dirty="0"/>
          </a:p>
        </p:txBody>
      </p:sp>
      <p:pic>
        <p:nvPicPr>
          <p:cNvPr id="5" name="Picture 4" descr="addin_tmp.png"/>
          <p:cNvPicPr>
            <a:picLocks noChangeAspect="1"/>
          </p:cNvPicPr>
          <p:nvPr>
            <p:custDataLst>
              <p:tags r:id="rId1"/>
            </p:custDataLst>
          </p:nvPr>
        </p:nvPicPr>
        <p:blipFill>
          <a:blip r:embed="rId3" cstate="print"/>
          <a:stretch>
            <a:fillRect/>
          </a:stretch>
        </p:blipFill>
        <p:spPr>
          <a:xfrm>
            <a:off x="3276600" y="4648201"/>
            <a:ext cx="1283970" cy="55816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Assigning Probabilities</a:t>
            </a:r>
          </a:p>
        </p:txBody>
      </p:sp>
      <p:sp>
        <p:nvSpPr>
          <p:cNvPr id="3" name="Content Placeholder 2"/>
          <p:cNvSpPr>
            <a:spLocks noGrp="1"/>
          </p:cNvSpPr>
          <p:nvPr>
            <p:ph idx="1"/>
          </p:nvPr>
        </p:nvSpPr>
        <p:spPr/>
        <p:txBody>
          <a:bodyPr/>
          <a:lstStyle/>
          <a:p>
            <a:pPr>
              <a:buNone/>
            </a:pPr>
            <a:r>
              <a:rPr lang="en-US" b="1" dirty="0"/>
              <a:t>   Example</a:t>
            </a:r>
            <a:r>
              <a:rPr lang="en-US" dirty="0"/>
              <a:t>: What probabilities should we assign to the outcomes </a:t>
            </a:r>
            <a:r>
              <a:rPr lang="en-US" i="1" dirty="0"/>
              <a:t>H </a:t>
            </a:r>
            <a:r>
              <a:rPr lang="en-US" dirty="0"/>
              <a:t>(heads) and </a:t>
            </a:r>
            <a:r>
              <a:rPr lang="en-US" i="1" dirty="0"/>
              <a:t>T</a:t>
            </a:r>
            <a:r>
              <a:rPr lang="en-US" dirty="0"/>
              <a:t> (tails) when a fair coin is flipped</a:t>
            </a:r>
            <a:r>
              <a:rPr lang="en-US"/>
              <a:t>? </a:t>
            </a:r>
          </a:p>
          <a:p>
            <a:pPr>
              <a:buNone/>
            </a:pPr>
            <a:r>
              <a:rPr lang="en-US"/>
              <a:t>			</a:t>
            </a:r>
            <a:r>
              <a:rPr lang="en-US" i="1"/>
              <a:t>p</a:t>
            </a:r>
            <a:r>
              <a:rPr lang="en-US"/>
              <a:t>(</a:t>
            </a:r>
            <a:r>
              <a:rPr lang="en-US" i="1"/>
              <a:t>T</a:t>
            </a:r>
            <a:r>
              <a:rPr lang="en-US"/>
              <a:t>) = </a:t>
            </a:r>
            <a:r>
              <a:rPr lang="en-US" i="1"/>
              <a:t>p</a:t>
            </a:r>
            <a:r>
              <a:rPr lang="en-US"/>
              <a:t>(</a:t>
            </a:r>
            <a:r>
              <a:rPr lang="en-US" i="1"/>
              <a:t>H</a:t>
            </a:r>
            <a:r>
              <a:rPr lang="en-US"/>
              <a:t>) = 0.5</a:t>
            </a:r>
          </a:p>
          <a:p>
            <a:pPr>
              <a:buNone/>
            </a:pPr>
            <a:r>
              <a:rPr lang="en-US"/>
              <a:t>	What </a:t>
            </a:r>
            <a:r>
              <a:rPr lang="en-US" dirty="0"/>
              <a:t>probabilities should be assigned to these outcomes when the coin is biased so that heads comes up twice as often as tails?</a:t>
            </a:r>
          </a:p>
          <a:p>
            <a:pPr>
              <a:buNone/>
            </a:pPr>
            <a:r>
              <a:rPr lang="en-US" b="1" dirty="0"/>
              <a:t>    Solution</a:t>
            </a:r>
            <a:r>
              <a:rPr lang="en-US" dirty="0"/>
              <a:t>:    We have </a:t>
            </a:r>
            <a:r>
              <a:rPr lang="en-US" i="1" dirty="0"/>
              <a:t>p</a:t>
            </a:r>
            <a:r>
              <a:rPr lang="en-US" dirty="0"/>
              <a:t>(</a:t>
            </a:r>
            <a:r>
              <a:rPr lang="en-US" i="1" dirty="0"/>
              <a:t>H</a:t>
            </a:r>
            <a:r>
              <a:rPr lang="en-US" dirty="0"/>
              <a:t>) = </a:t>
            </a:r>
            <a:r>
              <a:rPr lang="en-US" dirty="0">
                <a:latin typeface="Cambria Math" pitchFamily="18" charset="0"/>
                <a:ea typeface="Cambria Math" pitchFamily="18" charset="0"/>
              </a:rPr>
              <a:t>2</a:t>
            </a:r>
            <a:r>
              <a:rPr lang="en-US" i="1" dirty="0"/>
              <a:t>p</a:t>
            </a:r>
            <a:r>
              <a:rPr lang="en-US" dirty="0"/>
              <a:t>(</a:t>
            </a:r>
            <a:r>
              <a:rPr lang="en-US" i="1" dirty="0"/>
              <a:t>T</a:t>
            </a:r>
            <a:r>
              <a:rPr lang="en-US" dirty="0"/>
              <a:t>).</a:t>
            </a:r>
          </a:p>
          <a:p>
            <a:pPr>
              <a:buNone/>
            </a:pPr>
            <a:r>
              <a:rPr lang="en-US" dirty="0"/>
              <a:t>    Because </a:t>
            </a:r>
            <a:r>
              <a:rPr lang="en-US" i="1" dirty="0"/>
              <a:t>p</a:t>
            </a:r>
            <a:r>
              <a:rPr lang="en-US" dirty="0"/>
              <a:t>(</a:t>
            </a:r>
            <a:r>
              <a:rPr lang="en-US" i="1" dirty="0"/>
              <a:t>H</a:t>
            </a:r>
            <a:r>
              <a:rPr lang="en-US" dirty="0"/>
              <a:t>) + </a:t>
            </a:r>
            <a:r>
              <a:rPr lang="en-US" i="1" dirty="0"/>
              <a:t>p</a:t>
            </a:r>
            <a:r>
              <a:rPr lang="en-US" dirty="0"/>
              <a:t>(</a:t>
            </a:r>
            <a:r>
              <a:rPr lang="en-US" i="1" dirty="0"/>
              <a:t>T</a:t>
            </a:r>
            <a:r>
              <a:rPr lang="en-US" dirty="0"/>
              <a:t>) = </a:t>
            </a:r>
            <a:r>
              <a:rPr lang="en-US" dirty="0">
                <a:latin typeface="Cambria Math" pitchFamily="18" charset="0"/>
                <a:ea typeface="Cambria Math" pitchFamily="18" charset="0"/>
              </a:rPr>
              <a:t>1</a:t>
            </a:r>
            <a:r>
              <a:rPr lang="en-US" dirty="0"/>
              <a:t>, it follows that</a:t>
            </a:r>
          </a:p>
          <a:p>
            <a:pPr>
              <a:buNone/>
            </a:pPr>
            <a:r>
              <a:rPr lang="en-US" dirty="0"/>
              <a:t>               </a:t>
            </a:r>
            <a:r>
              <a:rPr lang="en-US" dirty="0">
                <a:latin typeface="Cambria Math" pitchFamily="18" charset="0"/>
                <a:ea typeface="Cambria Math" pitchFamily="18" charset="0"/>
              </a:rPr>
              <a:t>2</a:t>
            </a:r>
            <a:r>
              <a:rPr lang="en-US" i="1" dirty="0"/>
              <a:t>p</a:t>
            </a:r>
            <a:r>
              <a:rPr lang="en-US" dirty="0"/>
              <a:t>(</a:t>
            </a:r>
            <a:r>
              <a:rPr lang="en-US" i="1" dirty="0"/>
              <a:t>T</a:t>
            </a:r>
            <a:r>
              <a:rPr lang="en-US" dirty="0"/>
              <a:t>) + </a:t>
            </a:r>
            <a:r>
              <a:rPr lang="en-US" i="1" dirty="0"/>
              <a:t>p</a:t>
            </a:r>
            <a:r>
              <a:rPr lang="en-US" dirty="0"/>
              <a:t>(</a:t>
            </a:r>
            <a:r>
              <a:rPr lang="en-US" i="1" dirty="0"/>
              <a:t>T</a:t>
            </a:r>
            <a:r>
              <a:rPr lang="en-US" dirty="0"/>
              <a:t>) =</a:t>
            </a:r>
            <a:r>
              <a:rPr lang="en-US" dirty="0">
                <a:latin typeface="Cambria Math" pitchFamily="18" charset="0"/>
                <a:ea typeface="Cambria Math" pitchFamily="18" charset="0"/>
              </a:rPr>
              <a:t> 3</a:t>
            </a:r>
            <a:r>
              <a:rPr lang="en-US" i="1" dirty="0"/>
              <a:t>p</a:t>
            </a:r>
            <a:r>
              <a:rPr lang="en-US" dirty="0"/>
              <a:t>(</a:t>
            </a:r>
            <a:r>
              <a:rPr lang="en-US" i="1" dirty="0"/>
              <a:t>T</a:t>
            </a:r>
            <a:r>
              <a:rPr lang="en-US" dirty="0"/>
              <a:t>) = </a:t>
            </a:r>
            <a:r>
              <a:rPr lang="en-US" dirty="0">
                <a:latin typeface="Cambria Math" pitchFamily="18" charset="0"/>
                <a:ea typeface="Cambria Math" pitchFamily="18" charset="0"/>
              </a:rPr>
              <a:t>1</a:t>
            </a:r>
            <a:r>
              <a:rPr lang="en-US" dirty="0"/>
              <a:t>.</a:t>
            </a:r>
          </a:p>
          <a:p>
            <a:pPr>
              <a:buNone/>
            </a:pPr>
            <a:r>
              <a:rPr lang="en-US" dirty="0"/>
              <a:t>    Hence, </a:t>
            </a:r>
            <a:r>
              <a:rPr lang="en-US" i="1" dirty="0"/>
              <a:t>p</a:t>
            </a:r>
            <a:r>
              <a:rPr lang="en-US" dirty="0"/>
              <a:t>(</a:t>
            </a:r>
            <a:r>
              <a:rPr lang="en-US" i="1" dirty="0"/>
              <a:t>T</a:t>
            </a:r>
            <a:r>
              <a:rPr lang="en-US" dirty="0"/>
              <a:t>) = </a:t>
            </a:r>
            <a:r>
              <a:rPr lang="en-US" dirty="0">
                <a:latin typeface="Cambria Math" pitchFamily="18" charset="0"/>
                <a:ea typeface="Cambria Math" pitchFamily="18" charset="0"/>
              </a:rPr>
              <a:t>1/3  </a:t>
            </a:r>
            <a:r>
              <a:rPr lang="en-US" dirty="0">
                <a:ea typeface="Cambria Math" pitchFamily="18" charset="0"/>
              </a:rPr>
              <a:t>and</a:t>
            </a:r>
            <a:r>
              <a:rPr lang="en-US" dirty="0">
                <a:latin typeface="Cambria Math" pitchFamily="18" charset="0"/>
                <a:ea typeface="Cambria Math" pitchFamily="18" charset="0"/>
              </a:rPr>
              <a:t>  </a:t>
            </a:r>
            <a:r>
              <a:rPr lang="en-US" i="1" dirty="0"/>
              <a:t>p</a:t>
            </a:r>
            <a:r>
              <a:rPr lang="en-US" dirty="0"/>
              <a:t>(</a:t>
            </a:r>
            <a:r>
              <a:rPr lang="en-US" i="1" dirty="0"/>
              <a:t>H</a:t>
            </a:r>
            <a:r>
              <a:rPr lang="en-US" dirty="0"/>
              <a:t>) = </a:t>
            </a:r>
            <a:r>
              <a:rPr lang="en-US" dirty="0">
                <a:latin typeface="Cambria Math" pitchFamily="18" charset="0"/>
                <a:ea typeface="Cambria Math" pitchFamily="18" charset="0"/>
              </a:rPr>
              <a:t>2/3</a:t>
            </a:r>
            <a:r>
              <a:rPr lang="en-US" dirty="0"/>
              <a:t>.</a:t>
            </a:r>
            <a:r>
              <a:rPr lang="en-US" dirty="0">
                <a:latin typeface="Cambria Math" pitchFamily="18" charset="0"/>
                <a:ea typeface="Cambria Math" pitchFamily="18" charset="0"/>
              </a:rPr>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Uniform Distribution</a:t>
            </a:r>
          </a:p>
        </p:txBody>
      </p:sp>
      <p:sp>
        <p:nvSpPr>
          <p:cNvPr id="3" name="Content Placeholder 2"/>
          <p:cNvSpPr>
            <a:spLocks noGrp="1"/>
          </p:cNvSpPr>
          <p:nvPr>
            <p:ph idx="1"/>
          </p:nvPr>
        </p:nvSpPr>
        <p:spPr/>
        <p:txBody>
          <a:bodyPr/>
          <a:lstStyle/>
          <a:p>
            <a:pPr>
              <a:buNone/>
            </a:pPr>
            <a:r>
              <a:rPr lang="en-US" b="1" dirty="0"/>
              <a:t>   Definition</a:t>
            </a:r>
            <a:r>
              <a:rPr lang="en-US" dirty="0"/>
              <a:t>: Suppose that </a:t>
            </a:r>
            <a:r>
              <a:rPr lang="en-US" i="1" dirty="0"/>
              <a:t>S</a:t>
            </a:r>
            <a:r>
              <a:rPr lang="en-US" dirty="0"/>
              <a:t> is a set with </a:t>
            </a:r>
            <a:r>
              <a:rPr lang="en-US" i="1" dirty="0"/>
              <a:t>n</a:t>
            </a:r>
            <a:r>
              <a:rPr lang="en-US" dirty="0"/>
              <a:t> elements. The </a:t>
            </a:r>
            <a:r>
              <a:rPr lang="en-US" i="1" dirty="0"/>
              <a:t>uniform distribution </a:t>
            </a:r>
            <a:r>
              <a:rPr lang="en-US" dirty="0"/>
              <a:t>assigns the probability </a:t>
            </a:r>
            <a:r>
              <a:rPr lang="en-US" dirty="0">
                <a:latin typeface="Cambria Math" pitchFamily="18" charset="0"/>
                <a:ea typeface="Cambria Math" pitchFamily="18" charset="0"/>
              </a:rPr>
              <a:t>1</a:t>
            </a:r>
            <a:r>
              <a:rPr lang="en-US" i="1" dirty="0"/>
              <a:t>/n</a:t>
            </a:r>
            <a:r>
              <a:rPr lang="en-US" dirty="0"/>
              <a:t> to each element of </a:t>
            </a:r>
            <a:r>
              <a:rPr lang="en-US" i="1" dirty="0"/>
              <a:t>S</a:t>
            </a:r>
            <a:r>
              <a:rPr lang="en-US" dirty="0"/>
              <a:t>. (Note that we could have used Laplace’s definition here.)</a:t>
            </a:r>
          </a:p>
          <a:p>
            <a:pPr>
              <a:buNone/>
            </a:pPr>
            <a:r>
              <a:rPr lang="en-US" b="1" dirty="0"/>
              <a:t>   Example</a:t>
            </a:r>
            <a:r>
              <a:rPr lang="en-US" dirty="0"/>
              <a:t>: Consider again the coin flipping example, but with a fair coin. Now </a:t>
            </a:r>
            <a:r>
              <a:rPr lang="en-US" i="1" dirty="0"/>
              <a:t>p</a:t>
            </a:r>
            <a:r>
              <a:rPr lang="en-US" dirty="0"/>
              <a:t>(</a:t>
            </a:r>
            <a:r>
              <a:rPr lang="en-US" i="1" dirty="0"/>
              <a:t>H</a:t>
            </a:r>
            <a:r>
              <a:rPr lang="en-US" dirty="0"/>
              <a:t>) = </a:t>
            </a:r>
            <a:r>
              <a:rPr lang="en-US" i="1" dirty="0"/>
              <a:t>p</a:t>
            </a:r>
            <a:r>
              <a:rPr lang="en-US" dirty="0"/>
              <a:t>(</a:t>
            </a:r>
            <a:r>
              <a:rPr lang="en-US" i="1" dirty="0"/>
              <a:t>T</a:t>
            </a:r>
            <a:r>
              <a:rPr lang="en-US" dirty="0"/>
              <a:t>) = </a:t>
            </a:r>
            <a:r>
              <a:rPr lang="en-US" dirty="0">
                <a:latin typeface="Cambria Math" pitchFamily="18" charset="0"/>
                <a:ea typeface="Cambria Math" pitchFamily="18" charset="0"/>
              </a:rPr>
              <a:t>1/2</a:t>
            </a:r>
            <a:r>
              <a:rPr lang="en-US" dirty="0"/>
              <a:t>.</a:t>
            </a:r>
            <a:r>
              <a:rPr lang="en-US" dirty="0">
                <a:latin typeface="Cambria Math" pitchFamily="18" charset="0"/>
                <a:ea typeface="Cambria Math" pitchFamily="18" charset="0"/>
              </a:rPr>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Probability of an Event</a:t>
            </a:r>
          </a:p>
        </p:txBody>
      </p:sp>
      <p:sp>
        <p:nvSpPr>
          <p:cNvPr id="3" name="Content Placeholder 2"/>
          <p:cNvSpPr>
            <a:spLocks noGrp="1"/>
          </p:cNvSpPr>
          <p:nvPr>
            <p:ph idx="1"/>
          </p:nvPr>
        </p:nvSpPr>
        <p:spPr/>
        <p:txBody>
          <a:bodyPr/>
          <a:lstStyle/>
          <a:p>
            <a:pPr>
              <a:buNone/>
            </a:pPr>
            <a:r>
              <a:rPr lang="en-US" b="1" dirty="0"/>
              <a:t>   Definition</a:t>
            </a:r>
            <a:r>
              <a:rPr lang="en-US" dirty="0"/>
              <a:t>: The probability of the event </a:t>
            </a:r>
            <a:r>
              <a:rPr lang="en-US" i="1" dirty="0"/>
              <a:t>E</a:t>
            </a:r>
            <a:r>
              <a:rPr lang="en-US" dirty="0"/>
              <a:t> is the sum of the probabilities of the outcomes in </a:t>
            </a:r>
            <a:r>
              <a:rPr lang="en-US" i="1" dirty="0"/>
              <a:t>E</a:t>
            </a:r>
            <a:r>
              <a:rPr lang="en-US" dirty="0"/>
              <a:t>.</a:t>
            </a:r>
          </a:p>
          <a:p>
            <a:endParaRPr lang="en-US" dirty="0"/>
          </a:p>
          <a:p>
            <a:endParaRPr lang="en-US" dirty="0"/>
          </a:p>
          <a:p>
            <a:endParaRPr lang="en-US" dirty="0"/>
          </a:p>
          <a:p>
            <a:endParaRPr lang="en-US" dirty="0"/>
          </a:p>
          <a:p>
            <a:endParaRPr lang="en-US" dirty="0"/>
          </a:p>
          <a:p>
            <a:r>
              <a:rPr lang="en-US" dirty="0"/>
              <a:t>Note that now no assumption is being made about the distribution.  </a:t>
            </a:r>
          </a:p>
        </p:txBody>
      </p:sp>
      <p:pic>
        <p:nvPicPr>
          <p:cNvPr id="5" name="Picture 4" descr="addin_tmp.png"/>
          <p:cNvPicPr>
            <a:picLocks noChangeAspect="1"/>
          </p:cNvPicPr>
          <p:nvPr>
            <p:custDataLst>
              <p:tags r:id="rId1"/>
            </p:custDataLst>
          </p:nvPr>
        </p:nvPicPr>
        <p:blipFill>
          <a:blip r:embed="rId3" cstate="print"/>
          <a:stretch>
            <a:fillRect/>
          </a:stretch>
        </p:blipFill>
        <p:spPr>
          <a:xfrm>
            <a:off x="4114800" y="3352800"/>
            <a:ext cx="2548890" cy="83724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pPr>
              <a:buNone/>
            </a:pPr>
            <a:r>
              <a:rPr lang="en-US" b="1" dirty="0"/>
              <a:t>   Example</a:t>
            </a:r>
            <a:r>
              <a:rPr lang="en-US" dirty="0"/>
              <a:t>: Suppose that a die is biased so that </a:t>
            </a:r>
            <a:r>
              <a:rPr lang="en-US" dirty="0">
                <a:latin typeface="Cambria Math" pitchFamily="18" charset="0"/>
                <a:ea typeface="Cambria Math" pitchFamily="18" charset="0"/>
              </a:rPr>
              <a:t>3 </a:t>
            </a:r>
            <a:r>
              <a:rPr lang="en-US" dirty="0"/>
              <a:t>appears twice as often as each other number, but that the other five outcomes are equally likely. What is the probability that an odd number appears when we roll this die?</a:t>
            </a:r>
          </a:p>
          <a:p>
            <a:pPr>
              <a:buNone/>
            </a:pPr>
            <a:r>
              <a:rPr lang="en-US" b="1" dirty="0"/>
              <a:t>   Solution</a:t>
            </a:r>
            <a:r>
              <a:rPr lang="en-US" dirty="0"/>
              <a:t>: We want the probability of the event </a:t>
            </a:r>
            <a:r>
              <a:rPr lang="en-US" i="1" dirty="0"/>
              <a:t>E</a:t>
            </a:r>
            <a:r>
              <a:rPr lang="en-US" dirty="0"/>
              <a:t> = </a:t>
            </a:r>
            <a:r>
              <a:rPr lang="en-US"/>
              <a:t>{</a:t>
            </a:r>
            <a:r>
              <a:rPr lang="en-US">
                <a:latin typeface="Cambria Math" pitchFamily="18" charset="0"/>
                <a:ea typeface="Cambria Math" pitchFamily="18" charset="0"/>
              </a:rPr>
              <a:t>1</a:t>
            </a:r>
            <a:r>
              <a:rPr lang="en-US"/>
              <a:t>,</a:t>
            </a:r>
            <a:r>
              <a:rPr lang="en-US">
                <a:latin typeface="Cambria Math" pitchFamily="18" charset="0"/>
                <a:ea typeface="Cambria Math" pitchFamily="18" charset="0"/>
              </a:rPr>
              <a:t>3</a:t>
            </a:r>
            <a:r>
              <a:rPr lang="en-US"/>
              <a:t>,</a:t>
            </a:r>
            <a:r>
              <a:rPr lang="en-US">
                <a:latin typeface="Cambria Math" pitchFamily="18" charset="0"/>
                <a:ea typeface="Cambria Math" pitchFamily="18" charset="0"/>
              </a:rPr>
              <a:t>5</a:t>
            </a:r>
            <a:r>
              <a:rPr lang="en-US"/>
              <a:t>}. </a:t>
            </a:r>
            <a:br>
              <a:rPr lang="en-US" dirty="0"/>
            </a:br>
            <a:r>
              <a:rPr lang="en-US" dirty="0"/>
              <a:t>We have </a:t>
            </a:r>
            <a:r>
              <a:rPr lang="en-US" i="1" dirty="0"/>
              <a:t>p</a:t>
            </a:r>
            <a:r>
              <a:rPr lang="en-US" dirty="0"/>
              <a:t>(</a:t>
            </a:r>
            <a:r>
              <a:rPr lang="en-US" dirty="0">
                <a:latin typeface="Cambria Math" pitchFamily="18" charset="0"/>
                <a:ea typeface="Cambria Math" pitchFamily="18" charset="0"/>
              </a:rPr>
              <a:t>3</a:t>
            </a:r>
            <a:r>
              <a:rPr lang="en-US" dirty="0">
                <a:ea typeface="Cambria Math" pitchFamily="18" charset="0"/>
              </a:rPr>
              <a:t>) =</a:t>
            </a:r>
            <a:r>
              <a:rPr lang="en-US" dirty="0"/>
              <a:t> </a:t>
            </a:r>
            <a:r>
              <a:rPr lang="en-US" dirty="0">
                <a:latin typeface="Cambria Math" pitchFamily="18" charset="0"/>
                <a:ea typeface="Cambria Math" pitchFamily="18" charset="0"/>
              </a:rPr>
              <a:t>2/7</a:t>
            </a:r>
            <a:r>
              <a:rPr lang="en-US" dirty="0">
                <a:ea typeface="Cambria Math" pitchFamily="18" charset="0"/>
              </a:rPr>
              <a:t> and </a:t>
            </a:r>
            <a:endParaRPr lang="en-US" dirty="0"/>
          </a:p>
          <a:p>
            <a:pPr>
              <a:buNone/>
            </a:pPr>
            <a:r>
              <a:rPr lang="en-US" dirty="0"/>
              <a:t>   		        </a:t>
            </a:r>
            <a:r>
              <a:rPr lang="en-US" i="1" dirty="0"/>
              <a:t>p</a:t>
            </a:r>
            <a:r>
              <a:rPr lang="en-US" dirty="0"/>
              <a:t>(</a:t>
            </a:r>
            <a:r>
              <a:rPr lang="en-US" dirty="0">
                <a:latin typeface="Cambria Math" pitchFamily="18" charset="0"/>
                <a:ea typeface="Cambria Math" pitchFamily="18" charset="0"/>
              </a:rPr>
              <a:t>1</a:t>
            </a:r>
            <a:r>
              <a:rPr lang="en-US" dirty="0">
                <a:ea typeface="Cambria Math" pitchFamily="18" charset="0"/>
              </a:rPr>
              <a:t>) =</a:t>
            </a:r>
            <a:r>
              <a:rPr lang="en-US" dirty="0"/>
              <a:t> </a:t>
            </a:r>
            <a:r>
              <a:rPr lang="en-US" i="1" dirty="0"/>
              <a:t>p</a:t>
            </a:r>
            <a:r>
              <a:rPr lang="en-US" dirty="0"/>
              <a:t>(</a:t>
            </a:r>
            <a:r>
              <a:rPr lang="en-US" dirty="0">
                <a:latin typeface="Cambria Math" pitchFamily="18" charset="0"/>
                <a:ea typeface="Cambria Math" pitchFamily="18" charset="0"/>
              </a:rPr>
              <a:t>2</a:t>
            </a:r>
            <a:r>
              <a:rPr lang="en-US" dirty="0">
                <a:ea typeface="Cambria Math" pitchFamily="18" charset="0"/>
              </a:rPr>
              <a:t>) =</a:t>
            </a:r>
            <a:r>
              <a:rPr lang="en-US" dirty="0"/>
              <a:t> </a:t>
            </a:r>
            <a:r>
              <a:rPr lang="en-US" i="1" dirty="0"/>
              <a:t>p</a:t>
            </a:r>
            <a:r>
              <a:rPr lang="en-US" dirty="0"/>
              <a:t>(</a:t>
            </a:r>
            <a:r>
              <a:rPr lang="en-US" dirty="0">
                <a:latin typeface="Cambria Math" pitchFamily="18" charset="0"/>
                <a:ea typeface="Cambria Math" pitchFamily="18" charset="0"/>
              </a:rPr>
              <a:t>4</a:t>
            </a:r>
            <a:r>
              <a:rPr lang="en-US" dirty="0">
                <a:ea typeface="Cambria Math" pitchFamily="18" charset="0"/>
              </a:rPr>
              <a:t>) =</a:t>
            </a:r>
            <a:r>
              <a:rPr lang="en-US" dirty="0"/>
              <a:t> </a:t>
            </a:r>
            <a:r>
              <a:rPr lang="en-US" i="1" dirty="0"/>
              <a:t>p</a:t>
            </a:r>
            <a:r>
              <a:rPr lang="en-US" dirty="0"/>
              <a:t>(</a:t>
            </a:r>
            <a:r>
              <a:rPr lang="en-US" dirty="0">
                <a:latin typeface="Cambria Math" pitchFamily="18" charset="0"/>
                <a:ea typeface="Cambria Math" pitchFamily="18" charset="0"/>
              </a:rPr>
              <a:t>5</a:t>
            </a:r>
            <a:r>
              <a:rPr lang="en-US" dirty="0">
                <a:ea typeface="Cambria Math" pitchFamily="18" charset="0"/>
              </a:rPr>
              <a:t>) =</a:t>
            </a:r>
            <a:r>
              <a:rPr lang="en-US" dirty="0"/>
              <a:t> </a:t>
            </a:r>
            <a:r>
              <a:rPr lang="en-US" i="1" dirty="0"/>
              <a:t>p</a:t>
            </a:r>
            <a:r>
              <a:rPr lang="en-US" dirty="0"/>
              <a:t>(</a:t>
            </a:r>
            <a:r>
              <a:rPr lang="en-US" dirty="0">
                <a:latin typeface="Cambria Math" pitchFamily="18" charset="0"/>
                <a:ea typeface="Cambria Math" pitchFamily="18" charset="0"/>
              </a:rPr>
              <a:t>6</a:t>
            </a:r>
            <a:r>
              <a:rPr lang="en-US" dirty="0">
                <a:ea typeface="Cambria Math" pitchFamily="18" charset="0"/>
              </a:rPr>
              <a:t>) =</a:t>
            </a:r>
            <a:r>
              <a:rPr lang="en-US" dirty="0"/>
              <a:t> </a:t>
            </a:r>
            <a:r>
              <a:rPr lang="en-US" dirty="0">
                <a:latin typeface="Cambria Math" pitchFamily="18" charset="0"/>
                <a:ea typeface="Cambria Math" pitchFamily="18" charset="0"/>
              </a:rPr>
              <a:t>1/7</a:t>
            </a:r>
            <a:r>
              <a:rPr lang="en-US" dirty="0">
                <a:ea typeface="Cambria Math" pitchFamily="18" charset="0"/>
              </a:rPr>
              <a:t>.</a:t>
            </a:r>
          </a:p>
          <a:p>
            <a:pPr>
              <a:buNone/>
            </a:pPr>
            <a:r>
              <a:rPr lang="en-US" dirty="0">
                <a:ea typeface="Cambria Math" pitchFamily="18" charset="0"/>
              </a:rPr>
              <a:t>    Hence, </a:t>
            </a:r>
            <a:r>
              <a:rPr lang="en-US" i="1" dirty="0">
                <a:ea typeface="Cambria Math" pitchFamily="18" charset="0"/>
              </a:rPr>
              <a:t>p</a:t>
            </a:r>
            <a:r>
              <a:rPr lang="en-US" dirty="0">
                <a:ea typeface="Cambria Math" pitchFamily="18" charset="0"/>
              </a:rPr>
              <a:t>(</a:t>
            </a:r>
            <a:r>
              <a:rPr lang="en-US" i="1" dirty="0">
                <a:ea typeface="Cambria Math" pitchFamily="18" charset="0"/>
              </a:rPr>
              <a:t>E</a:t>
            </a:r>
            <a:r>
              <a:rPr lang="en-US" dirty="0">
                <a:ea typeface="Cambria Math" pitchFamily="18" charset="0"/>
              </a:rPr>
              <a:t>) = </a:t>
            </a:r>
            <a:r>
              <a:rPr lang="en-US" dirty="0"/>
              <a:t> </a:t>
            </a:r>
            <a:r>
              <a:rPr lang="en-US" i="1" dirty="0"/>
              <a:t>p</a:t>
            </a:r>
            <a:r>
              <a:rPr lang="en-US" dirty="0"/>
              <a:t>(</a:t>
            </a:r>
            <a:r>
              <a:rPr lang="en-US" dirty="0">
                <a:latin typeface="Cambria Math" pitchFamily="18" charset="0"/>
                <a:ea typeface="Cambria Math" pitchFamily="18" charset="0"/>
              </a:rPr>
              <a:t>1</a:t>
            </a:r>
            <a:r>
              <a:rPr lang="en-US" dirty="0">
                <a:ea typeface="Cambria Math" pitchFamily="18" charset="0"/>
              </a:rPr>
              <a:t>) +</a:t>
            </a:r>
            <a:r>
              <a:rPr lang="en-US" dirty="0"/>
              <a:t> </a:t>
            </a:r>
            <a:r>
              <a:rPr lang="en-US" i="1" dirty="0"/>
              <a:t>p</a:t>
            </a:r>
            <a:r>
              <a:rPr lang="en-US" dirty="0"/>
              <a:t>(</a:t>
            </a:r>
            <a:r>
              <a:rPr lang="en-US" dirty="0">
                <a:latin typeface="Cambria Math" pitchFamily="18" charset="0"/>
                <a:ea typeface="Cambria Math" pitchFamily="18" charset="0"/>
              </a:rPr>
              <a:t>3</a:t>
            </a:r>
            <a:r>
              <a:rPr lang="en-US" dirty="0">
                <a:ea typeface="Cambria Math" pitchFamily="18" charset="0"/>
              </a:rPr>
              <a:t>) +</a:t>
            </a:r>
            <a:r>
              <a:rPr lang="en-US" dirty="0"/>
              <a:t> </a:t>
            </a:r>
            <a:r>
              <a:rPr lang="en-US" i="1" dirty="0"/>
              <a:t>p</a:t>
            </a:r>
            <a:r>
              <a:rPr lang="en-US" dirty="0"/>
              <a:t>(</a:t>
            </a:r>
            <a:r>
              <a:rPr lang="en-US" dirty="0">
                <a:latin typeface="Cambria Math" pitchFamily="18" charset="0"/>
                <a:ea typeface="Cambria Math" pitchFamily="18" charset="0"/>
              </a:rPr>
              <a:t>5</a:t>
            </a:r>
            <a:r>
              <a:rPr lang="en-US" dirty="0">
                <a:ea typeface="Cambria Math" pitchFamily="18" charset="0"/>
              </a:rPr>
              <a:t>) =</a:t>
            </a:r>
            <a:r>
              <a:rPr lang="en-US" dirty="0"/>
              <a:t> </a:t>
            </a:r>
          </a:p>
          <a:p>
            <a:pPr>
              <a:buNone/>
            </a:pPr>
            <a:r>
              <a:rPr lang="en-US" dirty="0">
                <a:latin typeface="Cambria Math" pitchFamily="18" charset="0"/>
                <a:ea typeface="Cambria Math" pitchFamily="18" charset="0"/>
              </a:rPr>
              <a:t>                                     1/7 </a:t>
            </a:r>
            <a:r>
              <a:rPr lang="en-US" dirty="0">
                <a:ea typeface="Cambria Math" pitchFamily="18" charset="0"/>
              </a:rPr>
              <a:t>+</a:t>
            </a:r>
            <a:r>
              <a:rPr lang="en-US" dirty="0">
                <a:latin typeface="Cambria Math" pitchFamily="18" charset="0"/>
                <a:ea typeface="Cambria Math" pitchFamily="18" charset="0"/>
              </a:rPr>
              <a:t> 2/7</a:t>
            </a:r>
            <a:r>
              <a:rPr lang="en-US" dirty="0">
                <a:ea typeface="Cambria Math" pitchFamily="18" charset="0"/>
              </a:rPr>
              <a:t> +</a:t>
            </a:r>
            <a:r>
              <a:rPr lang="en-US" dirty="0">
                <a:latin typeface="Cambria Math" pitchFamily="18" charset="0"/>
                <a:ea typeface="Cambria Math" pitchFamily="18" charset="0"/>
              </a:rPr>
              <a:t> 1/7 = 4/7</a:t>
            </a:r>
            <a:r>
              <a:rPr lang="en-US" dirty="0">
                <a:ea typeface="Cambria Math" pitchFamily="18" charset="0"/>
              </a:rPr>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Probabilities of Complements and Unions  of Events</a:t>
            </a:r>
          </a:p>
        </p:txBody>
      </p:sp>
      <p:sp>
        <p:nvSpPr>
          <p:cNvPr id="3" name="Content Placeholder 2"/>
          <p:cNvSpPr>
            <a:spLocks noGrp="1"/>
          </p:cNvSpPr>
          <p:nvPr>
            <p:ph idx="1"/>
          </p:nvPr>
        </p:nvSpPr>
        <p:spPr/>
        <p:txBody>
          <a:bodyPr/>
          <a:lstStyle/>
          <a:p>
            <a:r>
              <a:rPr lang="en-US" dirty="0"/>
              <a:t>Complements:                                still holds. Since each outcome is in either E or      , but not both,     </a:t>
            </a:r>
          </a:p>
          <a:p>
            <a:endParaRPr lang="en-US" dirty="0"/>
          </a:p>
          <a:p>
            <a:endParaRPr lang="en-US" dirty="0"/>
          </a:p>
          <a:p>
            <a:r>
              <a:rPr lang="en-US" dirty="0"/>
              <a:t>Unions:</a:t>
            </a:r>
          </a:p>
          <a:p>
            <a:pPr>
              <a:buNone/>
            </a:pPr>
            <a:r>
              <a:rPr lang="en-US" dirty="0"/>
              <a:t>      also still holds under the new definition. </a:t>
            </a:r>
          </a:p>
        </p:txBody>
      </p:sp>
      <p:pic>
        <p:nvPicPr>
          <p:cNvPr id="5" name="Picture 4" descr="addin_tmp.png"/>
          <p:cNvPicPr>
            <a:picLocks noChangeAspect="1"/>
          </p:cNvPicPr>
          <p:nvPr>
            <p:custDataLst>
              <p:tags r:id="rId1"/>
            </p:custDataLst>
          </p:nvPr>
        </p:nvPicPr>
        <p:blipFill>
          <a:blip r:embed="rId6" cstate="print"/>
          <a:stretch>
            <a:fillRect/>
          </a:stretch>
        </p:blipFill>
        <p:spPr>
          <a:xfrm>
            <a:off x="3293860" y="2007079"/>
            <a:ext cx="2262188" cy="347663"/>
          </a:xfrm>
          <a:prstGeom prst="rect">
            <a:avLst/>
          </a:prstGeom>
        </p:spPr>
      </p:pic>
      <p:pic>
        <p:nvPicPr>
          <p:cNvPr id="6" name="Picture 5" descr="addin_tmp.png"/>
          <p:cNvPicPr>
            <a:picLocks noChangeAspect="1"/>
          </p:cNvPicPr>
          <p:nvPr>
            <p:custDataLst>
              <p:tags r:id="rId2"/>
            </p:custDataLst>
          </p:nvPr>
        </p:nvPicPr>
        <p:blipFill>
          <a:blip r:embed="rId7" cstate="print"/>
          <a:stretch>
            <a:fillRect/>
          </a:stretch>
        </p:blipFill>
        <p:spPr>
          <a:xfrm>
            <a:off x="2668447" y="2429775"/>
            <a:ext cx="252413" cy="269081"/>
          </a:xfrm>
          <a:prstGeom prst="rect">
            <a:avLst/>
          </a:prstGeom>
        </p:spPr>
      </p:pic>
      <p:pic>
        <p:nvPicPr>
          <p:cNvPr id="9" name="Picture 8" descr="addin_tmp.png"/>
          <p:cNvPicPr>
            <a:picLocks noChangeAspect="1"/>
          </p:cNvPicPr>
          <p:nvPr>
            <p:custDataLst>
              <p:tags r:id="rId3"/>
            </p:custDataLst>
          </p:nvPr>
        </p:nvPicPr>
        <p:blipFill>
          <a:blip r:embed="rId8" cstate="print"/>
          <a:stretch>
            <a:fillRect/>
          </a:stretch>
        </p:blipFill>
        <p:spPr>
          <a:xfrm>
            <a:off x="3581402" y="2895600"/>
            <a:ext cx="3814763" cy="697706"/>
          </a:xfrm>
          <a:prstGeom prst="rect">
            <a:avLst/>
          </a:prstGeom>
        </p:spPr>
      </p:pic>
      <p:pic>
        <p:nvPicPr>
          <p:cNvPr id="10" name="Picture 9" descr="addin_tmp.png"/>
          <p:cNvPicPr>
            <a:picLocks noChangeAspect="1"/>
          </p:cNvPicPr>
          <p:nvPr>
            <p:custDataLst>
              <p:tags r:id="rId4"/>
            </p:custDataLst>
          </p:nvPr>
        </p:nvPicPr>
        <p:blipFill>
          <a:blip r:embed="rId9" cstate="print"/>
          <a:stretch>
            <a:fillRect/>
          </a:stretch>
        </p:blipFill>
        <p:spPr>
          <a:xfrm>
            <a:off x="2398147" y="3886200"/>
            <a:ext cx="5755481" cy="3190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Combinations of Events</a:t>
            </a:r>
          </a:p>
        </p:txBody>
      </p:sp>
      <p:sp>
        <p:nvSpPr>
          <p:cNvPr id="3" name="Content Placeholder 2"/>
          <p:cNvSpPr>
            <a:spLocks noGrp="1"/>
          </p:cNvSpPr>
          <p:nvPr>
            <p:ph idx="1"/>
          </p:nvPr>
        </p:nvSpPr>
        <p:spPr/>
        <p:txBody>
          <a:bodyPr/>
          <a:lstStyle/>
          <a:p>
            <a:pPr>
              <a:buNone/>
            </a:pPr>
            <a:r>
              <a:rPr lang="en-US" b="1" dirty="0"/>
              <a:t>   Theorem</a:t>
            </a:r>
            <a:r>
              <a:rPr lang="en-US" dirty="0"/>
              <a:t>: If </a:t>
            </a:r>
            <a:r>
              <a:rPr lang="en-US" i="1" dirty="0"/>
              <a:t>E</a:t>
            </a:r>
            <a:r>
              <a:rPr lang="en-US" baseline="-25000" dirty="0"/>
              <a:t>1</a:t>
            </a:r>
            <a:r>
              <a:rPr lang="en-US" dirty="0"/>
              <a:t>, </a:t>
            </a:r>
            <a:r>
              <a:rPr lang="en-US" i="1" dirty="0"/>
              <a:t>E</a:t>
            </a:r>
            <a:r>
              <a:rPr lang="en-US" baseline="-25000" dirty="0"/>
              <a:t>2</a:t>
            </a:r>
            <a:r>
              <a:rPr lang="en-US" dirty="0"/>
              <a:t>, … is a sequence of </a:t>
            </a:r>
            <a:r>
              <a:rPr lang="en-US" dirty="0" err="1"/>
              <a:t>pairwise</a:t>
            </a:r>
            <a:r>
              <a:rPr lang="en-US" dirty="0"/>
              <a:t> disjoint events in a sample space </a:t>
            </a:r>
            <a:r>
              <a:rPr lang="en-US" i="1" dirty="0"/>
              <a:t>S</a:t>
            </a:r>
            <a:r>
              <a:rPr lang="en-US" dirty="0"/>
              <a:t>, then</a:t>
            </a:r>
          </a:p>
        </p:txBody>
      </p:sp>
      <p:pic>
        <p:nvPicPr>
          <p:cNvPr id="5" name="Picture 4" descr="addin_tmp.png"/>
          <p:cNvPicPr>
            <a:picLocks noChangeAspect="1"/>
          </p:cNvPicPr>
          <p:nvPr>
            <p:custDataLst>
              <p:tags r:id="rId1"/>
            </p:custDataLst>
          </p:nvPr>
        </p:nvPicPr>
        <p:blipFill>
          <a:blip r:embed="rId3" cstate="print"/>
          <a:stretch>
            <a:fillRect/>
          </a:stretch>
        </p:blipFill>
        <p:spPr>
          <a:xfrm>
            <a:off x="4038600" y="3429001"/>
            <a:ext cx="3737610" cy="1140143"/>
          </a:xfrm>
          <a:prstGeom prst="rect">
            <a:avLst/>
          </a:prstGeom>
        </p:spPr>
      </p:pic>
      <p:sp>
        <p:nvSpPr>
          <p:cNvPr id="6" name="TextBox 5"/>
          <p:cNvSpPr txBox="1"/>
          <p:nvPr/>
        </p:nvSpPr>
        <p:spPr>
          <a:xfrm>
            <a:off x="3429000" y="5181600"/>
            <a:ext cx="4800600" cy="369332"/>
          </a:xfrm>
          <a:prstGeom prst="rect">
            <a:avLst/>
          </a:prstGeom>
          <a:noFill/>
        </p:spPr>
        <p:txBody>
          <a:bodyPr wrap="square" rtlCol="0">
            <a:spAutoFit/>
          </a:bodyPr>
          <a:lstStyle/>
          <a:p>
            <a:r>
              <a:rPr lang="en-US" i="1" dirty="0">
                <a:solidFill>
                  <a:prstClr val="black"/>
                </a:solidFill>
                <a:latin typeface="Constantia"/>
              </a:rPr>
              <a:t>see Exercises </a:t>
            </a:r>
            <a:r>
              <a:rPr lang="en-US" dirty="0">
                <a:solidFill>
                  <a:prstClr val="black"/>
                </a:solidFill>
                <a:latin typeface="Cambria Math" pitchFamily="18" charset="0"/>
                <a:ea typeface="Cambria Math" pitchFamily="18" charset="0"/>
              </a:rPr>
              <a:t>36</a:t>
            </a:r>
            <a:r>
              <a:rPr lang="en-US" dirty="0">
                <a:solidFill>
                  <a:prstClr val="black"/>
                </a:solidFill>
                <a:latin typeface="Constantia"/>
              </a:rPr>
              <a:t> </a:t>
            </a:r>
            <a:r>
              <a:rPr lang="en-US" i="1" dirty="0">
                <a:solidFill>
                  <a:prstClr val="black"/>
                </a:solidFill>
                <a:latin typeface="Constantia"/>
              </a:rPr>
              <a:t>and</a:t>
            </a:r>
            <a:r>
              <a:rPr lang="en-US" dirty="0">
                <a:solidFill>
                  <a:prstClr val="black"/>
                </a:solidFill>
                <a:latin typeface="Constantia"/>
              </a:rPr>
              <a:t> </a:t>
            </a:r>
            <a:r>
              <a:rPr lang="en-US" dirty="0">
                <a:solidFill>
                  <a:prstClr val="black"/>
                </a:solidFill>
                <a:latin typeface="Cambria Math" pitchFamily="18" charset="0"/>
                <a:ea typeface="Cambria Math" pitchFamily="18" charset="0"/>
              </a:rPr>
              <a:t>37</a:t>
            </a:r>
            <a:r>
              <a:rPr lang="en-US" dirty="0">
                <a:solidFill>
                  <a:prstClr val="black"/>
                </a:solidFill>
                <a:latin typeface="Constantia"/>
              </a:rPr>
              <a:t> </a:t>
            </a:r>
            <a:r>
              <a:rPr lang="en-US" i="1" dirty="0">
                <a:solidFill>
                  <a:prstClr val="black"/>
                </a:solidFill>
                <a:latin typeface="Constantia"/>
              </a:rPr>
              <a:t>for the proof</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sum_{s \in S} p(s) = 1$$&#10;&#10;\end{document}"/>
  <p:tag name="IGUANATEXSIZE" val="20"/>
</p:tagLst>
</file>

<file path=ppt/tags/tag10.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 p(E | F) = \frac{p(E \cap F)}{p(F)} = \frac{1/4}{3/4} = \frac{1}{3}.$$&#10;&#10;\end{document}"/>
  <p:tag name="IGUANATEXSIZE" val="20"/>
</p:tagLst>
</file>

<file path=ppt/tags/tag11.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 p(E_{i_1} \cap E_{i_2} \cap \cdots \cap E_{i_m}) = p(E_{i_1})p(E_{i_2}) \cdots p(E_{i_m}) $$&#10;&#10;\end{document}"/>
  <p:tag name="IGUANATEXSIZE" val="25"/>
</p:tagLst>
</file>

<file path=ppt/tags/tag2.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 p(E) = \sum_{s \in S} p(s)$$&#10;&#10;\end{document}"/>
  <p:tag name="IGUANATEXSIZE" val="30"/>
</p:tagLst>
</file>

<file path=ppt/tags/tag3.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overline{ E}) = 1 - p(E)$&#10;&#10;&#10;\end{document}"/>
  <p:tag name="IGUANATEXSIZE" val="25"/>
</p:tagLst>
</file>

<file path=ppt/tags/tag4.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overline{ E}$&#10;&#10;&#10;\end{document}"/>
  <p:tag name="IGUANATEXSIZE" val="25"/>
</p:tagLst>
</file>

<file path=ppt/tags/tag5.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sum_{s \in S} p(s) = 1 = p(E) + p(\overline{E}).$$&#10;&#10;\end{document}"/>
  <p:tag name="IGUANATEXSIZE" val="25"/>
</p:tagLst>
</file>

<file path=ppt/tags/tag6.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p(E_1 \cup E_2) = p(E_1) + p(E_2) - p(E_1 \cap E_2)$&#10;&#10;\end{document}"/>
  <p:tag name="IGUANATEXSIZE" val="25"/>
</p:tagLst>
</file>

<file path=ppt/tags/tag7.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 p\left(\bigcup_{i} E_i\right) = \sum_{i} p(E_i)$$&#10;&#10;\end{document}"/>
  <p:tag name="IGUANATEXSIZE" val="30"/>
</p:tagLst>
</file>

<file path=ppt/tags/tag8.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 p(E | F) = \frac{p(E \cap F)}{p(F)}$$&#10;&#10;\end{document}"/>
  <p:tag name="IGUANATEXSIZE" val="20"/>
</p:tagLst>
</file>

<file path=ppt/tags/tag9.xml><?xml version="1.0" encoding="utf-8"?>
<p:tagLst xmlns:a="http://schemas.openxmlformats.org/drawingml/2006/main" xmlns:r="http://schemas.openxmlformats.org/officeDocument/2006/relationships" xmlns:p="http://schemas.openxmlformats.org/presentationml/2006/main">
  <p:tag name="LATEXADDIN" val="\documentclass{article}&#10;\usepackage{amsmath}&#10;\pagestyle{empty}&#10;\begin{document}&#10;&#10;$$ p(E | F) = \frac{p(E \cap F)}{p(F)} = \frac{5/16}{1/2} = \frac{5}{8}.$$&#10;&#10;\end{document}"/>
  <p:tag name="IGUANATEXSIZE" val="2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1420</Words>
  <Application>Microsoft Office PowerPoint</Application>
  <PresentationFormat>Widescreen</PresentationFormat>
  <Paragraphs>92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Calibri</vt:lpstr>
      <vt:lpstr>Cambria Math</vt:lpstr>
      <vt:lpstr>Constantia</vt:lpstr>
      <vt:lpstr>Symbol</vt:lpstr>
      <vt:lpstr>Wingdings 2</vt:lpstr>
      <vt:lpstr>Flow</vt:lpstr>
      <vt:lpstr> Probability Theory</vt:lpstr>
      <vt:lpstr>Probability of an Event</vt:lpstr>
      <vt:lpstr>Assigning Probabilities</vt:lpstr>
      <vt:lpstr>Assigning Probabilities</vt:lpstr>
      <vt:lpstr>Uniform Distribution</vt:lpstr>
      <vt:lpstr>Probability of an Event</vt:lpstr>
      <vt:lpstr>Example</vt:lpstr>
      <vt:lpstr>Probabilities of Complements and Unions  of Events</vt:lpstr>
      <vt:lpstr>Combinations of Events</vt:lpstr>
      <vt:lpstr>Conditional Probability</vt:lpstr>
      <vt:lpstr>Conditional Probability</vt:lpstr>
      <vt:lpstr>Independence</vt:lpstr>
      <vt:lpstr>Independence</vt:lpstr>
      <vt:lpstr>Pairwise and Mutual Independence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Probability Theory</dc:title>
  <dc:creator>Stucki, David</dc:creator>
  <cp:lastModifiedBy>Stucki, David</cp:lastModifiedBy>
  <cp:revision>8</cp:revision>
  <dcterms:created xsi:type="dcterms:W3CDTF">2021-02-02T04:08:10Z</dcterms:created>
  <dcterms:modified xsi:type="dcterms:W3CDTF">2023-01-25T03:44:10Z</dcterms:modified>
</cp:coreProperties>
</file>