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3" r:id="rId1"/>
    <p:sldMasterId id="2147484773" r:id="rId2"/>
  </p:sldMasterIdLst>
  <p:notesMasterIdLst>
    <p:notesMasterId r:id="rId45"/>
  </p:notesMasterIdLst>
  <p:handoutMasterIdLst>
    <p:handoutMasterId r:id="rId46"/>
  </p:handoutMasterIdLst>
  <p:sldIdLst>
    <p:sldId id="448" r:id="rId3"/>
    <p:sldId id="460"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4" r:id="rId18"/>
    <p:sldId id="275" r:id="rId19"/>
    <p:sldId id="276" r:id="rId20"/>
    <p:sldId id="277"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8" r:id="rId38"/>
    <p:sldId id="300" r:id="rId39"/>
    <p:sldId id="303" r:id="rId40"/>
    <p:sldId id="307" r:id="rId41"/>
    <p:sldId id="308" r:id="rId42"/>
    <p:sldId id="309" r:id="rId43"/>
    <p:sldId id="310" r:id="rId44"/>
  </p:sldIdLst>
  <p:sldSz cx="12192000" cy="6858000"/>
  <p:notesSz cx="7315200" cy="9601200"/>
  <p:embeddedFontLst>
    <p:embeddedFont>
      <p:font typeface="Americana BT" panose="02020504070506020904" pitchFamily="18" charset="0"/>
      <p:regular r:id="rId47"/>
      <p:bold r:id="rId48"/>
      <p:italic r:id="rId49"/>
    </p:embeddedFont>
    <p:embeddedFont>
      <p:font typeface="Calibri" panose="020F0502020204030204" pitchFamily="34" charset="0"/>
      <p:regular r:id="rId50"/>
      <p:bold r:id="rId51"/>
      <p:italic r:id="rId52"/>
      <p:boldItalic r:id="rId53"/>
    </p:embeddedFont>
    <p:embeddedFont>
      <p:font typeface="Carmina Lt BT" panose="0207050206030A030404" pitchFamily="18" charset="0"/>
      <p:regular r:id="rId54"/>
    </p:embeddedFont>
    <p:embeddedFont>
      <p:font typeface="Georgia" panose="02040502050405020303" pitchFamily="18" charset="0"/>
      <p:regular r:id="rId55"/>
      <p:bold r:id="rId56"/>
      <p:italic r:id="rId57"/>
      <p:boldItalic r:id="rId58"/>
    </p:embeddedFont>
    <p:embeddedFont>
      <p:font typeface="Helvetica" panose="020B0604020202020204" pitchFamily="34" charset="0"/>
      <p:regular r:id="rId59"/>
      <p:bold r:id="rId60"/>
      <p:italic r:id="rId61"/>
      <p:boldItalic r:id="rId62"/>
    </p:embeddedFont>
    <p:embeddedFont>
      <p:font typeface="Lucida Sans Regular" panose="020B0602030504020204" pitchFamily="34" charset="0"/>
      <p:regular r:id="rId63"/>
    </p:embeddedFont>
    <p:embeddedFont>
      <p:font typeface="Lucida Sans Typewriter" panose="020B0509030504030204" pitchFamily="49"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defaultTextStyle>
    <a:defPPr>
      <a:defRPr lang="zh-CN"/>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cki, David" initials="SD" lastIdx="1" clrIdx="0">
    <p:extLst>
      <p:ext uri="{19B8F6BF-5375-455C-9EA6-DF929625EA0E}">
        <p15:presenceInfo xmlns:p15="http://schemas.microsoft.com/office/powerpoint/2012/main" userId="Stucki, 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4D67"/>
    <a:srgbClr val="C0C0C0"/>
    <a:srgbClr val="F2F2F2"/>
    <a:srgbClr val="CBCBCB"/>
    <a:srgbClr val="FFFFFF"/>
    <a:srgbClr val="C8655D"/>
    <a:srgbClr val="BF2610"/>
    <a:srgbClr val="6600FF"/>
    <a:srgbClr val="FF9797"/>
    <a:srgbClr val="F2D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autoAdjust="0"/>
  </p:normalViewPr>
  <p:slideViewPr>
    <p:cSldViewPr>
      <p:cViewPr varScale="1">
        <p:scale>
          <a:sx n="111" d="100"/>
          <a:sy n="111" d="100"/>
        </p:scale>
        <p:origin x="222" y="114"/>
      </p:cViewPr>
      <p:guideLst>
        <p:guide orient="horz" pos="2160"/>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3180" tIns="46590" rIns="93180" bIns="46590"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3379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3180" tIns="46590" rIns="93180" bIns="46590"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3379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3180" tIns="46590" rIns="93180" bIns="46590"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3379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3180" tIns="46590" rIns="93180" bIns="46590" numCol="1" anchor="b" anchorCtr="0" compatLnSpc="1">
            <a:prstTxWarp prst="textNoShape">
              <a:avLst/>
            </a:prstTxWarp>
          </a:bodyPr>
          <a:lstStyle>
            <a:lvl1pPr algn="r" defTabSz="931863" eaLnBrk="1" hangingPunct="1">
              <a:defRPr sz="1200">
                <a:latin typeface="Arial" panose="020B0604020202020204" pitchFamily="34" charset="0"/>
              </a:defRPr>
            </a:lvl1pPr>
          </a:lstStyle>
          <a:p>
            <a:pPr>
              <a:defRPr/>
            </a:pPr>
            <a:fld id="{7E8A2B57-62EC-4BAE-9A84-C6712FC37006}" type="slidenum">
              <a:rPr lang="en-US"/>
              <a:pPr>
                <a:defRPr/>
              </a:pPr>
              <a:t>‹#›</a:t>
            </a:fld>
            <a:endParaRPr lang="en-US"/>
          </a:p>
        </p:txBody>
      </p:sp>
    </p:spTree>
    <p:extLst>
      <p:ext uri="{BB962C8B-B14F-4D97-AF65-F5344CB8AC3E}">
        <p14:creationId xmlns:p14="http://schemas.microsoft.com/office/powerpoint/2010/main" val="762254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D44400E7-0945-463B-854C-2C4C8A80AD69}" type="datetimeFigureOut">
              <a:rPr lang="en-US"/>
              <a:pPr>
                <a:defRPr/>
              </a:pPr>
              <a:t>11/27/2022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C66AB41-2DBD-467C-A47B-3DF4A503E9BF}" type="slidenum">
              <a:rPr lang="en-US"/>
              <a:pPr>
                <a:defRPr/>
              </a:pPr>
              <a:t>‹#›</a:t>
            </a:fld>
            <a:endParaRPr lang="en-US"/>
          </a:p>
        </p:txBody>
      </p:sp>
    </p:spTree>
    <p:extLst>
      <p:ext uri="{BB962C8B-B14F-4D97-AF65-F5344CB8AC3E}">
        <p14:creationId xmlns:p14="http://schemas.microsoft.com/office/powerpoint/2010/main" val="37009891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huffmancoding.com/my-family/my-uncle/scientific-america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ddj.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宋体" panose="02010600030101010101" pitchFamily="2" charset="-122"/>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fld id="{3E62D02B-A39D-4D7F-82FC-832C5CE9C190}" type="slidenum">
              <a:rPr lang="en-US" altLang="en-US" smtClean="0"/>
              <a:pPr/>
              <a:t>1</a:t>
            </a:fld>
            <a:endParaRPr lang="en-US" altLang="en-US"/>
          </a:p>
        </p:txBody>
      </p:sp>
    </p:spTree>
    <p:extLst>
      <p:ext uri="{BB962C8B-B14F-4D97-AF65-F5344CB8AC3E}">
        <p14:creationId xmlns:p14="http://schemas.microsoft.com/office/powerpoint/2010/main" val="282195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457200" y="720725"/>
            <a:ext cx="6400800" cy="360045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If any one message shortened, then some other messages are lengthened. Try gzip'ing a GIF.</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Practical test for any compression algorithm: </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given a file M, compress it to get a (smaller, you hope) file M1</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compress that file to get a still smaller file M2.</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continue until file size does not decrease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457200" y="720725"/>
            <a:ext cx="6400800" cy="360045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video of ocean waves is also hard to compress</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video of crowds in a football game are hard to compress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457200" y="720725"/>
            <a:ext cx="6400800" cy="360045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lvl1pPr marL="45861" marR="45861"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lvl1pPr>
          </a:lstStyle>
          <a:p>
            <a:r>
              <a:t>works well with English, maybe not Chinese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457200" y="720725"/>
            <a:ext cx="6400800" cy="360045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marL="45861" marR="45861"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264 = 33 characters * 8 bits/char</a:t>
            </a:r>
          </a:p>
          <a:p>
            <a:pPr marL="45861" marR="45861"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104 = 32 bits for count + 33 chars * 2 bits/char  + 6 bits for pading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457200" y="720725"/>
            <a:ext cx="6400800" cy="360045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JPEG combines several compression schemes including run-length encoding.</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Fax combines run-length encoding with fixed Huffman codes.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457200" y="720725"/>
            <a:ext cx="6400800" cy="360045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lossy compression algorithm: try to determine the sequence of characters using OCR, transmit the characters, and reconstruct. But this algorithm is complicated and lossy.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457200" y="720725"/>
            <a:ext cx="6400800" cy="360045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49572" marR="49572" defTabSz="914400">
              <a:lnSpc>
                <a:spcPct val="14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Note that the letter E is just one dot (and T is just one dash)</a:t>
            </a:r>
          </a:p>
          <a:p>
            <a:pPr marL="49572" marR="49572" defTabSz="914400">
              <a:lnSpc>
                <a:spcPct val="14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Simple, but powerful idea.</a:t>
            </a:r>
          </a:p>
          <a:p>
            <a:pPr marL="49572" marR="49572" defTabSz="914400">
              <a:lnSpc>
                <a:spcPct val="14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Morse code is a static model, but very inefficient when transmitting numerical data since codewords for numbers are 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457200" y="720725"/>
            <a:ext cx="6400800" cy="360045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lvl1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in general, need codewords to be uniquely decodable. Prefix-free codes are not the only way to accomplish this, e.g., suffix-free codes.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457200" y="720725"/>
            <a:ext cx="6400800" cy="360045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neither is optimal - can do 28 bits with Huffman code</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prefix-free property follows because symbols are not in internal nodes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457200" y="720725"/>
            <a:ext cx="6400800" cy="360045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constant amount of work per bit read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66AB41-2DBD-467C-A47B-3DF4A503E9BF}" type="slidenum">
              <a:rPr lang="en-US" smtClean="0"/>
              <a:pPr>
                <a:defRPr/>
              </a:pPr>
              <a:t>2</a:t>
            </a:fld>
            <a:endParaRPr lang="en-US"/>
          </a:p>
        </p:txBody>
      </p:sp>
    </p:spTree>
    <p:extLst>
      <p:ext uri="{BB962C8B-B14F-4D97-AF65-F5344CB8AC3E}">
        <p14:creationId xmlns:p14="http://schemas.microsoft.com/office/powerpoint/2010/main" val="316589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xfrm>
            <a:off x="457200" y="720725"/>
            <a:ext cx="6400800" cy="3600450"/>
          </a:xfrm>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lvl1pPr>
              <a:lnSpc>
                <a:spcPct val="150000"/>
              </a:lnSpc>
              <a:defRPr>
                <a:latin typeface="Lucida Sans Regular"/>
                <a:ea typeface="Lucida Sans Regular"/>
                <a:cs typeface="Lucida Sans Regular"/>
                <a:sym typeface="Lucida Sans Regular"/>
              </a:defRPr>
            </a:lvl1pPr>
          </a:lstStyle>
          <a:p>
            <a:r>
              <a:t>top-down approach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457200" y="720725"/>
            <a:ext cx="6400800" cy="3600450"/>
          </a:xfrm>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run 55DemoHuffman.key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xfrm>
            <a:off x="457200" y="720725"/>
            <a:ext cx="6400800" cy="3600450"/>
          </a:xfrm>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normAutofit fontScale="92500" lnSpcReduction="10000"/>
          </a:bodyPr>
          <a:lstStyle/>
          <a:p>
            <a:pPr>
              <a:lnSpc>
                <a:spcPct val="150000"/>
              </a:lnSpc>
              <a:defRPr u="sng">
                <a:solidFill>
                  <a:srgbClr val="154DB4"/>
                </a:solidFill>
                <a:uFill>
                  <a:solidFill>
                    <a:srgbClr val="154DB4"/>
                  </a:solidFill>
                </a:uFill>
                <a:latin typeface="Lucida Sans Regular"/>
                <a:ea typeface="Lucida Sans Regular"/>
                <a:cs typeface="Lucida Sans Regular"/>
                <a:sym typeface="Lucida Sans Regular"/>
              </a:defRPr>
            </a:pPr>
            <a:r>
              <a:rPr>
                <a:hlinkClick r:id="rId3"/>
              </a:rPr>
              <a:t>http://www.huffmancoding.com/my-family/my-uncle/scientific-american</a:t>
            </a:r>
            <a:endParaRPr u="none">
              <a:solidFill>
                <a:srgbClr val="000000"/>
              </a:solidFill>
            </a:endParaRPr>
          </a:p>
          <a:p>
            <a:pPr>
              <a:lnSpc>
                <a:spcPct val="150000"/>
              </a:lnSpc>
              <a:defRPr>
                <a:latin typeface="Lucida Sans Regular"/>
                <a:ea typeface="Lucida Sans Regular"/>
                <a:cs typeface="Lucida Sans Regular"/>
                <a:sym typeface="Lucida Sans Regular"/>
              </a:defRPr>
            </a:pPr>
            <a:endParaRPr u="none">
              <a:solidFill>
                <a:srgbClr val="000000"/>
              </a:solidFill>
            </a:endParaRPr>
          </a:p>
          <a:p>
            <a:pPr>
              <a:lnSpc>
                <a:spcPct val="150000"/>
              </a:lnSpc>
              <a:defRPr>
                <a:latin typeface="Lucida Sans Regular"/>
                <a:ea typeface="Lucida Sans Regular"/>
                <a:cs typeface="Lucida Sans Regular"/>
                <a:sym typeface="Lucida Sans Regular"/>
              </a:defRPr>
            </a:pPr>
            <a:r>
              <a:t>In 1951 David A. Huffman and his classmates in an electrical engineering graduate course on information theory were given the choice of a term paper or a final exam. For the term paper, Huffman’s professor, Robert M. Fano, had assigned what at first appeared to be a simple problem. Students were asked to find the most efficient method of representing numbers, letters or other symbols using a binary code. Besides being a nimble intellectual exercise, finding such a code would enable information to be compressed for transmission over a computer network or for storage in a computer’s memory.</a:t>
            </a:r>
          </a:p>
          <a:p>
            <a:pPr>
              <a:lnSpc>
                <a:spcPct val="150000"/>
              </a:lnSpc>
              <a:defRPr>
                <a:latin typeface="Lucida Sans Regular"/>
                <a:ea typeface="Lucida Sans Regular"/>
                <a:cs typeface="Lucida Sans Regular"/>
                <a:sym typeface="Lucida Sans Regular"/>
              </a:defRPr>
            </a:pPr>
            <a:endParaRPr/>
          </a:p>
          <a:p>
            <a:pPr>
              <a:lnSpc>
                <a:spcPct val="150000"/>
              </a:lnSpc>
              <a:defRPr>
                <a:latin typeface="Lucida Sans Regular"/>
                <a:ea typeface="Lucida Sans Regular"/>
                <a:cs typeface="Lucida Sans Regular"/>
                <a:sym typeface="Lucida Sans Regular"/>
              </a:defRPr>
            </a:pPr>
            <a:r>
              <a:t>Huffman worked on the problem for months, developing a number of approaches, but none that he could prove to be the most efficient. Finally, he despaired of ever reaching a solution and decided to start studying for the final. Just as he was throwing his notes in the garbage, the solution came to him. “It was the most singular moment of my life,” Huffman says. “There was the absolute lightning of sudden realization.”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457200" y="720725"/>
            <a:ext cx="6400800" cy="3600450"/>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lvl1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we'll assume the frequencies have been computed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457200" y="720725"/>
            <a:ext cx="6400800" cy="3600450"/>
          </a:xfrm>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Note: number of symbols can be huge if Unicode or each word in English language is a symbol.</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if block size grows to infinity, then Huffman can approach Shannon limit (under order 0 markov model)</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Note: no uniquely decodable code uses fewer bits either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xfrm>
            <a:off x="457200" y="720725"/>
            <a:ext cx="6400800" cy="3600450"/>
          </a:xfrm>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pPr marL="49572" marR="49572"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The run-lengths alternate between white and black, so it is always clear which prefix-free code to use.</a:t>
            </a:r>
          </a:p>
          <a:p>
            <a:pPr marL="49572" marR="49572"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One complication is runs of length more than 64. But using a code like 010111 (192+ white) means that the next</a:t>
            </a:r>
          </a:p>
          <a:p>
            <a:pPr marL="49572" marR="49572"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codeword should be interpreted as white.</a:t>
            </a:r>
          </a:p>
          <a:p>
            <a:pPr marL="49572" marR="49572"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Convention: start each row with a sentinel white pixel.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xfrm>
            <a:off x="457200" y="720725"/>
            <a:ext cx="6400800" cy="3600450"/>
          </a:xfrm>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lvl1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Dynamic model: need to transmit the model. Usually, when I send email, I don't send an addendum that explains how to decode the email.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xfrm>
            <a:off x="457200" y="720725"/>
            <a:ext cx="6400800" cy="3600450"/>
          </a:xfrm>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Q.  Why does it work?  </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A.   Length of string keys in ST grows, hence compression.</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Remark.  Every prefix of a key in encoding table is also in encoding table.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457200" y="720725"/>
            <a:ext cx="6400800" cy="360045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lvl1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role of key and value is switched; no need to explicitly transmit dictionary.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xfrm>
            <a:off x="457200" y="720725"/>
            <a:ext cx="6400800" cy="3600450"/>
          </a:xfrm>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LZW works fastest for pictures (perhaps explaining why it's in GIF)</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LZ77 isn't patented so it's widely used in open source software</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PNG started as replacement by CompuServe to GIF to avoid infringement of Unisys’s patent on LZW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457200" y="720725"/>
            <a:ext cx="6400800" cy="360045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This data comes from everywhere: from digital pictures and videos posted online, posts to social media sites, sensors used to gather climate information, transaction records of online purchases, and from cell phone GPS signals to name a few</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Despite incomprehensible increases in storage and bandwidth, we always thirst for more!</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“Global digital content created will increase some 30 times over the next ten years – to 35 zettabytes).”   [Digital Universe Study.” IDC study sponsored by EMC, May 2010.]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xfrm>
            <a:off x="457200" y="720725"/>
            <a:ext cx="6400800" cy="3600450"/>
          </a:xfrm>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deflation never increases the size of a file</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http://www.gettyicons.com/free-icon/153/cute-file-extension-icon-set/free-jar-file-icon-png/</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"The lovely zlib-vise image above was provided courtesy of Bruce Gardner, art director of </a:t>
            </a:r>
            <a:r>
              <a:rPr>
                <a:hlinkClick r:id="rId3"/>
              </a:rPr>
              <a:t>Dr. Dobb's Journal</a:t>
            </a:r>
            <a:r>
              <a:t>. It appears in Mark Nelson's article in the January 1997 issue."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xfrm>
            <a:off x="457200" y="720725"/>
            <a:ext cx="6400800" cy="3600450"/>
          </a:xfrm>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you get pretty far down this list using mid 1990s technology</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Entropy            bits/char</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char-by-char        4.5</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8 chars at a time     2.4</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asymptotic             1.3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Shape 849"/>
          <p:cNvSpPr>
            <a:spLocks noGrp="1" noRot="1" noChangeAspect="1"/>
          </p:cNvSpPr>
          <p:nvPr>
            <p:ph type="sldImg"/>
          </p:nvPr>
        </p:nvSpPr>
        <p:spPr>
          <a:xfrm>
            <a:off x="457200" y="720725"/>
            <a:ext cx="6400800" cy="3600450"/>
          </a:xfrm>
          <a:prstGeom prst="rect">
            <a:avLst/>
          </a:prstGeom>
        </p:spPr>
        <p:txBody>
          <a:bodyPr/>
          <a:lstStyle/>
          <a:p>
            <a:endParaRPr/>
          </a:p>
        </p:txBody>
      </p:sp>
      <p:sp>
        <p:nvSpPr>
          <p:cNvPr id="850" name="Shape 850"/>
          <p:cNvSpPr>
            <a:spLocks noGrp="1"/>
          </p:cNvSpPr>
          <p:nvPr>
            <p:ph type="body" sz="quarter" idx="1"/>
          </p:nvPr>
        </p:nvSpPr>
        <p:spPr>
          <a:prstGeom prst="rect">
            <a:avLst/>
          </a:prstGeom>
        </p:spPr>
        <p:txBody>
          <a:bodyPr/>
          <a:lstStyle>
            <a:lvl1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Theoretical limits closely match what we can achieve in practice.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457200" y="720725"/>
            <a:ext cx="6400800" cy="360045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NTFS = Windows NT file system. ReFS = Windows 8 file system built on top of NTFS. GFS = Google file system.</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MP3: requires less computation to decode than to encode.</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DivX is open source project based on MPEG4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457200" y="720725"/>
            <a:ext cx="6400800" cy="360045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"codec" = coder and decoder</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Lossy does not necessarily mean loss of quality. In fact the output could be “better” than the input.</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Drop random noise in images (dust on lens); Drop background in music; Fix spelling errors in text.  Put into better form.</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Ex.  Natural language, source code, executables.</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Don't want lossy compression for source code, executables, medical x-rays, pictures taken by large telescopes, etc.</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Don't won't lossy compression for teleportation. :)</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Lossy.  M ≈ M', 10% or better compression ratio.</a:t>
            </a:r>
          </a:p>
          <a:p>
            <a:pPr marL="49572" marR="49572"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Ex.  Images, sound, video.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457200" y="720725"/>
            <a:ext cx="6400800" cy="360045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Grade 1 Braille: 8-bit alphabet encoding</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Grade 2 Braille: contractions and abbreviations that save room when writing Braille (also special symbols for capital sign, letter sign, number sign, th, er, ed, st, in).</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"Poetry is the art of lossy data compression"</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Ex.  If memory is cheap and ubiquitous, why are we doing lossy compression for music and movies?? </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Simple, but powerful idea.</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Will all data be stored in the cloud?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457200" y="720725"/>
            <a:ext cx="6400800" cy="360045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lvl1pPr>
          </a:lstStyle>
          <a:p>
            <a:r>
              <a:t>decoder needs to know the code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457200" y="720725"/>
            <a:ext cx="6400800" cy="360045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Assume month, day, and year are integer instance variables</a:t>
            </a:r>
          </a:p>
          <a:p>
            <a:pPr marL="45861" marR="45861" defTabSz="914400">
              <a:lnSpc>
                <a:spcPct val="150000"/>
              </a:lnSpc>
              <a:spcBef>
                <a:spcPts val="400"/>
              </a:spcBef>
              <a:buClr>
                <a:srgbClr val="000000"/>
              </a:buClr>
              <a:buFont typeface="Times New Roman"/>
              <a:defRPr>
                <a:uFill>
                  <a:solidFill>
                    <a:srgbClr val="000000"/>
                  </a:solidFill>
                </a:uFill>
                <a:latin typeface="Lucida Sans Regular"/>
                <a:ea typeface="Lucida Sans Regular"/>
                <a:cs typeface="Lucida Sans Regular"/>
                <a:sym typeface="Lucida Sans Regular"/>
              </a:defRPr>
            </a:pPr>
            <a:r>
              <a:t>Note: when printed to terminal, bits will display as characters (typically unreadable)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457200" y="720725"/>
            <a:ext cx="6400800" cy="360045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marL="45861" marR="45861"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lvl1pPr>
          </a:lstStyle>
          <a:p>
            <a:r>
              <a:t>'A' is 65 in ASCII (or 41 in hex)</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grpSp>
        <p:nvGrpSpPr>
          <p:cNvPr id="4" name="Group 12"/>
          <p:cNvGrpSpPr>
            <a:grpSpLocks/>
          </p:cNvGrpSpPr>
          <p:nvPr/>
        </p:nvGrpSpPr>
        <p:grpSpPr bwMode="auto">
          <a:xfrm>
            <a:off x="609600" y="2670176"/>
            <a:ext cx="11582400" cy="227013"/>
            <a:chOff x="288" y="1682"/>
            <a:chExt cx="5472" cy="239"/>
          </a:xfrm>
        </p:grpSpPr>
        <p:sp>
          <p:nvSpPr>
            <p:cNvPr id="5" name="AutoShape 10"/>
            <p:cNvSpPr>
              <a:spLocks noChangeArrowheads="1"/>
            </p:cNvSpPr>
            <p:nvPr userDrawn="1"/>
          </p:nvSpPr>
          <p:spPr bwMode="auto">
            <a:xfrm>
              <a:off x="288" y="1682"/>
              <a:ext cx="5472" cy="150"/>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FF0000"/>
            </a:solidFill>
            <a:ln w="9525">
              <a:solidFill>
                <a:schemeClr val="accent2"/>
              </a:solidFill>
              <a:round/>
              <a:headEnd/>
              <a:tailEnd/>
            </a:ln>
          </p:spPr>
          <p:txBody>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defRPr/>
              </a:pPr>
              <a:endParaRPr lang="en-US" sz="1600">
                <a:latin typeface="Times New Roman" panose="02020603050405020304" pitchFamily="18" charset="0"/>
              </a:endParaRPr>
            </a:p>
          </p:txBody>
        </p:sp>
        <p:sp>
          <p:nvSpPr>
            <p:cNvPr id="6" name="Text Box 11"/>
            <p:cNvSpPr txBox="1">
              <a:spLocks noChangeArrowheads="1"/>
            </p:cNvSpPr>
            <p:nvPr userDrawn="1"/>
          </p:nvSpPr>
          <p:spPr bwMode="auto">
            <a:xfrm>
              <a:off x="3597" y="1682"/>
              <a:ext cx="17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defRPr/>
              </a:pPr>
              <a:r>
                <a:rPr lang="en-US" sz="600" b="1" dirty="0">
                  <a:latin typeface="Georgia" panose="02040502050405020303" pitchFamily="18" charset="0"/>
                </a:rPr>
                <a:t>Computer Science  </a:t>
              </a:r>
              <a:r>
                <a:rPr lang="en-US" sz="600" dirty="0">
                  <a:solidFill>
                    <a:srgbClr val="FF0000"/>
                  </a:solidFill>
                  <a:latin typeface="Georgia" panose="02040502050405020303" pitchFamily="18" charset="0"/>
                  <a:sym typeface="Wingdings" panose="05000000000000000000" pitchFamily="2" charset="2"/>
                </a:rPr>
                <a:t></a:t>
              </a:r>
              <a:r>
                <a:rPr lang="en-US" sz="600" b="1" dirty="0">
                  <a:latin typeface="Georgia" panose="02040502050405020303" pitchFamily="18" charset="0"/>
                </a:rPr>
                <a:t>  Engineering  </a:t>
              </a:r>
              <a:r>
                <a:rPr lang="en-US" sz="600" dirty="0">
                  <a:solidFill>
                    <a:srgbClr val="FF0000"/>
                  </a:solidFill>
                  <a:latin typeface="Georgia" panose="02040502050405020303" pitchFamily="18" charset="0"/>
                  <a:sym typeface="Wingdings" panose="05000000000000000000" pitchFamily="2" charset="2"/>
                </a:rPr>
                <a:t></a:t>
              </a:r>
              <a:r>
                <a:rPr lang="en-US" sz="600" b="1" dirty="0">
                  <a:latin typeface="Georgia" panose="02040502050405020303" pitchFamily="18" charset="0"/>
                </a:rPr>
                <a:t>  Otterbein University</a:t>
              </a:r>
            </a:p>
          </p:txBody>
        </p:sp>
        <p:sp>
          <p:nvSpPr>
            <p:cNvPr id="7" name="Line 12"/>
            <p:cNvSpPr>
              <a:spLocks noChangeShapeType="1"/>
            </p:cNvSpPr>
            <p:nvPr userDrawn="1"/>
          </p:nvSpPr>
          <p:spPr bwMode="auto">
            <a:xfrm flipV="1">
              <a:off x="288" y="1921"/>
              <a:ext cx="5472" cy="0"/>
            </a:xfrm>
            <a:prstGeom prst="line">
              <a:avLst/>
            </a:prstGeom>
            <a:noFill/>
            <a:ln w="57150">
              <a:solidFill>
                <a:srgbClr val="F2D59C"/>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226" name="Rectangle 2"/>
          <p:cNvSpPr>
            <a:spLocks noGrp="1" noChangeArrowheads="1"/>
          </p:cNvSpPr>
          <p:nvPr>
            <p:ph type="ctrTitle"/>
          </p:nvPr>
        </p:nvSpPr>
        <p:spPr>
          <a:xfrm>
            <a:off x="914400" y="990600"/>
            <a:ext cx="10363200" cy="1371600"/>
          </a:xfrm>
          <a:prstGeom prst="rect">
            <a:avLst/>
          </a:prstGeom>
        </p:spPr>
        <p:txBody>
          <a:bodyPr/>
          <a:lstStyle>
            <a:lvl1pPr>
              <a:defRPr sz="4000">
                <a:latin typeface="Americana BT" panose="02020504070506020904" pitchFamily="18" charset="0"/>
              </a:defRPr>
            </a:lvl1pPr>
          </a:lstStyle>
          <a:p>
            <a:r>
              <a:rPr lang="en-US" dirty="0"/>
              <a:t>Click to edit Master title style</a:t>
            </a:r>
          </a:p>
        </p:txBody>
      </p:sp>
      <p:sp>
        <p:nvSpPr>
          <p:cNvPr id="52227" name="Rectangle 3"/>
          <p:cNvSpPr>
            <a:spLocks noGrp="1" noChangeArrowheads="1"/>
          </p:cNvSpPr>
          <p:nvPr>
            <p:ph type="subTitle" idx="1"/>
          </p:nvPr>
        </p:nvSpPr>
        <p:spPr>
          <a:xfrm>
            <a:off x="1930400" y="3429000"/>
            <a:ext cx="9347200" cy="1600200"/>
          </a:xfrm>
          <a:prstGeom prst="rect">
            <a:avLst/>
          </a:prstGeom>
        </p:spPr>
        <p:txBody>
          <a:bodyPr/>
          <a:lstStyle>
            <a:lvl1pPr marL="0" indent="0">
              <a:buFont typeface="Wingdings" pitchFamily="2" charset="2"/>
              <a:buNone/>
              <a:defRPr sz="2800">
                <a:latin typeface="Americana BT" panose="02020504070506020904" pitchFamily="18" charset="0"/>
              </a:defRPr>
            </a:lvl1pPr>
          </a:lstStyle>
          <a:p>
            <a:r>
              <a:rPr lang="en-US" dirty="0"/>
              <a:t>Click to edit Master subtitle style</a:t>
            </a:r>
          </a:p>
        </p:txBody>
      </p:sp>
    </p:spTree>
    <p:extLst>
      <p:ext uri="{BB962C8B-B14F-4D97-AF65-F5344CB8AC3E}">
        <p14:creationId xmlns:p14="http://schemas.microsoft.com/office/powerpoint/2010/main" val="39387752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35025"/>
          </a:xfrm>
          <a:prstGeom prst="rect">
            <a:avLst/>
          </a:prstGeom>
        </p:spPr>
        <p:txBody>
          <a:bodyPr/>
          <a:lstStyle>
            <a:lvl1pPr>
              <a:defRPr>
                <a:latin typeface="Americana BT" panose="02020504070506020904" pitchFamily="18" charset="0"/>
              </a:defRPr>
            </a:lvl1pPr>
          </a:lstStyle>
          <a:p>
            <a:r>
              <a:rPr lang="en-US" dirty="0"/>
              <a:t>Click to edit Master title style</a:t>
            </a:r>
          </a:p>
        </p:txBody>
      </p:sp>
      <p:sp>
        <p:nvSpPr>
          <p:cNvPr id="3" name="Content Placeholder 2"/>
          <p:cNvSpPr>
            <a:spLocks noGrp="1"/>
          </p:cNvSpPr>
          <p:nvPr>
            <p:ph idx="1"/>
          </p:nvPr>
        </p:nvSpPr>
        <p:spPr>
          <a:xfrm>
            <a:off x="609600" y="1371600"/>
            <a:ext cx="10972800" cy="5257800"/>
          </a:xfrm>
          <a:prstGeom prst="rect">
            <a:avLst/>
          </a:prstGeom>
        </p:spPr>
        <p:txBody>
          <a:bodyPr/>
          <a:lstStyle>
            <a:lvl1pPr>
              <a:buClr>
                <a:srgbClr val="FF0000"/>
              </a:buClr>
              <a:defRPr>
                <a:latin typeface="Carmina Lt BT" panose="0207050206030A030404" pitchFamily="18" charset="0"/>
              </a:defRPr>
            </a:lvl1pPr>
            <a:lvl2pPr>
              <a:buClr>
                <a:srgbClr val="FF0000"/>
              </a:buClr>
              <a:defRPr>
                <a:latin typeface="Carmina Lt BT" panose="0207050206030A030404" pitchFamily="18" charset="0"/>
              </a:defRPr>
            </a:lvl2pPr>
            <a:lvl3pPr>
              <a:buClr>
                <a:srgbClr val="FF0000"/>
              </a:buClr>
              <a:defRPr>
                <a:latin typeface="Carmina Lt BT" panose="0207050206030A030404" pitchFamily="18" charset="0"/>
              </a:defRPr>
            </a:lvl3pPr>
            <a:lvl4pPr>
              <a:buClr>
                <a:srgbClr val="FF0000"/>
              </a:buClr>
              <a:defRPr>
                <a:latin typeface="Carmina Lt BT" panose="0207050206030A030404" pitchFamily="18" charset="0"/>
              </a:defRPr>
            </a:lvl4pPr>
            <a:lvl5pPr>
              <a:buClr>
                <a:srgbClr val="FF0000"/>
              </a:buClr>
              <a:defRPr>
                <a:latin typeface="Carmina Lt BT" panose="0207050206030A03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76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40" name="Shape 40"/>
          <p:cNvSpPr txBox="1">
            <a:spLocks noGrp="1"/>
          </p:cNvSpPr>
          <p:nvPr>
            <p:ph type="title"/>
          </p:nvPr>
        </p:nvSpPr>
        <p:spPr>
          <a:prstGeom prst="rect">
            <a:avLst/>
          </a:prstGeom>
        </p:spPr>
        <p:txBody>
          <a:bodyPr/>
          <a:lstStyle/>
          <a:p>
            <a:r>
              <a:t>Title Text</a:t>
            </a:r>
          </a:p>
        </p:txBody>
      </p:sp>
      <p:sp>
        <p:nvSpPr>
          <p:cNvPr id="41" name="Shape 41"/>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hape 42"/>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09404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ody code">
    <p:spTree>
      <p:nvGrpSpPr>
        <p:cNvPr id="1" name=""/>
        <p:cNvGrpSpPr/>
        <p:nvPr/>
      </p:nvGrpSpPr>
      <p:grpSpPr>
        <a:xfrm>
          <a:off x="0" y="0"/>
          <a:ext cx="0" cy="0"/>
          <a:chOff x="0" y="0"/>
          <a:chExt cx="0" cy="0"/>
        </a:xfrm>
      </p:grpSpPr>
      <p:sp>
        <p:nvSpPr>
          <p:cNvPr id="49" name="Shape 49"/>
          <p:cNvSpPr txBox="1">
            <a:spLocks noGrp="1"/>
          </p:cNvSpPr>
          <p:nvPr>
            <p:ph type="title"/>
          </p:nvPr>
        </p:nvSpPr>
        <p:spPr>
          <a:prstGeom prst="rect">
            <a:avLst/>
          </a:prstGeom>
        </p:spPr>
        <p:txBody>
          <a:bodyPr/>
          <a:lstStyle/>
          <a:p>
            <a:r>
              <a:t>Title Text</a:t>
            </a:r>
          </a:p>
        </p:txBody>
      </p:sp>
      <p:sp>
        <p:nvSpPr>
          <p:cNvPr id="50" name="Shape 50"/>
          <p:cNvSpPr txBox="1">
            <a:spLocks noGrp="1"/>
          </p:cNvSpPr>
          <p:nvPr>
            <p:ph type="body" idx="1"/>
          </p:nvPr>
        </p:nvSpPr>
        <p:spPr>
          <a:prstGeom prst="rect">
            <a:avLst/>
          </a:prstGeom>
        </p:spPr>
        <p:txBody>
          <a:bodyPr/>
          <a:lstStyle>
            <a:lvl1pPr>
              <a:buFontTx/>
            </a:lvl1pPr>
          </a:lstStyle>
          <a:p>
            <a:r>
              <a:t>Body Level One</a:t>
            </a:r>
          </a:p>
          <a:p>
            <a:pPr lvl="1"/>
            <a:r>
              <a:t>Body Level Two</a:t>
            </a:r>
          </a:p>
          <a:p>
            <a:pPr lvl="2"/>
            <a:r>
              <a:t>Body Level Three</a:t>
            </a:r>
          </a:p>
          <a:p>
            <a:pPr lvl="3"/>
            <a:r>
              <a:t>Body Level Four</a:t>
            </a:r>
          </a:p>
          <a:p>
            <a:pPr lvl="4"/>
            <a:r>
              <a:t>Body Level Five</a:t>
            </a:r>
          </a:p>
        </p:txBody>
      </p:sp>
      <p:sp>
        <p:nvSpPr>
          <p:cNvPr id="51" name="Shape 51"/>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649130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4"/>
          <p:cNvSpPr>
            <a:spLocks noChangeArrowheads="1"/>
          </p:cNvSpPr>
          <p:nvPr/>
        </p:nvSpPr>
        <p:spPr bwMode="auto">
          <a:xfrm>
            <a:off x="609600" y="1109664"/>
            <a:ext cx="10972800" cy="109537"/>
          </a:xfrm>
          <a:custGeom>
            <a:avLst/>
            <a:gdLst>
              <a:gd name="T0" fmla="*/ 0 w 1000"/>
              <a:gd name="T1" fmla="*/ 0 h 1000"/>
              <a:gd name="T2" fmla="*/ 2147483646 w 1000"/>
              <a:gd name="T3" fmla="*/ 0 h 1000"/>
              <a:gd name="T4" fmla="*/ 2147483646 w 1000"/>
              <a:gd name="T5" fmla="*/ 11998354 h 1000"/>
              <a:gd name="T6" fmla="*/ 0 w 1000"/>
              <a:gd name="T7" fmla="*/ 11998354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FF0000"/>
          </a:solidFill>
          <a:ln w="9525">
            <a:solidFill>
              <a:srgbClr val="FF0000"/>
            </a:solidFill>
            <a:round/>
            <a:headEnd/>
            <a:tailEnd/>
          </a:ln>
        </p:spPr>
        <p:txBody>
          <a:bodyPr/>
          <a:lstStyle/>
          <a:p>
            <a:endParaRPr lang="en-US"/>
          </a:p>
        </p:txBody>
      </p:sp>
      <p:sp>
        <p:nvSpPr>
          <p:cNvPr id="51209" name="Text Box 9"/>
          <p:cNvSpPr txBox="1">
            <a:spLocks noChangeArrowheads="1"/>
          </p:cNvSpPr>
          <p:nvPr/>
        </p:nvSpPr>
        <p:spPr bwMode="auto">
          <a:xfrm>
            <a:off x="7262285" y="1076326"/>
            <a:ext cx="2132315" cy="200055"/>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defRPr/>
            </a:pPr>
            <a:r>
              <a:rPr lang="en-US" sz="700" b="1" dirty="0">
                <a:latin typeface="Georgia" panose="02040502050405020303" pitchFamily="18" charset="0"/>
              </a:rPr>
              <a:t>Computer Science  </a:t>
            </a:r>
            <a:r>
              <a:rPr lang="en-US" sz="700" dirty="0">
                <a:solidFill>
                  <a:srgbClr val="FF0000"/>
                </a:solidFill>
                <a:sym typeface="Wingdings" panose="05000000000000000000" pitchFamily="2" charset="2"/>
              </a:rPr>
              <a:t></a:t>
            </a:r>
            <a:r>
              <a:rPr lang="en-US" sz="700" b="1" dirty="0">
                <a:latin typeface="Georgia" panose="02040502050405020303" pitchFamily="18" charset="0"/>
              </a:rPr>
              <a:t>  Otterbein University</a:t>
            </a:r>
          </a:p>
        </p:txBody>
      </p:sp>
      <p:sp>
        <p:nvSpPr>
          <p:cNvPr id="1030" name="Line 12"/>
          <p:cNvSpPr>
            <a:spLocks noChangeShapeType="1"/>
          </p:cNvSpPr>
          <p:nvPr/>
        </p:nvSpPr>
        <p:spPr bwMode="auto">
          <a:xfrm flipV="1">
            <a:off x="609600" y="1277938"/>
            <a:ext cx="10972800" cy="0"/>
          </a:xfrm>
          <a:prstGeom prst="line">
            <a:avLst/>
          </a:prstGeom>
          <a:noFill/>
          <a:ln w="57150">
            <a:solidFill>
              <a:srgbClr val="F2D59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772" r:id="rId1"/>
    <p:sldLayoutId id="2147484578" r:id="rId2"/>
  </p:sldLayoutIdLst>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SzPct val="90000"/>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SzPct val="90000"/>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Shape 2"/>
          <p:cNvSpPr/>
          <p:nvPr/>
        </p:nvSpPr>
        <p:spPr>
          <a:xfrm flipV="1">
            <a:off x="773907" y="696440"/>
            <a:ext cx="10656093" cy="76"/>
          </a:xfrm>
          <a:prstGeom prst="line">
            <a:avLst/>
          </a:prstGeom>
          <a:ln w="12700">
            <a:solidFill>
              <a:srgbClr val="000000"/>
            </a:solidFill>
          </a:ln>
        </p:spPr>
        <p:txBody>
          <a:bodyPr lIns="0" tIns="0" rIns="0" bIns="0"/>
          <a:lstStyle/>
          <a:p>
            <a:pPr marL="0" marR="0" defTabSz="321457">
              <a:lnSpc>
                <a:spcPct val="100000"/>
              </a:lnSpc>
              <a:defRPr sz="1200">
                <a:solidFill>
                  <a:srgbClr val="000000"/>
                </a:solidFill>
                <a:uFillTx/>
                <a:latin typeface="+mj-lt"/>
                <a:ea typeface="+mj-ea"/>
                <a:cs typeface="+mj-cs"/>
                <a:sym typeface="Helvetica"/>
              </a:defRPr>
            </a:pPr>
            <a:endParaRPr sz="844"/>
          </a:p>
        </p:txBody>
      </p:sp>
      <p:sp>
        <p:nvSpPr>
          <p:cNvPr id="3" name="Shape 3"/>
          <p:cNvSpPr txBox="1">
            <a:spLocks noGrp="1"/>
          </p:cNvSpPr>
          <p:nvPr>
            <p:ph type="title"/>
          </p:nvPr>
        </p:nvSpPr>
        <p:spPr>
          <a:xfrm>
            <a:off x="762000" y="0"/>
            <a:ext cx="10668000" cy="57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r>
              <a:t>Title Text</a:t>
            </a:r>
          </a:p>
        </p:txBody>
      </p:sp>
      <p:sp>
        <p:nvSpPr>
          <p:cNvPr id="4" name="Shape 4"/>
          <p:cNvSpPr txBox="1">
            <a:spLocks noGrp="1"/>
          </p:cNvSpPr>
          <p:nvPr>
            <p:ph type="body" idx="1"/>
          </p:nvPr>
        </p:nvSpPr>
        <p:spPr>
          <a:xfrm>
            <a:off x="762000" y="892969"/>
            <a:ext cx="10668000" cy="571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2pPr marL="635000" indent="-508000">
              <a:buClrTx/>
              <a:buSzPct val="166666"/>
              <a:buFont typeface="ヒラギノ角ゴ ProN W3"/>
              <a:buChar char="・"/>
              <a:defRPr>
                <a:solidFill>
                  <a:srgbClr val="000000"/>
                </a:solidFill>
                <a:uFill>
                  <a:solidFill>
                    <a:srgbClr val="000000"/>
                  </a:solidFill>
                </a:uFill>
              </a:defRPr>
            </a:lvl2pPr>
            <a:lvl3pPr marL="1003300" indent="-368300">
              <a:buClrTx/>
              <a:buSzPct val="100000"/>
              <a:buFontTx/>
              <a:buChar char="–"/>
              <a:defRPr>
                <a:solidFill>
                  <a:srgbClr val="000000"/>
                </a:solidFill>
                <a:uFill>
                  <a:solidFill>
                    <a:srgbClr val="000000"/>
                  </a:solidFill>
                </a:uFill>
              </a:defRPr>
            </a:lvl3pPr>
            <a:lvl4pPr marL="1003300" indent="-368300">
              <a:buClrTx/>
              <a:buSzPct val="100000"/>
              <a:buFontTx/>
              <a:buChar char="–"/>
              <a:defRPr>
                <a:solidFill>
                  <a:srgbClr val="000000"/>
                </a:solidFill>
                <a:uFill>
                  <a:solidFill>
                    <a:srgbClr val="000000"/>
                  </a:solidFill>
                </a:uFill>
              </a:defRPr>
            </a:lvl4pPr>
            <a:lvl5pPr marL="1003300" indent="-368300">
              <a:buClrTx/>
              <a:buSzPct val="100000"/>
              <a:buFontTx/>
              <a:buChar char="–"/>
              <a:defRPr>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5" name="Shape 5"/>
          <p:cNvSpPr txBox="1">
            <a:spLocks noGrp="1"/>
          </p:cNvSpPr>
          <p:nvPr>
            <p:ph type="sldNum" sz="quarter" idx="2"/>
          </p:nvPr>
        </p:nvSpPr>
        <p:spPr>
          <a:xfrm>
            <a:off x="11828489" y="6579111"/>
            <a:ext cx="290143" cy="232500"/>
          </a:xfrm>
          <a:prstGeom prst="rect">
            <a:avLst/>
          </a:prstGeom>
          <a:ln w="12700">
            <a:miter lim="400000"/>
          </a:ln>
        </p:spPr>
        <p:txBody>
          <a:bodyPr wrap="none" lIns="50800" tIns="50800" rIns="50800" bIns="50800" anchor="ctr">
            <a:spAutoFit/>
          </a:bodyPr>
          <a:lstStyle>
            <a:lvl1pPr marL="0" marR="0" algn="ctr" defTabSz="455398">
              <a:lnSpc>
                <a:spcPct val="100000"/>
              </a:lnSpc>
              <a:defRPr sz="844">
                <a:solidFill>
                  <a:srgbClr val="000000"/>
                </a:solidFill>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06345839"/>
      </p:ext>
    </p:extLst>
  </p:cSld>
  <p:clrMap bg1="dk1" tx1="lt1" bg2="dk2" tx2="lt2" accent1="accent1" accent2="accent2" accent3="accent3" accent4="accent4" accent5="accent5" accent6="accent6" hlink="hlink" folHlink="folHlink"/>
  <p:sldLayoutIdLst>
    <p:sldLayoutId id="2147484776" r:id="rId1"/>
    <p:sldLayoutId id="2147484777" r:id="rId2"/>
  </p:sldLayoutIdLst>
  <p:transition spd="med"/>
  <p:txStyles>
    <p:titleStyle>
      <a:lvl1pPr marL="41273" marR="41273" indent="0"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1pPr>
      <a:lvl2pPr marL="41273" marR="41273" indent="321457"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2pPr>
      <a:lvl3pPr marL="41273" marR="41273" indent="642915"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3pPr>
      <a:lvl4pPr marL="41273" marR="41273" indent="964372"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4pPr>
      <a:lvl5pPr marL="41273" marR="41273" indent="1285829"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5pPr>
      <a:lvl6pPr marL="41273" marR="41273" indent="1607287"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6pPr>
      <a:lvl7pPr marL="41273" marR="41273" indent="1928744"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7pPr>
      <a:lvl8pPr marL="41273" marR="41273" indent="2250201"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8pPr>
      <a:lvl9pPr marL="41273" marR="41273" indent="2571659" algn="l" defTabSz="910796" rtl="0" latinLnBrk="0">
        <a:lnSpc>
          <a:spcPct val="100000"/>
        </a:lnSpc>
        <a:spcBef>
          <a:spcPts val="0"/>
        </a:spcBef>
        <a:spcAft>
          <a:spcPts val="0"/>
        </a:spcAft>
        <a:buClrTx/>
        <a:buSzTx/>
        <a:buFontTx/>
        <a:buNone/>
        <a:tabLst/>
        <a:defRPr sz="1969" b="0" i="0" u="none" strike="noStrike" cap="none" spc="0" baseline="0">
          <a:solidFill>
            <a:srgbClr val="000000"/>
          </a:solidFill>
          <a:uFill>
            <a:solidFill>
              <a:srgbClr val="000000"/>
            </a:solidFill>
          </a:uFill>
          <a:latin typeface="+mn-lt"/>
          <a:ea typeface="+mn-ea"/>
          <a:cs typeface="+mn-cs"/>
          <a:sym typeface="Futura"/>
        </a:defRPr>
      </a:lvl9pPr>
    </p:titleStyle>
    <p:bodyStyle>
      <a:lvl1pPr marL="41273" marR="41273" indent="0"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1pPr>
      <a:lvl2pPr marL="41273" marR="41273" indent="89294"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2pPr>
      <a:lvl3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3pPr>
      <a:lvl4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4pPr>
      <a:lvl5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5pPr>
      <a:lvl6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6pPr>
      <a:lvl7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7pPr>
      <a:lvl8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8pPr>
      <a:lvl9pPr marL="41273" marR="41273" indent="446469" algn="l" defTabSz="910796" latinLnBrk="0">
        <a:lnSpc>
          <a:spcPts val="2742"/>
        </a:lnSpc>
        <a:spcBef>
          <a:spcPts val="0"/>
        </a:spcBef>
        <a:spcAft>
          <a:spcPts val="0"/>
        </a:spcAft>
        <a:buClr>
          <a:srgbClr val="0048AA"/>
        </a:buClr>
        <a:buSzTx/>
        <a:buFont typeface="Lucida Sans Regular"/>
        <a:buNone/>
        <a:tabLst/>
        <a:defRPr sz="1687" b="0" i="0" u="none" strike="noStrike" cap="none" spc="0" baseline="0">
          <a:solidFill>
            <a:srgbClr val="005493"/>
          </a:solidFill>
          <a:uFill>
            <a:solidFill>
              <a:srgbClr val="0048AA"/>
            </a:solidFill>
          </a:uFill>
          <a:latin typeface="Lucida Sans Regular"/>
          <a:ea typeface="Lucida Sans Regular"/>
          <a:cs typeface="Lucida Sans Regular"/>
          <a:sym typeface="Lucida Sans Regular"/>
        </a:defRPr>
      </a:lvl9pPr>
    </p:bodyStyle>
    <p:otherStyle>
      <a:lvl1pPr marL="0" marR="0" indent="0"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1pPr>
      <a:lvl2pPr marL="0" marR="0" indent="321457"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2pPr>
      <a:lvl3pPr marL="0" marR="0" indent="642915"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3pPr>
      <a:lvl4pPr marL="0" marR="0" indent="964372"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4pPr>
      <a:lvl5pPr marL="0" marR="0" indent="1285829"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5pPr>
      <a:lvl6pPr marL="0" marR="0" indent="1607287"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6pPr>
      <a:lvl7pPr marL="0" marR="0" indent="1928744"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7pPr>
      <a:lvl8pPr marL="0" marR="0" indent="2250201"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8pPr>
      <a:lvl9pPr marL="0" marR="0" indent="2571659" algn="ctr" defTabSz="455398" latinLnBrk="0">
        <a:lnSpc>
          <a:spcPct val="100000"/>
        </a:lnSpc>
        <a:spcBef>
          <a:spcPts val="0"/>
        </a:spcBef>
        <a:spcAft>
          <a:spcPts val="0"/>
        </a:spcAft>
        <a:buClrTx/>
        <a:buSzTx/>
        <a:buFontTx/>
        <a:buNone/>
        <a:tabLst/>
        <a:defRPr sz="844" b="0" i="0" u="none" strike="noStrike" cap="none" spc="0" baseline="0">
          <a:solidFill>
            <a:schemeClr val="tx1"/>
          </a:solidFill>
          <a:uFill>
            <a:solidFill>
              <a:srgbClr val="000000"/>
            </a:solidFill>
          </a:uFill>
          <a:latin typeface="+mn-lt"/>
          <a:ea typeface="+mn-ea"/>
          <a:cs typeface="+mn-cs"/>
          <a:sym typeface="Lucida Sans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55DemoHuffman.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junkee.com/curious-story-day-told-burn-gifs/19267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tif"/><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tif"/><Relationship Id="rId10" Type="http://schemas.openxmlformats.org/officeDocument/2006/relationships/image" Target="../media/image10.jpeg"/><Relationship Id="rId4" Type="http://schemas.openxmlformats.org/officeDocument/2006/relationships/image" Target="../media/image4.tif"/><Relationship Id="rId9" Type="http://schemas.openxmlformats.org/officeDocument/2006/relationships/image" Target="../media/image9.tif"/></Relationships>
</file>

<file path=ppt/slides/_rels/slide40.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7.tif"/><Relationship Id="rId5" Type="http://schemas.openxmlformats.org/officeDocument/2006/relationships/image" Target="../media/image56.tif"/><Relationship Id="rId4" Type="http://schemas.openxmlformats.org/officeDocument/2006/relationships/image" Target="../media/image55.tif"/></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tif"/><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95340" y="966158"/>
            <a:ext cx="9347200" cy="1396042"/>
          </a:xfrm>
        </p:spPr>
        <p:txBody>
          <a:bodyPr/>
          <a:lstStyle/>
          <a:p>
            <a:pPr eaLnBrk="1" hangingPunct="1"/>
            <a:r>
              <a:rPr lang="en-US" altLang="en-US" spc="-800" dirty="0"/>
              <a:t>Data Compression</a:t>
            </a:r>
          </a:p>
        </p:txBody>
      </p:sp>
      <p:sp>
        <p:nvSpPr>
          <p:cNvPr id="2" name="Subtitle 1"/>
          <p:cNvSpPr>
            <a:spLocks noGrp="1"/>
          </p:cNvSpPr>
          <p:nvPr>
            <p:ph type="subTitle" idx="1"/>
          </p:nvPr>
        </p:nvSpPr>
        <p:spPr>
          <a:xfrm>
            <a:off x="695340" y="3429000"/>
            <a:ext cx="10582260" cy="1600200"/>
          </a:xfrm>
        </p:spPr>
        <p:txBody>
          <a:bodyPr/>
          <a:lstStyle/>
          <a:p>
            <a:r>
              <a:rPr lang="en-US" dirty="0"/>
              <a:t>COMP 2100</a:t>
            </a:r>
          </a:p>
          <a:p>
            <a:r>
              <a:rPr lang="en-US" dirty="0"/>
              <a:t>Otterbein University</a:t>
            </a:r>
          </a:p>
        </p:txBody>
      </p:sp>
      <p:pic>
        <p:nvPicPr>
          <p:cNvPr id="3" name="Picture 2">
            <a:extLst>
              <a:ext uri="{FF2B5EF4-FFF2-40B4-BE49-F238E27FC236}">
                <a16:creationId xmlns:a16="http://schemas.microsoft.com/office/drawing/2014/main" id="{F9F8C44C-9048-4F2C-A6DD-F3F9862BC5C4}"/>
              </a:ext>
            </a:extLst>
          </p:cNvPr>
          <p:cNvPicPr>
            <a:picLocks noChangeAspect="1"/>
          </p:cNvPicPr>
          <p:nvPr/>
        </p:nvPicPr>
        <p:blipFill>
          <a:blip r:embed="rId3"/>
          <a:stretch>
            <a:fillRect/>
          </a:stretch>
        </p:blipFill>
        <p:spPr>
          <a:xfrm>
            <a:off x="7538006" y="2933700"/>
            <a:ext cx="2924175" cy="3924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txBox="1">
            <a:spLocks noGrp="1"/>
          </p:cNvSpPr>
          <p:nvPr>
            <p:ph type="body" idx="1"/>
          </p:nvPr>
        </p:nvSpPr>
        <p:spPr>
          <a:prstGeom prst="rect">
            <a:avLst/>
          </a:prstGeom>
        </p:spPr>
        <p:txBody>
          <a:bodyPr/>
          <a:lstStyle/>
          <a:p>
            <a:r>
              <a:t>Q.  </a:t>
            </a:r>
            <a:r>
              <a:rPr>
                <a:solidFill>
                  <a:srgbClr val="000000"/>
                </a:solidFill>
              </a:rPr>
              <a:t>How to examine the contents of a bitstream?</a:t>
            </a:r>
          </a:p>
        </p:txBody>
      </p:sp>
      <p:sp>
        <p:nvSpPr>
          <p:cNvPr id="164" name="Shape 164"/>
          <p:cNvSpPr/>
          <p:nvPr/>
        </p:nvSpPr>
        <p:spPr>
          <a:xfrm>
            <a:off x="2586634" y="1625204"/>
            <a:ext cx="7045523" cy="3170039"/>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
        <p:nvSpPr>
          <p:cNvPr id="165" name="Shape 165"/>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10</a:t>
            </a:fld>
            <a:endParaRPr kern="0">
              <a:latin typeface="Lucida Sans Regular"/>
              <a:sym typeface="Lucida Sans Regular"/>
            </a:endParaRPr>
          </a:p>
        </p:txBody>
      </p:sp>
      <p:sp>
        <p:nvSpPr>
          <p:cNvPr id="166" name="Shape 166"/>
          <p:cNvSpPr txBox="1">
            <a:spLocks noGrp="1"/>
          </p:cNvSpPr>
          <p:nvPr>
            <p:ph type="title"/>
          </p:nvPr>
        </p:nvSpPr>
        <p:spPr>
          <a:prstGeom prst="rect">
            <a:avLst/>
          </a:prstGeom>
        </p:spPr>
        <p:txBody>
          <a:bodyPr/>
          <a:lstStyle/>
          <a:p>
            <a:r>
              <a:t>Binary dumps</a:t>
            </a:r>
          </a:p>
        </p:txBody>
      </p:sp>
      <p:sp>
        <p:nvSpPr>
          <p:cNvPr id="167" name="Shape 167"/>
          <p:cNvSpPr/>
          <p:nvPr/>
        </p:nvSpPr>
        <p:spPr>
          <a:xfrm>
            <a:off x="4426104" y="4685579"/>
            <a:ext cx="3143456" cy="200275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168" name="6.3-5draftMar24.png"/>
          <p:cNvPicPr>
            <a:picLocks noChangeAspect="1"/>
          </p:cNvPicPr>
          <p:nvPr/>
        </p:nvPicPr>
        <p:blipFill>
          <a:blip r:embed="rId3"/>
          <a:srcRect l="51977" t="11111" r="3389" b="66366"/>
          <a:stretch>
            <a:fillRect/>
          </a:stretch>
        </p:blipFill>
        <p:spPr>
          <a:xfrm>
            <a:off x="4600256" y="4737824"/>
            <a:ext cx="3040536" cy="1924390"/>
          </a:xfrm>
          <a:prstGeom prst="rect">
            <a:avLst/>
          </a:prstGeom>
          <a:ln w="12700"/>
        </p:spPr>
      </p:pic>
      <p:pic>
        <p:nvPicPr>
          <p:cNvPr id="169" name="385.png"/>
          <p:cNvPicPr>
            <a:picLocks noChangeAspect="1"/>
          </p:cNvPicPr>
          <p:nvPr/>
        </p:nvPicPr>
        <p:blipFill>
          <a:blip r:embed="rId4"/>
          <a:srcRect l="14737" t="63354" r="14850" b="14572"/>
          <a:stretch>
            <a:fillRect/>
          </a:stretch>
        </p:blipFill>
        <p:spPr>
          <a:xfrm>
            <a:off x="2684859" y="1882569"/>
            <a:ext cx="6581180" cy="2669977"/>
          </a:xfrm>
          <a:prstGeom prst="rect">
            <a:avLst/>
          </a:prstGeom>
          <a:ln w="12700"/>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11</a:t>
            </a:fld>
            <a:endParaRPr kern="0">
              <a:latin typeface="Lucida Sans Regular"/>
              <a:sym typeface="Lucida Sans Regular"/>
            </a:endParaRPr>
          </a:p>
        </p:txBody>
      </p:sp>
      <p:sp>
        <p:nvSpPr>
          <p:cNvPr id="181" name="Shape 181"/>
          <p:cNvSpPr txBox="1">
            <a:spLocks noGrp="1"/>
          </p:cNvSpPr>
          <p:nvPr>
            <p:ph type="title"/>
          </p:nvPr>
        </p:nvSpPr>
        <p:spPr>
          <a:prstGeom prst="rect">
            <a:avLst/>
          </a:prstGeom>
        </p:spPr>
        <p:txBody>
          <a:bodyPr/>
          <a:lstStyle/>
          <a:p>
            <a:r>
              <a:t>Universal data compression</a:t>
            </a:r>
          </a:p>
        </p:txBody>
      </p:sp>
      <p:sp>
        <p:nvSpPr>
          <p:cNvPr id="182" name="Shape 182"/>
          <p:cNvSpPr txBox="1">
            <a:spLocks noGrp="1"/>
          </p:cNvSpPr>
          <p:nvPr>
            <p:ph type="body" idx="1"/>
          </p:nvPr>
        </p:nvSpPr>
        <p:spPr>
          <a:prstGeom prst="rect">
            <a:avLst/>
          </a:prstGeom>
        </p:spPr>
        <p:txBody>
          <a:bodyPr/>
          <a:lstStyle/>
          <a:p>
            <a:r>
              <a:t>Proposition.  </a:t>
            </a:r>
            <a:r>
              <a:rPr>
                <a:solidFill>
                  <a:srgbClr val="000000"/>
                </a:solidFill>
              </a:rPr>
              <a:t>No algorithm can compress every bitstring.</a:t>
            </a:r>
          </a:p>
          <a:p>
            <a:br>
              <a:rPr>
                <a:solidFill>
                  <a:srgbClr val="000000"/>
                </a:solidFill>
              </a:rPr>
            </a:br>
            <a:r>
              <a:t>Pf 1.  </a:t>
            </a:r>
            <a:r>
              <a:rPr>
                <a:solidFill>
                  <a:srgbClr val="606060"/>
                </a:solidFill>
              </a:rPr>
              <a:t>[by contradiction]</a:t>
            </a:r>
          </a:p>
          <a:p>
            <a:pPr lvl="1"/>
            <a:r>
              <a:t>Suppose you have a universal data compression algorithm </a:t>
            </a:r>
            <a:r>
              <a:rPr i="1">
                <a:latin typeface="Times New Roman"/>
                <a:ea typeface="Times New Roman"/>
                <a:cs typeface="Times New Roman"/>
                <a:sym typeface="Times New Roman"/>
              </a:rPr>
              <a:t>U</a:t>
            </a:r>
            <a:br/>
            <a:r>
              <a:t>that can compress every bitstream.</a:t>
            </a:r>
          </a:p>
          <a:p>
            <a:pPr lvl="1"/>
            <a:r>
              <a:t>Given bitstring </a:t>
            </a:r>
            <a:r>
              <a:rPr i="1">
                <a:latin typeface="Times New Roman"/>
                <a:ea typeface="Times New Roman"/>
                <a:cs typeface="Times New Roman"/>
                <a:sym typeface="Times New Roman"/>
              </a:rPr>
              <a:t>B</a:t>
            </a:r>
            <a:r>
              <a:rPr baseline="-5999">
                <a:latin typeface="Times New Roman"/>
                <a:ea typeface="Times New Roman"/>
                <a:cs typeface="Times New Roman"/>
                <a:sym typeface="Times New Roman"/>
              </a:rPr>
              <a:t>0</a:t>
            </a:r>
            <a:r>
              <a:t>, compress it to get smaller bitstring </a:t>
            </a:r>
            <a:r>
              <a:rPr i="1">
                <a:latin typeface="Times New Roman"/>
                <a:ea typeface="Times New Roman"/>
                <a:cs typeface="Times New Roman"/>
                <a:sym typeface="Times New Roman"/>
              </a:rPr>
              <a:t>B</a:t>
            </a:r>
            <a:r>
              <a:rPr baseline="-5999">
                <a:latin typeface="Times New Roman"/>
                <a:ea typeface="Times New Roman"/>
                <a:cs typeface="Times New Roman"/>
                <a:sym typeface="Times New Roman"/>
              </a:rPr>
              <a:t>1</a:t>
            </a:r>
            <a:r>
              <a:t>.</a:t>
            </a:r>
          </a:p>
          <a:p>
            <a:pPr lvl="1"/>
            <a:r>
              <a:t>Compress </a:t>
            </a:r>
            <a:r>
              <a:rPr i="1">
                <a:latin typeface="Times New Roman"/>
                <a:ea typeface="Times New Roman"/>
                <a:cs typeface="Times New Roman"/>
                <a:sym typeface="Times New Roman"/>
              </a:rPr>
              <a:t>B</a:t>
            </a:r>
            <a:r>
              <a:rPr baseline="-5999">
                <a:latin typeface="Times New Roman"/>
                <a:ea typeface="Times New Roman"/>
                <a:cs typeface="Times New Roman"/>
                <a:sym typeface="Times New Roman"/>
              </a:rPr>
              <a:t>1</a:t>
            </a:r>
            <a:r>
              <a:t> to get a smaller bitstring </a:t>
            </a:r>
            <a:r>
              <a:rPr i="1">
                <a:latin typeface="Times New Roman"/>
                <a:ea typeface="Times New Roman"/>
                <a:cs typeface="Times New Roman"/>
                <a:sym typeface="Times New Roman"/>
              </a:rPr>
              <a:t>B</a:t>
            </a:r>
            <a:r>
              <a:rPr baseline="-5999">
                <a:latin typeface="Times New Roman"/>
                <a:ea typeface="Times New Roman"/>
                <a:cs typeface="Times New Roman"/>
                <a:sym typeface="Times New Roman"/>
              </a:rPr>
              <a:t>2</a:t>
            </a:r>
            <a:r>
              <a:t>.</a:t>
            </a:r>
          </a:p>
          <a:p>
            <a:pPr lvl="1"/>
            <a:r>
              <a:t>Continue until reaching bitstring of size </a:t>
            </a:r>
            <a:r>
              <a:rPr>
                <a:latin typeface="Times New Roman"/>
                <a:ea typeface="Times New Roman"/>
                <a:cs typeface="Times New Roman"/>
                <a:sym typeface="Times New Roman"/>
              </a:rPr>
              <a:t>0</a:t>
            </a:r>
            <a:r>
              <a:t>.</a:t>
            </a:r>
          </a:p>
          <a:p>
            <a:pPr lvl="1"/>
            <a:r>
              <a:t>Implication:  all bitstrings can be compressed to </a:t>
            </a:r>
            <a:r>
              <a:rPr>
                <a:latin typeface="Times New Roman"/>
                <a:ea typeface="Times New Roman"/>
                <a:cs typeface="Times New Roman"/>
                <a:sym typeface="Times New Roman"/>
              </a:rPr>
              <a:t>0</a:t>
            </a:r>
            <a:r>
              <a:t> bits!</a:t>
            </a:r>
          </a:p>
          <a:p>
            <a:br/>
            <a:r>
              <a:t>Pf 2.  </a:t>
            </a:r>
            <a:r>
              <a:rPr>
                <a:solidFill>
                  <a:srgbClr val="606060"/>
                </a:solidFill>
              </a:rPr>
              <a:t>[by counting]</a:t>
            </a:r>
          </a:p>
          <a:p>
            <a:pPr lvl="1"/>
            <a:r>
              <a:t>Suppose your algorithm that can compress all </a:t>
            </a:r>
            <a:r>
              <a:rPr>
                <a:latin typeface="Times New Roman"/>
                <a:ea typeface="Times New Roman"/>
                <a:cs typeface="Times New Roman"/>
                <a:sym typeface="Times New Roman"/>
              </a:rPr>
              <a:t>1,000</a:t>
            </a:r>
            <a:r>
              <a:t>-bit strings.</a:t>
            </a:r>
          </a:p>
          <a:p>
            <a:pPr lvl="1"/>
            <a:r>
              <a:rPr>
                <a:latin typeface="Times New Roman"/>
                <a:ea typeface="Times New Roman"/>
                <a:cs typeface="Times New Roman"/>
                <a:sym typeface="Times New Roman"/>
              </a:rPr>
              <a:t>2</a:t>
            </a:r>
            <a:r>
              <a:rPr baseline="31999">
                <a:latin typeface="Times New Roman"/>
                <a:ea typeface="Times New Roman"/>
                <a:cs typeface="Times New Roman"/>
                <a:sym typeface="Times New Roman"/>
              </a:rPr>
              <a:t>1000</a:t>
            </a:r>
            <a:r>
              <a:t> possible bitstrings with </a:t>
            </a:r>
            <a:r>
              <a:rPr>
                <a:latin typeface="Times New Roman"/>
                <a:ea typeface="Times New Roman"/>
                <a:cs typeface="Times New Roman"/>
                <a:sym typeface="Times New Roman"/>
              </a:rPr>
              <a:t>1,000</a:t>
            </a:r>
            <a:r>
              <a:t> bits.</a:t>
            </a:r>
          </a:p>
          <a:p>
            <a:pPr lvl="1"/>
            <a:r>
              <a:t>Only </a:t>
            </a:r>
            <a:r>
              <a:rPr>
                <a:latin typeface="Times New Roman"/>
                <a:ea typeface="Times New Roman"/>
                <a:cs typeface="Times New Roman"/>
                <a:sym typeface="Times New Roman"/>
              </a:rPr>
              <a:t>1 + 2 + 4 + … + 2</a:t>
            </a:r>
            <a:r>
              <a:rPr baseline="31999">
                <a:latin typeface="Times New Roman"/>
                <a:ea typeface="Times New Roman"/>
                <a:cs typeface="Times New Roman"/>
                <a:sym typeface="Times New Roman"/>
              </a:rPr>
              <a:t>998</a:t>
            </a:r>
            <a:r>
              <a:rPr>
                <a:latin typeface="Times New Roman"/>
                <a:ea typeface="Times New Roman"/>
                <a:cs typeface="Times New Roman"/>
                <a:sym typeface="Times New Roman"/>
              </a:rPr>
              <a:t> + 2</a:t>
            </a:r>
            <a:r>
              <a:rPr baseline="31999">
                <a:latin typeface="Times New Roman"/>
                <a:ea typeface="Times New Roman"/>
                <a:cs typeface="Times New Roman"/>
                <a:sym typeface="Times New Roman"/>
              </a:rPr>
              <a:t>999</a:t>
            </a:r>
            <a:r>
              <a:t> can be encoded with </a:t>
            </a:r>
            <a:r>
              <a:rPr>
                <a:latin typeface="Symbol"/>
                <a:ea typeface="Symbol"/>
                <a:cs typeface="Symbol"/>
                <a:sym typeface="Symbol"/>
              </a:rPr>
              <a:t>£</a:t>
            </a:r>
            <a:r>
              <a:t> </a:t>
            </a:r>
            <a:r>
              <a:rPr>
                <a:latin typeface="Times New Roman"/>
                <a:ea typeface="Times New Roman"/>
                <a:cs typeface="Times New Roman"/>
                <a:sym typeface="Times New Roman"/>
              </a:rPr>
              <a:t>999</a:t>
            </a:r>
            <a:r>
              <a:t> bits.</a:t>
            </a:r>
          </a:p>
          <a:p>
            <a:pPr lvl="1"/>
            <a:r>
              <a:t>Similarly, only </a:t>
            </a:r>
            <a:r>
              <a:rPr>
                <a:latin typeface="Times New Roman"/>
                <a:ea typeface="Times New Roman"/>
                <a:cs typeface="Times New Roman"/>
                <a:sym typeface="Times New Roman"/>
              </a:rPr>
              <a:t>1</a:t>
            </a:r>
            <a:r>
              <a:t> in </a:t>
            </a:r>
            <a:r>
              <a:rPr>
                <a:latin typeface="Times New Roman"/>
                <a:ea typeface="Times New Roman"/>
                <a:cs typeface="Times New Roman"/>
                <a:sym typeface="Times New Roman"/>
              </a:rPr>
              <a:t>2</a:t>
            </a:r>
            <a:r>
              <a:rPr baseline="31999">
                <a:latin typeface="Times New Roman"/>
                <a:ea typeface="Times New Roman"/>
                <a:cs typeface="Times New Roman"/>
                <a:sym typeface="Times New Roman"/>
              </a:rPr>
              <a:t>499</a:t>
            </a:r>
            <a:r>
              <a:t> bitstrings can be encoded with </a:t>
            </a:r>
            <a:r>
              <a:rPr>
                <a:latin typeface="Symbol"/>
                <a:ea typeface="Symbol"/>
                <a:cs typeface="Symbol"/>
                <a:sym typeface="Symbol"/>
              </a:rPr>
              <a:t>£</a:t>
            </a:r>
            <a:r>
              <a:t> </a:t>
            </a:r>
            <a:r>
              <a:rPr>
                <a:latin typeface="Times New Roman"/>
                <a:ea typeface="Times New Roman"/>
                <a:cs typeface="Times New Roman"/>
                <a:sym typeface="Times New Roman"/>
              </a:rPr>
              <a:t>500</a:t>
            </a:r>
            <a:r>
              <a:t> bits!</a:t>
            </a:r>
          </a:p>
        </p:txBody>
      </p:sp>
      <p:pic>
        <p:nvPicPr>
          <p:cNvPr id="183" name="Universal.png"/>
          <p:cNvPicPr>
            <a:picLocks noChangeAspect="1"/>
          </p:cNvPicPr>
          <p:nvPr/>
        </p:nvPicPr>
        <p:blipFill>
          <a:blip r:embed="rId3"/>
          <a:stretch>
            <a:fillRect/>
          </a:stretch>
        </p:blipFill>
        <p:spPr>
          <a:xfrm>
            <a:off x="9418845" y="990150"/>
            <a:ext cx="935067" cy="5303817"/>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8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8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8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8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82">
                                            <p:txEl>
                                              <p:pRg st="6" end="6"/>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8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82">
                                            <p:txEl>
                                              <p:pRg st="7" end="7"/>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82">
                                            <p:txEl>
                                              <p:pRg st="8" end="8"/>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82">
                                            <p:txEl>
                                              <p:pRg st="9" end="9"/>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82">
                                            <p:txEl>
                                              <p:pRg st="10" end="10"/>
                                            </p:txEl>
                                          </p:spTgt>
                                        </p:tgtEl>
                                        <p:attrNameLst>
                                          <p:attrName>style.visibility</p:attrName>
                                        </p:attrNameLst>
                                      </p:cBhvr>
                                      <p:to>
                                        <p:strVal val="visible"/>
                                      </p:to>
                                    </p:set>
                                  </p:childTnLst>
                                </p:cTn>
                              </p:par>
                              <p:par>
                                <p:cTn id="30" presetID="1" presetClass="entr" presetSubtype="0" fill="hold" grpId="0" nodeType="withEffect">
                                  <p:stCondLst>
                                    <p:cond delay="0"/>
                                  </p:stCondLst>
                                  <p:iterate>
                                    <p:tmAbs val="0"/>
                                  </p:iterate>
                                  <p:childTnLst>
                                    <p:set>
                                      <p:cBhvr>
                                        <p:cTn id="31" fill="hold"/>
                                        <p:tgtEl>
                                          <p:spTgt spid="1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build="p" animBg="1" advAuto="0"/>
      <p:bldP spid="18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12</a:t>
            </a:fld>
            <a:endParaRPr kern="0">
              <a:latin typeface="Lucida Sans Regular"/>
              <a:sym typeface="Lucida Sans Regular"/>
            </a:endParaRPr>
          </a:p>
        </p:txBody>
      </p:sp>
      <p:sp>
        <p:nvSpPr>
          <p:cNvPr id="188" name="Shape 188"/>
          <p:cNvSpPr txBox="1">
            <a:spLocks noGrp="1"/>
          </p:cNvSpPr>
          <p:nvPr>
            <p:ph type="title"/>
          </p:nvPr>
        </p:nvSpPr>
        <p:spPr>
          <a:prstGeom prst="rect">
            <a:avLst/>
          </a:prstGeom>
        </p:spPr>
        <p:txBody>
          <a:bodyPr/>
          <a:lstStyle/>
          <a:p>
            <a:r>
              <a:t>Undecidability</a:t>
            </a:r>
          </a:p>
        </p:txBody>
      </p:sp>
      <p:pic>
        <p:nvPicPr>
          <p:cNvPr id="189" name="Million.png"/>
          <p:cNvPicPr>
            <a:picLocks noChangeAspect="1"/>
          </p:cNvPicPr>
          <p:nvPr/>
        </p:nvPicPr>
        <p:blipFill>
          <a:blip r:embed="rId3"/>
          <a:srcRect/>
          <a:stretch>
            <a:fillRect/>
          </a:stretch>
        </p:blipFill>
        <p:spPr>
          <a:xfrm>
            <a:off x="2453464" y="924097"/>
            <a:ext cx="7117738" cy="2316090"/>
          </a:xfrm>
          <a:prstGeom prst="rect">
            <a:avLst/>
          </a:prstGeom>
          <a:ln w="12700"/>
        </p:spPr>
      </p:pic>
      <p:pic>
        <p:nvPicPr>
          <p:cNvPr id="2" name="Picture 1">
            <a:extLst>
              <a:ext uri="{FF2B5EF4-FFF2-40B4-BE49-F238E27FC236}">
                <a16:creationId xmlns:a16="http://schemas.microsoft.com/office/drawing/2014/main" id="{EE20CA57-9B80-43F3-A654-A0D4ED9003BF}"/>
              </a:ext>
            </a:extLst>
          </p:cNvPr>
          <p:cNvPicPr>
            <a:picLocks noChangeAspect="1"/>
          </p:cNvPicPr>
          <p:nvPr/>
        </p:nvPicPr>
        <p:blipFill>
          <a:blip r:embed="rId4"/>
          <a:stretch>
            <a:fillRect/>
          </a:stretch>
        </p:blipFill>
        <p:spPr>
          <a:xfrm>
            <a:off x="3726908" y="3420766"/>
            <a:ext cx="4570850" cy="3206417"/>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13</a:t>
            </a:fld>
            <a:endParaRPr kern="0">
              <a:latin typeface="Lucida Sans Regular"/>
              <a:sym typeface="Lucida Sans Regular"/>
            </a:endParaRPr>
          </a:p>
        </p:txBody>
      </p:sp>
      <p:sp>
        <p:nvSpPr>
          <p:cNvPr id="195" name="Shape 195"/>
          <p:cNvSpPr txBox="1">
            <a:spLocks noGrp="1"/>
          </p:cNvSpPr>
          <p:nvPr>
            <p:ph type="title"/>
          </p:nvPr>
        </p:nvSpPr>
        <p:spPr>
          <a:prstGeom prst="rect">
            <a:avLst/>
          </a:prstGeom>
        </p:spPr>
        <p:txBody>
          <a:bodyPr/>
          <a:lstStyle/>
          <a:p>
            <a:r>
              <a:t>Rdenudcany in Enlgsih lnagugae</a:t>
            </a:r>
          </a:p>
        </p:txBody>
      </p:sp>
      <p:sp>
        <p:nvSpPr>
          <p:cNvPr id="196" name="Shape 196"/>
          <p:cNvSpPr txBox="1">
            <a:spLocks noGrp="1"/>
          </p:cNvSpPr>
          <p:nvPr>
            <p:ph type="body" idx="1"/>
          </p:nvPr>
        </p:nvSpPr>
        <p:spPr>
          <a:prstGeom prst="rect">
            <a:avLst/>
          </a:prstGeom>
        </p:spPr>
        <p:txBody>
          <a:bodyPr/>
          <a:lstStyle/>
          <a:p>
            <a:r>
              <a:t>Q.  </a:t>
            </a:r>
            <a:r>
              <a:rPr>
                <a:solidFill>
                  <a:srgbClr val="000000"/>
                </a:solidFill>
                <a:uFill>
                  <a:solidFill>
                    <a:srgbClr val="000000"/>
                  </a:solidFill>
                </a:uFill>
              </a:rPr>
              <a:t>How mcuh rdenudcany is in the Enlgsih lnagugae?</a:t>
            </a:r>
          </a:p>
          <a:p>
            <a:pPr>
              <a:defRPr>
                <a:solidFill>
                  <a:srgbClr val="000000"/>
                </a:solidFill>
                <a:uFill>
                  <a:solidFill>
                    <a:srgbClr val="000000"/>
                  </a:solidFill>
                </a:uFill>
              </a:defRPr>
            </a:pPr>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endParaRPr>
              <a:solidFill>
                <a:srgbClr val="000000"/>
              </a:solidFill>
              <a:uFill>
                <a:solidFill>
                  <a:srgbClr val="000000"/>
                </a:solidFill>
              </a:uFill>
            </a:endParaRPr>
          </a:p>
          <a:p>
            <a:r>
              <a:t>A.  </a:t>
            </a:r>
            <a:r>
              <a:rPr>
                <a:solidFill>
                  <a:srgbClr val="000000"/>
                </a:solidFill>
                <a:uFill>
                  <a:solidFill>
                    <a:srgbClr val="000000"/>
                  </a:solidFill>
                </a:uFill>
              </a:rPr>
              <a:t>Quite a bit.</a:t>
            </a:r>
          </a:p>
        </p:txBody>
      </p:sp>
      <p:sp>
        <p:nvSpPr>
          <p:cNvPr id="197" name="Shape 197"/>
          <p:cNvSpPr/>
          <p:nvPr/>
        </p:nvSpPr>
        <p:spPr>
          <a:xfrm>
            <a:off x="2711650" y="1573807"/>
            <a:ext cx="5911453" cy="38955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56" tIns="107156" rIns="107156" bIns="107156">
            <a:spAutoFit/>
          </a:bodyPr>
          <a:lstStyle/>
          <a:p>
            <a:pPr marL="43178" marR="43178" defTabSz="910796" eaLnBrk="1" fontAlgn="auto">
              <a:lnSpc>
                <a:spcPct val="130000"/>
              </a:lnSpc>
              <a:spcBef>
                <a:spcPts val="0"/>
              </a:spcBef>
              <a:spcAft>
                <a:spcPts val="0"/>
              </a:spcAft>
              <a:defRPr sz="2400" i="1">
                <a:uFill>
                  <a:solidFill>
                    <a:srgbClr val="000000"/>
                  </a:solidFill>
                </a:uFill>
                <a:latin typeface="Times New Roman"/>
                <a:ea typeface="Times New Roman"/>
                <a:cs typeface="Times New Roman"/>
                <a:sym typeface="Times New Roman"/>
              </a:defRPr>
            </a:pPr>
            <a:r>
              <a:rPr sz="1687" i="1" kern="0">
                <a:solidFill>
                  <a:srgbClr val="000000"/>
                </a:solidFill>
                <a:uFill>
                  <a:solidFill>
                    <a:srgbClr val="000000"/>
                  </a:solidFill>
                </a:uFill>
                <a:latin typeface="Times New Roman"/>
                <a:cs typeface="Times New Roman"/>
                <a:sym typeface="Times New Roman"/>
              </a:rPr>
              <a:t>“ ... randomising letters in the middle of words [has] little or no effect on the ability of skilled readers to understand the text. This is easy to denmtrasote. In a pubiltacion of New Scnieitst you could ramdinose all the letetrs, keipeng the first two and last two the same, and reibadailty would hadrly be aftcfeed. My ansaylis did not come to much beucase the thoery at the time was for shape and senqeuce retigcionon. Saberi's work sugsegts we may have some pofrweul palrlael prsooscers at work. The resaon for this is suerly that idnetiyfing coentnt by paarllel prseocsing speeds up regnicoiton. We only need the first and last two letetrs to spot chganes in meniang. ”</a:t>
            </a:r>
            <a:r>
              <a:rPr sz="1687" i="1" kern="0">
                <a:solidFill>
                  <a:srgbClr val="8D3124"/>
                </a:solidFill>
                <a:uFill>
                  <a:solidFill>
                    <a:srgbClr val="000000"/>
                  </a:solidFill>
                </a:uFill>
                <a:latin typeface="Times New Roman"/>
                <a:cs typeface="Times New Roman"/>
                <a:sym typeface="Times New Roman"/>
              </a:rPr>
              <a:t>    </a:t>
            </a:r>
            <a:r>
              <a:rPr sz="1687" kern="0">
                <a:solidFill>
                  <a:srgbClr val="005493"/>
                </a:solidFill>
                <a:uFill>
                  <a:solidFill>
                    <a:srgbClr val="606060"/>
                  </a:solidFill>
                </a:uFill>
                <a:latin typeface="Times New Roman"/>
                <a:cs typeface="Times New Roman"/>
                <a:sym typeface="Times New Roman"/>
              </a:rPr>
              <a:t>— Graham Rawlinson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 name="Shape 201"/>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14</a:t>
            </a:fld>
            <a:endParaRPr kern="0">
              <a:latin typeface="Lucida Sans Regular"/>
              <a:sym typeface="Lucida Sans Regular"/>
            </a:endParaRPr>
          </a:p>
        </p:txBody>
      </p:sp>
      <p:sp>
        <p:nvSpPr>
          <p:cNvPr id="202" name="Shape 202"/>
          <p:cNvSpPr txBox="1">
            <a:spLocks noGrp="1"/>
          </p:cNvSpPr>
          <p:nvPr>
            <p:ph type="title"/>
          </p:nvPr>
        </p:nvSpPr>
        <p:spPr>
          <a:prstGeom prst="rect">
            <a:avLst/>
          </a:prstGeom>
        </p:spPr>
        <p:txBody>
          <a:bodyPr/>
          <a:lstStyle/>
          <a:p>
            <a:r>
              <a:t>Genomic code</a:t>
            </a:r>
          </a:p>
        </p:txBody>
      </p:sp>
      <p:sp>
        <p:nvSpPr>
          <p:cNvPr id="203" name="Shape 203"/>
          <p:cNvSpPr/>
          <p:nvPr/>
        </p:nvSpPr>
        <p:spPr>
          <a:xfrm>
            <a:off x="2565412" y="820726"/>
            <a:ext cx="4768454" cy="5947654"/>
          </a:xfrm>
          <a:prstGeom prst="rect">
            <a:avLst/>
          </a:prstGeom>
          <a:solidFill>
            <a:srgbClr val="CBCBCB"/>
          </a:solidFill>
          <a:ln w="12700"/>
          <a:effectLst>
            <a:outerShdw blurRad="127000" dist="76200" dir="27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2875" tIns="142875" rIns="142875" bIns="142875">
            <a:spAutoFit/>
          </a:bodyPr>
          <a:lstStyle/>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public class Genome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public static void compress() {</a:t>
            </a:r>
            <a:br>
              <a:rPr sz="1100" kern="0" dirty="0">
                <a:solidFill>
                  <a:srgbClr val="000000"/>
                </a:solidFill>
                <a:uFill>
                  <a:solidFill>
                    <a:srgbClr val="000000"/>
                  </a:solidFill>
                </a:uFill>
                <a:latin typeface="Lucida Sans Typewriter" panose="020B0509030504030204" pitchFamily="49" charset="0"/>
                <a:cs typeface="Helvetica"/>
                <a:sym typeface="Helvetica"/>
              </a:rPr>
            </a:br>
            <a:r>
              <a:rPr sz="1100" kern="0" dirty="0">
                <a:solidFill>
                  <a:srgbClr val="000000"/>
                </a:solidFill>
                <a:uFill>
                  <a:solidFill>
                    <a:srgbClr val="000000"/>
                  </a:solidFill>
                </a:uFill>
                <a:latin typeface="Lucida Sans Typewriter" panose="020B0509030504030204" pitchFamily="49" charset="0"/>
                <a:cs typeface="Helvetica"/>
                <a:sym typeface="Helvetica"/>
              </a:rPr>
              <a:t>      Alphabet DNA = new Alphabet("ACTG");</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String s =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BinaryStdIn.readString</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int N = </a:t>
            </a:r>
            <a:r>
              <a:rPr sz="1100" kern="0" dirty="0" err="1">
                <a:solidFill>
                  <a:srgbClr val="000000"/>
                </a:solidFill>
                <a:uFill>
                  <a:solidFill>
                    <a:srgbClr val="000000"/>
                  </a:solidFill>
                </a:uFill>
                <a:latin typeface="Lucida Sans Typewriter" panose="020B0509030504030204" pitchFamily="49" charset="0"/>
                <a:cs typeface="Helvetica"/>
                <a:sym typeface="Helvetica"/>
              </a:rPr>
              <a:t>s.length</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BinaryStdOut.write</a:t>
            </a:r>
            <a:r>
              <a:rPr sz="1100" kern="0" dirty="0">
                <a:solidFill>
                  <a:srgbClr val="000000"/>
                </a:solidFill>
                <a:uFill>
                  <a:solidFill>
                    <a:srgbClr val="000000"/>
                  </a:solidFill>
                </a:uFill>
                <a:latin typeface="Lucida Sans Typewriter" panose="020B0509030504030204" pitchFamily="49" charset="0"/>
                <a:cs typeface="Helvetica"/>
                <a:sym typeface="Helvetica"/>
              </a:rPr>
              <a:t>(N);</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for (int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 0;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&lt; N;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int d = </a:t>
            </a:r>
            <a:r>
              <a:rPr sz="1100" kern="0" dirty="0" err="1">
                <a:solidFill>
                  <a:srgbClr val="000000"/>
                </a:solidFill>
                <a:uFill>
                  <a:solidFill>
                    <a:srgbClr val="000000"/>
                  </a:solidFill>
                </a:uFill>
                <a:latin typeface="Lucida Sans Typewriter" panose="020B0509030504030204" pitchFamily="49" charset="0"/>
                <a:cs typeface="Helvetica"/>
                <a:sym typeface="Helvetica"/>
              </a:rPr>
              <a:t>DNA.toIndex</a:t>
            </a:r>
            <a:r>
              <a:rPr sz="1100" kern="0" dirty="0">
                <a:solidFill>
                  <a:srgbClr val="000000"/>
                </a:solidFill>
                <a:uFill>
                  <a:solidFill>
                    <a:srgbClr val="000000"/>
                  </a:solidFill>
                </a:uFill>
                <a:latin typeface="Lucida Sans Typewriter" panose="020B0509030504030204" pitchFamily="49" charset="0"/>
                <a:cs typeface="Helvetica"/>
                <a:sym typeface="Helvetica"/>
              </a:rPr>
              <a:t>(</a:t>
            </a:r>
            <a:r>
              <a:rPr sz="1100" kern="0" dirty="0" err="1">
                <a:solidFill>
                  <a:srgbClr val="000000"/>
                </a:solidFill>
                <a:uFill>
                  <a:solidFill>
                    <a:srgbClr val="000000"/>
                  </a:solidFill>
                </a:uFill>
                <a:latin typeface="Lucida Sans Typewriter" panose="020B0509030504030204" pitchFamily="49" charset="0"/>
                <a:cs typeface="Helvetica"/>
                <a:sym typeface="Helvetica"/>
              </a:rPr>
              <a:t>s.charAt</a:t>
            </a:r>
            <a:r>
              <a:rPr sz="1100" kern="0" dirty="0">
                <a:solidFill>
                  <a:srgbClr val="000000"/>
                </a:solidFill>
                <a:uFill>
                  <a:solidFill>
                    <a:srgbClr val="000000"/>
                  </a:solidFill>
                </a:uFill>
                <a:latin typeface="Lucida Sans Typewriter" panose="020B0509030504030204" pitchFamily="49" charset="0"/>
                <a:cs typeface="Helvetica"/>
                <a:sym typeface="Helvetica"/>
              </a:rPr>
              <a:t>(</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BinaryStdOut.write</a:t>
            </a:r>
            <a:r>
              <a:rPr sz="1100" kern="0" dirty="0">
                <a:solidFill>
                  <a:srgbClr val="000000"/>
                </a:solidFill>
                <a:uFill>
                  <a:solidFill>
                    <a:srgbClr val="000000"/>
                  </a:solidFill>
                </a:uFill>
                <a:latin typeface="Lucida Sans Typewriter" panose="020B0509030504030204" pitchFamily="49" charset="0"/>
                <a:cs typeface="Helvetica"/>
                <a:sym typeface="Helvetica"/>
              </a:rPr>
              <a:t>(d, 2);</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BinaryStdOut.close</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endParaRPr sz="1100" kern="0" dirty="0">
              <a:solidFill>
                <a:srgbClr val="000000"/>
              </a:solidFill>
              <a:uFill>
                <a:solidFill>
                  <a:srgbClr val="000000"/>
                </a:solidFill>
              </a:uFill>
              <a:latin typeface="Lucida Sans Typewriter" panose="020B0509030504030204" pitchFamily="49" charset="0"/>
              <a:cs typeface="Helvetica"/>
              <a:sym typeface="Helvetica"/>
            </a:endParaRP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public static void expand()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Alphabet DNA = new Alphabet("ACTG");</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int N =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BinaryStdIn.readInt</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for (int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 0;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&lt; N; </a:t>
            </a:r>
            <a:r>
              <a:rPr sz="1100" kern="0" dirty="0" err="1">
                <a:solidFill>
                  <a:srgbClr val="000000"/>
                </a:solidFill>
                <a:uFill>
                  <a:solidFill>
                    <a:srgbClr val="000000"/>
                  </a:solidFill>
                </a:uFill>
                <a:latin typeface="Lucida Sans Typewriter" panose="020B0509030504030204" pitchFamily="49" charset="0"/>
                <a:cs typeface="Helvetica"/>
                <a:sym typeface="Helvetica"/>
              </a:rPr>
              <a:t>i</a:t>
            </a: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char c =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BinaryStdIn.readChar</a:t>
            </a:r>
            <a:r>
              <a:rPr sz="1100" kern="0" dirty="0">
                <a:solidFill>
                  <a:srgbClr val="000000"/>
                </a:solidFill>
                <a:uFill>
                  <a:solidFill>
                    <a:srgbClr val="000000"/>
                  </a:solidFill>
                </a:uFill>
                <a:latin typeface="Lucida Sans Typewriter" panose="020B0509030504030204" pitchFamily="49" charset="0"/>
                <a:cs typeface="Helvetica"/>
                <a:sym typeface="Helvetica"/>
              </a:rPr>
              <a:t>(2);</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BinaryStdOut.write</a:t>
            </a:r>
            <a:r>
              <a:rPr sz="1100" kern="0" dirty="0">
                <a:solidFill>
                  <a:srgbClr val="000000"/>
                </a:solidFill>
                <a:uFill>
                  <a:solidFill>
                    <a:srgbClr val="000000"/>
                  </a:solidFill>
                </a:uFill>
                <a:latin typeface="Lucida Sans Typewriter" panose="020B0509030504030204" pitchFamily="49" charset="0"/>
                <a:cs typeface="Helvetica"/>
                <a:sym typeface="Helvetica"/>
              </a:rPr>
              <a:t>(</a:t>
            </a:r>
            <a:r>
              <a:rPr sz="1100" kern="0" dirty="0" err="1">
                <a:solidFill>
                  <a:srgbClr val="000000"/>
                </a:solidFill>
                <a:uFill>
                  <a:solidFill>
                    <a:srgbClr val="000000"/>
                  </a:solidFill>
                </a:uFill>
                <a:latin typeface="Lucida Sans Typewriter" panose="020B0509030504030204" pitchFamily="49" charset="0"/>
                <a:cs typeface="Helvetica"/>
                <a:sym typeface="Helvetica"/>
              </a:rPr>
              <a:t>DNA.toChar</a:t>
            </a:r>
            <a:r>
              <a:rPr sz="1100" kern="0" dirty="0">
                <a:solidFill>
                  <a:srgbClr val="000000"/>
                </a:solidFill>
                <a:uFill>
                  <a:solidFill>
                    <a:srgbClr val="000000"/>
                  </a:solidFill>
                </a:uFill>
                <a:latin typeface="Lucida Sans Typewriter" panose="020B0509030504030204" pitchFamily="49" charset="0"/>
                <a:cs typeface="Helvetica"/>
                <a:sym typeface="Helvetica"/>
              </a:rPr>
              <a:t>(c));</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r>
              <a:rPr sz="1100" kern="0" dirty="0" err="1">
                <a:solidFill>
                  <a:srgbClr val="000000"/>
                </a:solidFill>
                <a:uFill>
                  <a:solidFill>
                    <a:srgbClr val="000000"/>
                  </a:solidFill>
                </a:uFill>
                <a:latin typeface="Lucida Sans Typewriter" panose="020B0509030504030204" pitchFamily="49" charset="0"/>
                <a:cs typeface="Helvetica"/>
                <a:sym typeface="Helvetica"/>
              </a:rPr>
              <a:t>BinaryStdOut.close</a:t>
            </a:r>
            <a:r>
              <a:rPr sz="1100" kern="0" dirty="0">
                <a:solidFill>
                  <a:srgbClr val="000000"/>
                </a:solidFill>
                <a:uFill>
                  <a:solidFill>
                    <a:srgbClr val="000000"/>
                  </a:solidFill>
                </a:uFill>
                <a:latin typeface="Lucida Sans Typewriter" panose="020B0509030504030204" pitchFamily="49" charset="0"/>
                <a:cs typeface="Helvetica"/>
                <a:sym typeface="Helvetica"/>
              </a:rPr>
              <a:t>();</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   }</a:t>
            </a:r>
          </a:p>
          <a:p>
            <a:pPr marL="5079" marR="5079" defTabSz="910796" eaLnBrk="1" fontAlgn="auto">
              <a:lnSpc>
                <a:spcPct val="140000"/>
              </a:lnSpc>
              <a:spcBef>
                <a:spcPts val="0"/>
              </a:spcBef>
              <a:spcAft>
                <a:spcPts val="0"/>
              </a:spcAft>
              <a:defRPr sz="1800">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a:t>
            </a:r>
          </a:p>
        </p:txBody>
      </p:sp>
      <p:sp>
        <p:nvSpPr>
          <p:cNvPr id="204" name="Shape 204"/>
          <p:cNvSpPr/>
          <p:nvPr/>
        </p:nvSpPr>
        <p:spPr>
          <a:xfrm>
            <a:off x="6932973" y="2419947"/>
            <a:ext cx="797160" cy="89"/>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205" name="Shape 205"/>
          <p:cNvSpPr/>
          <p:nvPr/>
        </p:nvSpPr>
        <p:spPr>
          <a:xfrm>
            <a:off x="7837289" y="2178844"/>
            <a:ext cx="2383666" cy="558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read genomic string from stdin;</a:t>
            </a:r>
          </a:p>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write to stdout using 2-bit code</a:t>
            </a:r>
          </a:p>
        </p:txBody>
      </p:sp>
      <p:sp>
        <p:nvSpPr>
          <p:cNvPr id="206" name="Shape 206"/>
          <p:cNvSpPr/>
          <p:nvPr/>
        </p:nvSpPr>
        <p:spPr>
          <a:xfrm>
            <a:off x="6932973" y="4813103"/>
            <a:ext cx="797160" cy="89"/>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207" name="Shape 207"/>
          <p:cNvSpPr/>
          <p:nvPr/>
        </p:nvSpPr>
        <p:spPr>
          <a:xfrm>
            <a:off x="7837289" y="4572000"/>
            <a:ext cx="2393156" cy="558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read 2-bit code from stdin;</a:t>
            </a:r>
          </a:p>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write genomic string to stdout</a:t>
            </a:r>
          </a:p>
        </p:txBody>
      </p:sp>
      <p:sp>
        <p:nvSpPr>
          <p:cNvPr id="208" name="Shape 208"/>
          <p:cNvSpPr/>
          <p:nvPr/>
        </p:nvSpPr>
        <p:spPr>
          <a:xfrm flipV="1">
            <a:off x="6498819" y="1330524"/>
            <a:ext cx="1231314" cy="351248"/>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209" name="Shape 209"/>
          <p:cNvSpPr/>
          <p:nvPr/>
        </p:nvSpPr>
        <p:spPr>
          <a:xfrm>
            <a:off x="7837289" y="1089423"/>
            <a:ext cx="2393156" cy="819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Helvetica"/>
                <a:ea typeface="+mj-ea"/>
                <a:cs typeface="Helvetica"/>
                <a:sym typeface="Helvetica"/>
              </a:rPr>
              <a:t>Alphabet</a:t>
            </a:r>
            <a:r>
              <a:rPr sz="1125" kern="0">
                <a:solidFill>
                  <a:srgbClr val="8D3124"/>
                </a:solidFill>
                <a:uFill>
                  <a:solidFill>
                    <a:srgbClr val="8D3124"/>
                  </a:solidFill>
                </a:uFill>
                <a:latin typeface="Lucida Sans Regular"/>
                <a:sym typeface="Lucida Sans Regular"/>
              </a:rPr>
              <a:t> data type converts</a:t>
            </a:r>
            <a:br>
              <a:rPr sz="1125" kern="0">
                <a:solidFill>
                  <a:srgbClr val="8D3124"/>
                </a:solidFill>
                <a:uFill>
                  <a:solidFill>
                    <a:srgbClr val="8D3124"/>
                  </a:solidFill>
                </a:uFill>
                <a:latin typeface="Lucida Sans Regular"/>
                <a:sym typeface="Lucida Sans Regular"/>
              </a:rPr>
            </a:br>
            <a:r>
              <a:rPr sz="1125" kern="0">
                <a:solidFill>
                  <a:srgbClr val="8D3124"/>
                </a:solidFill>
                <a:uFill>
                  <a:solidFill>
                    <a:srgbClr val="8D3124"/>
                  </a:solidFill>
                </a:uFill>
                <a:latin typeface="Lucida Sans Regular"/>
                <a:sym typeface="Lucida Sans Regular"/>
              </a:rPr>
              <a:t>between symbols { A, C, T, G }</a:t>
            </a:r>
            <a:br>
              <a:rPr sz="1125" kern="0">
                <a:solidFill>
                  <a:srgbClr val="8D3124"/>
                </a:solidFill>
                <a:uFill>
                  <a:solidFill>
                    <a:srgbClr val="8D3124"/>
                  </a:solidFill>
                </a:uFill>
                <a:latin typeface="Lucida Sans Regular"/>
                <a:sym typeface="Lucida Sans Regular"/>
              </a:rPr>
            </a:br>
            <a:r>
              <a:rPr sz="1125" kern="0">
                <a:solidFill>
                  <a:srgbClr val="8D3124"/>
                </a:solidFill>
                <a:uFill>
                  <a:solidFill>
                    <a:srgbClr val="8D3124"/>
                  </a:solidFill>
                </a:uFill>
                <a:latin typeface="Lucida Sans Regular"/>
                <a:sym typeface="Lucida Sans Regular"/>
              </a:rPr>
              <a:t>and integers 0―3.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 name="Shape 211"/>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15</a:t>
            </a:fld>
            <a:endParaRPr kern="0">
              <a:latin typeface="Lucida Sans Regular"/>
              <a:sym typeface="Lucida Sans Regular"/>
            </a:endParaRPr>
          </a:p>
        </p:txBody>
      </p:sp>
      <p:sp>
        <p:nvSpPr>
          <p:cNvPr id="212" name="Shape 212"/>
          <p:cNvSpPr txBox="1">
            <a:spLocks noGrp="1"/>
          </p:cNvSpPr>
          <p:nvPr>
            <p:ph type="title"/>
          </p:nvPr>
        </p:nvSpPr>
        <p:spPr>
          <a:prstGeom prst="rect">
            <a:avLst/>
          </a:prstGeom>
        </p:spPr>
        <p:txBody>
          <a:bodyPr/>
          <a:lstStyle/>
          <a:p>
            <a:r>
              <a:t>Genomic code:  test client and sample execution</a:t>
            </a:r>
          </a:p>
        </p:txBody>
      </p:sp>
      <p:sp>
        <p:nvSpPr>
          <p:cNvPr id="213" name="Shape 213"/>
          <p:cNvSpPr/>
          <p:nvPr/>
        </p:nvSpPr>
        <p:spPr>
          <a:xfrm>
            <a:off x="3922726" y="955478"/>
            <a:ext cx="3875485" cy="1308179"/>
          </a:xfrm>
          <a:prstGeom prst="rect">
            <a:avLst/>
          </a:prstGeom>
          <a:solidFill>
            <a:srgbClr val="CBCBCB"/>
          </a:solidFill>
          <a:ln w="12700"/>
          <a:effectLst>
            <a:outerShdw blurRad="127000" dist="76200" dir="27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2875" tIns="142875" rIns="142875" bIns="142875">
            <a:spAutoFit/>
          </a:bodyPr>
          <a:lstStyle/>
          <a:p>
            <a:pPr marL="5079" marR="5079" defTabSz="910796" eaLnBrk="1" fontAlgn="auto">
              <a:lnSpc>
                <a:spcPct val="120000"/>
              </a:lnSpc>
              <a:spcBef>
                <a:spcPts val="0"/>
              </a:spcBef>
              <a:spcAft>
                <a:spcPts val="0"/>
              </a:spcAft>
              <a:defRPr>
                <a:solidFill>
                  <a:srgbClr val="000000"/>
                </a:solidFill>
                <a:uFill>
                  <a:solidFill>
                    <a:srgbClr val="000000"/>
                  </a:solidFill>
                </a:uFill>
                <a:latin typeface="+mj-lt"/>
                <a:ea typeface="+mj-ea"/>
                <a:cs typeface="+mj-cs"/>
                <a:sym typeface="Helvetica"/>
              </a:defRPr>
            </a:pPr>
            <a:r>
              <a:rPr sz="1100" kern="0" dirty="0">
                <a:solidFill>
                  <a:srgbClr val="000000"/>
                </a:solidFill>
                <a:uFill>
                  <a:solidFill>
                    <a:srgbClr val="000000"/>
                  </a:solidFill>
                </a:uFill>
                <a:latin typeface="Lucida Sans Typewriter" panose="020B0509030504030204" pitchFamily="49" charset="0"/>
                <a:cs typeface="Helvetica"/>
                <a:sym typeface="Helvetica"/>
              </a:rPr>
              <a:t>public static void main(String[] </a:t>
            </a:r>
            <a:r>
              <a:rPr sz="1100" kern="0" dirty="0" err="1">
                <a:solidFill>
                  <a:srgbClr val="000000"/>
                </a:solidFill>
                <a:uFill>
                  <a:solidFill>
                    <a:srgbClr val="000000"/>
                  </a:solidFill>
                </a:uFill>
                <a:latin typeface="Lucida Sans Typewriter" panose="020B0509030504030204" pitchFamily="49" charset="0"/>
                <a:cs typeface="Helvetica"/>
                <a:sym typeface="Helvetica"/>
              </a:rPr>
              <a:t>args</a:t>
            </a:r>
            <a:r>
              <a:rPr sz="1100" kern="0" dirty="0">
                <a:solidFill>
                  <a:srgbClr val="000000"/>
                </a:solidFill>
                <a:uFill>
                  <a:solidFill>
                    <a:srgbClr val="000000"/>
                  </a:solidFill>
                </a:uFill>
                <a:latin typeface="Lucida Sans Typewriter" panose="020B0509030504030204" pitchFamily="49" charset="0"/>
                <a:cs typeface="Helvetica"/>
                <a:sym typeface="Helvetica"/>
              </a:rPr>
              <a:t>)</a:t>
            </a:r>
            <a:br>
              <a:rPr sz="1100" kern="0" dirty="0">
                <a:solidFill>
                  <a:srgbClr val="000000"/>
                </a:solidFill>
                <a:uFill>
                  <a:solidFill>
                    <a:srgbClr val="000000"/>
                  </a:solidFill>
                </a:uFill>
                <a:latin typeface="Lucida Sans Typewriter" panose="020B0509030504030204" pitchFamily="49" charset="0"/>
                <a:cs typeface="Helvetica"/>
                <a:sym typeface="Helvetica"/>
              </a:rPr>
            </a:br>
            <a:r>
              <a:rPr sz="1100" kern="0" dirty="0">
                <a:solidFill>
                  <a:srgbClr val="000000"/>
                </a:solidFill>
                <a:uFill>
                  <a:solidFill>
                    <a:srgbClr val="000000"/>
                  </a:solidFill>
                </a:uFill>
                <a:latin typeface="Lucida Sans Typewriter" panose="020B0509030504030204" pitchFamily="49" charset="0"/>
                <a:cs typeface="Helvetica"/>
                <a:sym typeface="Helvetica"/>
              </a:rPr>
              <a:t>{</a:t>
            </a:r>
            <a:br>
              <a:rPr sz="1100" kern="0" dirty="0">
                <a:solidFill>
                  <a:srgbClr val="000000"/>
                </a:solidFill>
                <a:uFill>
                  <a:solidFill>
                    <a:srgbClr val="000000"/>
                  </a:solidFill>
                </a:uFill>
                <a:latin typeface="Lucida Sans Typewriter" panose="020B0509030504030204" pitchFamily="49" charset="0"/>
                <a:cs typeface="Helvetica"/>
                <a:sym typeface="Helvetica"/>
              </a:rPr>
            </a:br>
            <a:r>
              <a:rPr sz="1100" kern="0" dirty="0">
                <a:solidFill>
                  <a:srgbClr val="000000"/>
                </a:solidFill>
                <a:uFill>
                  <a:solidFill>
                    <a:srgbClr val="000000"/>
                  </a:solidFill>
                </a:uFill>
                <a:latin typeface="Lucida Sans Typewriter" panose="020B0509030504030204" pitchFamily="49" charset="0"/>
                <a:cs typeface="Helvetica"/>
                <a:sym typeface="Helvetica"/>
              </a:rPr>
              <a:t>    if (</a:t>
            </a:r>
            <a:r>
              <a:rPr sz="1100" kern="0" dirty="0" err="1">
                <a:solidFill>
                  <a:srgbClr val="000000"/>
                </a:solidFill>
                <a:uFill>
                  <a:solidFill>
                    <a:srgbClr val="000000"/>
                  </a:solidFill>
                </a:uFill>
                <a:latin typeface="Lucida Sans Typewriter" panose="020B0509030504030204" pitchFamily="49" charset="0"/>
                <a:cs typeface="Helvetica"/>
                <a:sym typeface="Helvetica"/>
              </a:rPr>
              <a:t>args</a:t>
            </a:r>
            <a:r>
              <a:rPr sz="1100" kern="0" dirty="0">
                <a:solidFill>
                  <a:srgbClr val="000000"/>
                </a:solidFill>
                <a:uFill>
                  <a:solidFill>
                    <a:srgbClr val="000000"/>
                  </a:solidFill>
                </a:uFill>
                <a:latin typeface="Lucida Sans Typewriter" panose="020B0509030504030204" pitchFamily="49" charset="0"/>
                <a:cs typeface="Helvetica"/>
                <a:sym typeface="Helvetica"/>
              </a:rPr>
              <a:t>[0].equals("-")) compress();</a:t>
            </a:r>
            <a:br>
              <a:rPr sz="1100" kern="0" dirty="0">
                <a:solidFill>
                  <a:srgbClr val="000000"/>
                </a:solidFill>
                <a:uFill>
                  <a:solidFill>
                    <a:srgbClr val="000000"/>
                  </a:solidFill>
                </a:uFill>
                <a:latin typeface="Lucida Sans Typewriter" panose="020B0509030504030204" pitchFamily="49" charset="0"/>
                <a:cs typeface="Helvetica"/>
                <a:sym typeface="Helvetica"/>
              </a:rPr>
            </a:br>
            <a:r>
              <a:rPr sz="1100" kern="0" dirty="0">
                <a:solidFill>
                  <a:srgbClr val="000000"/>
                </a:solidFill>
                <a:uFill>
                  <a:solidFill>
                    <a:srgbClr val="000000"/>
                  </a:solidFill>
                </a:uFill>
                <a:latin typeface="Lucida Sans Typewriter" panose="020B0509030504030204" pitchFamily="49" charset="0"/>
                <a:cs typeface="Helvetica"/>
                <a:sym typeface="Helvetica"/>
              </a:rPr>
              <a:t>    if (</a:t>
            </a:r>
            <a:r>
              <a:rPr sz="1100" kern="0" dirty="0" err="1">
                <a:solidFill>
                  <a:srgbClr val="000000"/>
                </a:solidFill>
                <a:uFill>
                  <a:solidFill>
                    <a:srgbClr val="000000"/>
                  </a:solidFill>
                </a:uFill>
                <a:latin typeface="Lucida Sans Typewriter" panose="020B0509030504030204" pitchFamily="49" charset="0"/>
                <a:cs typeface="Helvetica"/>
                <a:sym typeface="Helvetica"/>
              </a:rPr>
              <a:t>args</a:t>
            </a:r>
            <a:r>
              <a:rPr sz="1100" kern="0" dirty="0">
                <a:solidFill>
                  <a:srgbClr val="000000"/>
                </a:solidFill>
                <a:uFill>
                  <a:solidFill>
                    <a:srgbClr val="000000"/>
                  </a:solidFill>
                </a:uFill>
                <a:latin typeface="Lucida Sans Typewriter" panose="020B0509030504030204" pitchFamily="49" charset="0"/>
                <a:cs typeface="Helvetica"/>
                <a:sym typeface="Helvetica"/>
              </a:rPr>
              <a:t>[0].equals("+")) expand();</a:t>
            </a:r>
            <a:br>
              <a:rPr sz="1100" kern="0" dirty="0">
                <a:solidFill>
                  <a:srgbClr val="000000"/>
                </a:solidFill>
                <a:uFill>
                  <a:solidFill>
                    <a:srgbClr val="000000"/>
                  </a:solidFill>
                </a:uFill>
                <a:latin typeface="Lucida Sans Typewriter" panose="020B0509030504030204" pitchFamily="49" charset="0"/>
                <a:cs typeface="Helvetica"/>
                <a:sym typeface="Helvetica"/>
              </a:rPr>
            </a:br>
            <a:r>
              <a:rPr sz="1100" kern="0" dirty="0">
                <a:solidFill>
                  <a:srgbClr val="000000"/>
                </a:solidFill>
                <a:uFill>
                  <a:solidFill>
                    <a:srgbClr val="000000"/>
                  </a:solidFill>
                </a:uFill>
                <a:latin typeface="Lucida Sans Typewriter" panose="020B0509030504030204" pitchFamily="49" charset="0"/>
                <a:cs typeface="Helvetica"/>
                <a:sym typeface="Helvetica"/>
              </a:rPr>
              <a:t>}</a:t>
            </a:r>
          </a:p>
        </p:txBody>
      </p:sp>
      <p:pic>
        <p:nvPicPr>
          <p:cNvPr id="214" name="GenomeExamples.png"/>
          <p:cNvPicPr>
            <a:picLocks noChangeAspect="1"/>
          </p:cNvPicPr>
          <p:nvPr/>
        </p:nvPicPr>
        <p:blipFill>
          <a:blip r:embed="rId3"/>
          <a:srcRect b="41330"/>
          <a:stretch>
            <a:fillRect/>
          </a:stretch>
        </p:blipFill>
        <p:spPr>
          <a:xfrm>
            <a:off x="3372446" y="2380477"/>
            <a:ext cx="5222263" cy="4209633"/>
          </a:xfrm>
          <a:prstGeom prst="rect">
            <a:avLst/>
          </a:prstGeom>
          <a:ln w="12700"/>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16</a:t>
            </a:fld>
            <a:endParaRPr kern="0">
              <a:latin typeface="Lucida Sans Regular"/>
              <a:sym typeface="Lucida Sans Regular"/>
            </a:endParaRPr>
          </a:p>
        </p:txBody>
      </p:sp>
      <p:sp>
        <p:nvSpPr>
          <p:cNvPr id="233" name="Shape 233"/>
          <p:cNvSpPr txBox="1">
            <a:spLocks noGrp="1"/>
          </p:cNvSpPr>
          <p:nvPr>
            <p:ph type="title"/>
          </p:nvPr>
        </p:nvSpPr>
        <p:spPr>
          <a:prstGeom prst="rect">
            <a:avLst/>
          </a:prstGeom>
        </p:spPr>
        <p:txBody>
          <a:bodyPr/>
          <a:lstStyle/>
          <a:p>
            <a:r>
              <a:t>Run-length encoding</a:t>
            </a:r>
          </a:p>
        </p:txBody>
      </p:sp>
      <p:sp>
        <p:nvSpPr>
          <p:cNvPr id="234" name="Shape 234"/>
          <p:cNvSpPr txBox="1">
            <a:spLocks noGrp="1"/>
          </p:cNvSpPr>
          <p:nvPr>
            <p:ph type="body" idx="1"/>
          </p:nvPr>
        </p:nvSpPr>
        <p:spPr>
          <a:prstGeom prst="rect">
            <a:avLst/>
          </a:prstGeom>
        </p:spPr>
        <p:txBody>
          <a:bodyPr/>
          <a:lstStyle/>
          <a:p>
            <a:r>
              <a:rPr dirty="0"/>
              <a:t>Simple type of redundancy in a bitstream.  </a:t>
            </a:r>
            <a:r>
              <a:rPr dirty="0">
                <a:solidFill>
                  <a:srgbClr val="000000"/>
                </a:solidFill>
                <a:uFill>
                  <a:solidFill>
                    <a:srgbClr val="000000"/>
                  </a:solidFill>
                </a:uFill>
              </a:rPr>
              <a:t>Long runs of repeated bits.</a:t>
            </a:r>
          </a:p>
          <a:p>
            <a:br>
              <a:rPr dirty="0">
                <a:solidFill>
                  <a:srgbClr val="000000"/>
                </a:solidFill>
                <a:uFill>
                  <a:solidFill>
                    <a:srgbClr val="000000"/>
                  </a:solidFill>
                </a:uFill>
              </a:rPr>
            </a:br>
            <a:br>
              <a:rPr dirty="0">
                <a:solidFill>
                  <a:srgbClr val="000000"/>
                </a:solidFill>
                <a:uFill>
                  <a:solidFill>
                    <a:srgbClr val="000000"/>
                  </a:solidFill>
                </a:uFill>
              </a:rPr>
            </a:br>
            <a:r>
              <a:rPr dirty="0"/>
              <a:t>Representation.  </a:t>
            </a:r>
            <a:r>
              <a:rPr dirty="0">
                <a:solidFill>
                  <a:srgbClr val="000000"/>
                </a:solidFill>
                <a:uFill>
                  <a:solidFill>
                    <a:srgbClr val="000000"/>
                  </a:solidFill>
                </a:uFill>
              </a:rPr>
              <a:t>4-bit counts to represent alternating runs of 0s and 1s:</a:t>
            </a:r>
            <a:br>
              <a:rPr dirty="0">
                <a:solidFill>
                  <a:srgbClr val="000000"/>
                </a:solidFill>
                <a:uFill>
                  <a:solidFill>
                    <a:srgbClr val="000000"/>
                  </a:solidFill>
                </a:uFill>
              </a:rPr>
            </a:br>
            <a:r>
              <a:rPr dirty="0">
                <a:solidFill>
                  <a:srgbClr val="000000"/>
                </a:solidFill>
                <a:uFill>
                  <a:solidFill>
                    <a:srgbClr val="000000"/>
                  </a:solidFill>
                </a:uFill>
              </a:rPr>
              <a:t>15 0s, then 7 1s, then 7 0s, then 11 1s.</a:t>
            </a:r>
          </a:p>
          <a:p>
            <a:br>
              <a:rPr dirty="0">
                <a:solidFill>
                  <a:srgbClr val="000000"/>
                </a:solidFill>
                <a:uFill>
                  <a:solidFill>
                    <a:srgbClr val="000000"/>
                  </a:solidFill>
                </a:uFill>
              </a:rPr>
            </a:br>
            <a:br>
              <a:rPr dirty="0">
                <a:solidFill>
                  <a:srgbClr val="000000"/>
                </a:solidFill>
                <a:uFill>
                  <a:solidFill>
                    <a:srgbClr val="000000"/>
                  </a:solidFill>
                </a:uFill>
              </a:rPr>
            </a:br>
            <a:br>
              <a:rPr dirty="0">
                <a:solidFill>
                  <a:srgbClr val="000000"/>
                </a:solidFill>
                <a:uFill>
                  <a:solidFill>
                    <a:srgbClr val="000000"/>
                  </a:solidFill>
                </a:uFill>
              </a:rPr>
            </a:br>
            <a:r>
              <a:rPr dirty="0"/>
              <a:t>Q.</a:t>
            </a:r>
            <a:r>
              <a:rPr dirty="0">
                <a:solidFill>
                  <a:srgbClr val="000000"/>
                </a:solidFill>
                <a:uFill>
                  <a:solidFill>
                    <a:srgbClr val="000000"/>
                  </a:solidFill>
                </a:uFill>
              </a:rPr>
              <a:t>  How many bits to store the counts?</a:t>
            </a:r>
          </a:p>
          <a:p>
            <a:r>
              <a:rPr dirty="0"/>
              <a:t>A.</a:t>
            </a:r>
            <a:r>
              <a:rPr dirty="0">
                <a:solidFill>
                  <a:srgbClr val="000000"/>
                </a:solidFill>
                <a:uFill>
                  <a:solidFill>
                    <a:srgbClr val="000000"/>
                  </a:solidFill>
                </a:uFill>
              </a:rPr>
              <a:t>  We'll use 8 (but 4 in the example above).</a:t>
            </a:r>
          </a:p>
          <a:p>
            <a:br>
              <a:rPr dirty="0">
                <a:solidFill>
                  <a:srgbClr val="000000"/>
                </a:solidFill>
                <a:uFill>
                  <a:solidFill>
                    <a:srgbClr val="000000"/>
                  </a:solidFill>
                </a:uFill>
              </a:rPr>
            </a:br>
            <a:r>
              <a:rPr dirty="0"/>
              <a:t>Q.</a:t>
            </a:r>
            <a:r>
              <a:rPr dirty="0">
                <a:solidFill>
                  <a:srgbClr val="000000"/>
                </a:solidFill>
                <a:uFill>
                  <a:solidFill>
                    <a:srgbClr val="000000"/>
                  </a:solidFill>
                </a:uFill>
              </a:rPr>
              <a:t>  What to do when run length exceeds max count?</a:t>
            </a:r>
          </a:p>
          <a:p>
            <a:r>
              <a:rPr dirty="0"/>
              <a:t>A.</a:t>
            </a:r>
            <a:r>
              <a:rPr dirty="0">
                <a:solidFill>
                  <a:srgbClr val="000000"/>
                </a:solidFill>
                <a:uFill>
                  <a:solidFill>
                    <a:srgbClr val="000000"/>
                  </a:solidFill>
                </a:uFill>
              </a:rPr>
              <a:t>  If longer than 255, intersperse runs of length 0.</a:t>
            </a:r>
          </a:p>
          <a:p>
            <a:br>
              <a:rPr dirty="0">
                <a:solidFill>
                  <a:srgbClr val="000000"/>
                </a:solidFill>
                <a:uFill>
                  <a:solidFill>
                    <a:srgbClr val="000000"/>
                  </a:solidFill>
                </a:uFill>
              </a:rPr>
            </a:br>
            <a:br>
              <a:rPr dirty="0">
                <a:solidFill>
                  <a:srgbClr val="000000"/>
                </a:solidFill>
                <a:uFill>
                  <a:solidFill>
                    <a:srgbClr val="000000"/>
                  </a:solidFill>
                </a:uFill>
              </a:rPr>
            </a:br>
            <a:r>
              <a:rPr dirty="0"/>
              <a:t>Applications.  </a:t>
            </a:r>
            <a:r>
              <a:rPr dirty="0">
                <a:solidFill>
                  <a:srgbClr val="000000"/>
                </a:solidFill>
                <a:uFill>
                  <a:solidFill>
                    <a:srgbClr val="000000"/>
                  </a:solidFill>
                </a:uFill>
              </a:rPr>
              <a:t>JPEG, ITU-T T4 Group 3 Fax, ...</a:t>
            </a:r>
          </a:p>
        </p:txBody>
      </p:sp>
      <p:sp>
        <p:nvSpPr>
          <p:cNvPr id="235" name="Shape 235"/>
          <p:cNvSpPr/>
          <p:nvPr/>
        </p:nvSpPr>
        <p:spPr>
          <a:xfrm>
            <a:off x="2836665" y="1366243"/>
            <a:ext cx="6564939" cy="385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defRPr sz="2200" spc="550">
                <a:solidFill>
                  <a:srgbClr val="000000"/>
                </a:solidFill>
                <a:latin typeface="+mj-lt"/>
                <a:ea typeface="+mj-ea"/>
                <a:cs typeface="+mj-cs"/>
                <a:sym typeface="Helvetica"/>
              </a:defRPr>
            </a:lvl1pPr>
          </a:lstStyle>
          <a:p>
            <a:pPr marL="41273" marR="41273" defTabSz="910796" eaLnBrk="1" fontAlgn="auto">
              <a:lnSpc>
                <a:spcPct val="150000"/>
              </a:lnSpc>
              <a:spcBef>
                <a:spcPts val="0"/>
              </a:spcBef>
              <a:spcAft>
                <a:spcPts val="0"/>
              </a:spcAft>
            </a:pPr>
            <a:r>
              <a:rPr sz="1547" kern="0" spc="387">
                <a:uFill>
                  <a:solidFill>
                    <a:srgbClr val="8D3124"/>
                  </a:solidFill>
                </a:uFill>
                <a:latin typeface="Helvetica"/>
                <a:cs typeface="Helvetica"/>
              </a:rPr>
              <a:t>0000000000000001111111000000011111111111</a:t>
            </a:r>
          </a:p>
        </p:txBody>
      </p:sp>
      <p:sp>
        <p:nvSpPr>
          <p:cNvPr id="248" name="Shape 248"/>
          <p:cNvSpPr/>
          <p:nvPr/>
        </p:nvSpPr>
        <p:spPr>
          <a:xfrm>
            <a:off x="9524951" y="1625204"/>
            <a:ext cx="253886" cy="187613"/>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249" name="Shape 249"/>
          <p:cNvSpPr/>
          <p:nvPr/>
        </p:nvSpPr>
        <p:spPr>
          <a:xfrm>
            <a:off x="9783962" y="1705571"/>
            <a:ext cx="644408" cy="299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40 bits</a:t>
            </a:r>
          </a:p>
        </p:txBody>
      </p:sp>
      <p:pic>
        <p:nvPicPr>
          <p:cNvPr id="2" name="Picture 1">
            <a:extLst>
              <a:ext uri="{FF2B5EF4-FFF2-40B4-BE49-F238E27FC236}">
                <a16:creationId xmlns:a16="http://schemas.microsoft.com/office/drawing/2014/main" id="{D3D3652B-1BBE-4E4B-B986-A12A1A82405A}"/>
              </a:ext>
            </a:extLst>
          </p:cNvPr>
          <p:cNvPicPr>
            <a:picLocks noChangeAspect="1"/>
          </p:cNvPicPr>
          <p:nvPr/>
        </p:nvPicPr>
        <p:blipFill>
          <a:blip r:embed="rId3"/>
          <a:stretch>
            <a:fillRect/>
          </a:stretch>
        </p:blipFill>
        <p:spPr>
          <a:xfrm>
            <a:off x="2836664" y="2771776"/>
            <a:ext cx="4476750" cy="65722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17</a:t>
            </a:fld>
            <a:endParaRPr kern="0">
              <a:latin typeface="Lucida Sans Regular"/>
              <a:sym typeface="Lucida Sans Regular"/>
            </a:endParaRPr>
          </a:p>
        </p:txBody>
      </p:sp>
      <p:sp>
        <p:nvSpPr>
          <p:cNvPr id="254" name="Shape 254"/>
          <p:cNvSpPr txBox="1">
            <a:spLocks noGrp="1"/>
          </p:cNvSpPr>
          <p:nvPr>
            <p:ph type="title"/>
          </p:nvPr>
        </p:nvSpPr>
        <p:spPr>
          <a:prstGeom prst="rect">
            <a:avLst/>
          </a:prstGeom>
        </p:spPr>
        <p:txBody>
          <a:bodyPr/>
          <a:lstStyle/>
          <a:p>
            <a:r>
              <a:t>Run-length encoding:  Java implementation</a:t>
            </a:r>
          </a:p>
        </p:txBody>
      </p:sp>
      <p:pic>
        <p:nvPicPr>
          <p:cNvPr id="2" name="Picture 1">
            <a:extLst>
              <a:ext uri="{FF2B5EF4-FFF2-40B4-BE49-F238E27FC236}">
                <a16:creationId xmlns:a16="http://schemas.microsoft.com/office/drawing/2014/main" id="{18FCE06A-7CC8-414F-9372-6674175581DF}"/>
              </a:ext>
            </a:extLst>
          </p:cNvPr>
          <p:cNvPicPr>
            <a:picLocks noChangeAspect="1"/>
          </p:cNvPicPr>
          <p:nvPr/>
        </p:nvPicPr>
        <p:blipFill>
          <a:blip r:embed="rId2"/>
          <a:stretch>
            <a:fillRect/>
          </a:stretch>
        </p:blipFill>
        <p:spPr>
          <a:xfrm>
            <a:off x="2095501" y="772675"/>
            <a:ext cx="8288445" cy="5449367"/>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 name="Shape 267"/>
          <p:cNvSpPr txBox="1">
            <a:spLocks noGrp="1"/>
          </p:cNvSpPr>
          <p:nvPr>
            <p:ph type="title"/>
          </p:nvPr>
        </p:nvSpPr>
        <p:spPr>
          <a:prstGeom prst="rect">
            <a:avLst/>
          </a:prstGeom>
        </p:spPr>
        <p:txBody>
          <a:bodyPr/>
          <a:lstStyle/>
          <a:p>
            <a:r>
              <a:t>An application:  compress a bitmap</a:t>
            </a:r>
          </a:p>
        </p:txBody>
      </p:sp>
      <p:sp>
        <p:nvSpPr>
          <p:cNvPr id="268" name="Shape 268"/>
          <p:cNvSpPr txBox="1">
            <a:spLocks noGrp="1"/>
          </p:cNvSpPr>
          <p:nvPr>
            <p:ph type="body" idx="1"/>
          </p:nvPr>
        </p:nvSpPr>
        <p:spPr>
          <a:prstGeom prst="rect">
            <a:avLst/>
          </a:prstGeom>
        </p:spPr>
        <p:txBody>
          <a:bodyPr/>
          <a:lstStyle/>
          <a:p>
            <a:r>
              <a:t>Typical black-and-white-scanned image.</a:t>
            </a:r>
          </a:p>
          <a:p>
            <a:pPr lvl="1"/>
            <a:r>
              <a:t>300 pixels/inch.</a:t>
            </a:r>
          </a:p>
          <a:p>
            <a:pPr lvl="1"/>
            <a:r>
              <a:t>8.5-by-11 inches.</a:t>
            </a:r>
          </a:p>
          <a:p>
            <a:pPr lvl="1"/>
            <a:r>
              <a:t>300 </a:t>
            </a:r>
            <a:r>
              <a:rPr>
                <a:latin typeface="Symbol"/>
                <a:ea typeface="Symbol"/>
                <a:cs typeface="Symbol"/>
                <a:sym typeface="Symbol"/>
              </a:rPr>
              <a:t>´ </a:t>
            </a:r>
            <a:r>
              <a:t>8.5</a:t>
            </a:r>
            <a:r>
              <a:rPr>
                <a:latin typeface="Symbol"/>
                <a:ea typeface="Symbol"/>
                <a:cs typeface="Symbol"/>
                <a:sym typeface="Symbol"/>
              </a:rPr>
              <a:t> ´ </a:t>
            </a:r>
            <a:r>
              <a:t>300</a:t>
            </a:r>
            <a:r>
              <a:rPr>
                <a:latin typeface="Symbol"/>
                <a:ea typeface="Symbol"/>
                <a:cs typeface="Symbol"/>
                <a:sym typeface="Symbol"/>
              </a:rPr>
              <a:t> ´ </a:t>
            </a:r>
            <a:r>
              <a:t>11 = 8.415 million bits.</a:t>
            </a:r>
          </a:p>
          <a:p>
            <a:endParaRPr>
              <a:solidFill>
                <a:srgbClr val="000000"/>
              </a:solidFill>
            </a:endParaRPr>
          </a:p>
          <a:p>
            <a:r>
              <a:t>Observation.</a:t>
            </a:r>
            <a:r>
              <a:rPr>
                <a:solidFill>
                  <a:srgbClr val="000000"/>
                </a:solidFill>
              </a:rPr>
              <a:t>  Bits are mostly white.</a:t>
            </a:r>
          </a:p>
          <a:p>
            <a:endParaRPr>
              <a:solidFill>
                <a:srgbClr val="000000"/>
              </a:solidFill>
            </a:endParaRPr>
          </a:p>
          <a:p>
            <a:endParaRPr>
              <a:solidFill>
                <a:srgbClr val="000000"/>
              </a:solidFill>
            </a:endParaRPr>
          </a:p>
          <a:p>
            <a:endParaRPr>
              <a:solidFill>
                <a:srgbClr val="000000"/>
              </a:solidFill>
            </a:endParaRPr>
          </a:p>
          <a:p>
            <a:r>
              <a:t>Typical amount of text on a page.</a:t>
            </a:r>
            <a:br/>
            <a:r>
              <a:rPr>
                <a:solidFill>
                  <a:srgbClr val="000000"/>
                </a:solidFill>
              </a:rPr>
              <a:t>40 lines </a:t>
            </a:r>
            <a:r>
              <a:rPr>
                <a:solidFill>
                  <a:srgbClr val="000000"/>
                </a:solidFill>
                <a:uFill>
                  <a:solidFill>
                    <a:srgbClr val="000000"/>
                  </a:solidFill>
                </a:uFill>
                <a:latin typeface="Symbol"/>
                <a:ea typeface="Symbol"/>
                <a:cs typeface="Symbol"/>
                <a:sym typeface="Symbol"/>
              </a:rPr>
              <a:t>´</a:t>
            </a:r>
            <a:r>
              <a:rPr>
                <a:solidFill>
                  <a:srgbClr val="000000"/>
                </a:solidFill>
              </a:rPr>
              <a:t> 75 chars per line = 3,000 chars.</a:t>
            </a:r>
          </a:p>
          <a:p>
            <a:endParaRPr>
              <a:solidFill>
                <a:srgbClr val="000000"/>
              </a:solidFill>
            </a:endParaRPr>
          </a:p>
          <a:p>
            <a:endParaRPr>
              <a:solidFill>
                <a:srgbClr val="000000"/>
              </a:solidFill>
            </a:endParaRPr>
          </a:p>
        </p:txBody>
      </p:sp>
      <p:sp>
        <p:nvSpPr>
          <p:cNvPr id="269" name="Shape 269"/>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18</a:t>
            </a:fld>
            <a:endParaRPr kern="0">
              <a:latin typeface="Lucida Sans Regular"/>
              <a:sym typeface="Lucida Sans Regular"/>
            </a:endParaRPr>
          </a:p>
        </p:txBody>
      </p:sp>
      <p:pic>
        <p:nvPicPr>
          <p:cNvPr id="270" name="RLEq.png"/>
          <p:cNvPicPr>
            <a:picLocks noChangeAspect="1"/>
          </p:cNvPicPr>
          <p:nvPr/>
        </p:nvPicPr>
        <p:blipFill>
          <a:blip r:embed="rId3"/>
          <a:stretch>
            <a:fillRect/>
          </a:stretch>
        </p:blipFill>
        <p:spPr>
          <a:xfrm>
            <a:off x="7018675" y="782191"/>
            <a:ext cx="3182745" cy="5642140"/>
          </a:xfrm>
          <a:prstGeom prst="rect">
            <a:avLst/>
          </a:prstGeom>
          <a:ln w="12700"/>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Shape 274"/>
          <p:cNvSpPr txBox="1">
            <a:spLocks noGrp="1"/>
          </p:cNvSpPr>
          <p:nvPr>
            <p:ph type="title"/>
          </p:nvPr>
        </p:nvSpPr>
        <p:spPr>
          <a:prstGeom prst="rect">
            <a:avLst/>
          </a:prstGeom>
        </p:spPr>
        <p:txBody>
          <a:bodyPr/>
          <a:lstStyle/>
          <a:p>
            <a:r>
              <a:t>Black and white bitmap compression: another approach</a:t>
            </a:r>
          </a:p>
        </p:txBody>
      </p:sp>
      <p:sp>
        <p:nvSpPr>
          <p:cNvPr id="275" name="Shape 275"/>
          <p:cNvSpPr txBox="1">
            <a:spLocks noGrp="1"/>
          </p:cNvSpPr>
          <p:nvPr>
            <p:ph type="body" idx="1"/>
          </p:nvPr>
        </p:nvSpPr>
        <p:spPr>
          <a:prstGeom prst="rect">
            <a:avLst/>
          </a:prstGeom>
        </p:spPr>
        <p:txBody>
          <a:bodyPr/>
          <a:lstStyle/>
          <a:p>
            <a:r>
              <a:t>Fax machine (~1980).</a:t>
            </a:r>
          </a:p>
          <a:p>
            <a:pPr lvl="1"/>
            <a:r>
              <a:t>Slow scanner produces lines in sequential order.</a:t>
            </a:r>
          </a:p>
          <a:p>
            <a:pPr lvl="1"/>
            <a:r>
              <a:t>Compress to save time (reduce number of bits to send).</a:t>
            </a:r>
          </a:p>
          <a:p>
            <a:endParaRPr/>
          </a:p>
          <a:p>
            <a:r>
              <a:t>Electronic documents (~2000).</a:t>
            </a:r>
          </a:p>
          <a:p>
            <a:pPr lvl="1"/>
            <a:r>
              <a:t>High-resolution scanners produce huge files.</a:t>
            </a:r>
          </a:p>
          <a:p>
            <a:pPr lvl="1"/>
            <a:r>
              <a:t>Compress to save space (reduce number of bits to save).</a:t>
            </a:r>
          </a:p>
          <a:p>
            <a:pPr lvl="1"/>
            <a:endParaRPr/>
          </a:p>
          <a:p>
            <a:r>
              <a:t>Idea.</a:t>
            </a:r>
          </a:p>
          <a:p>
            <a:pPr lvl="1"/>
            <a:r>
              <a:t>use OCR to get back to ASCII (!)</a:t>
            </a:r>
          </a:p>
          <a:p>
            <a:pPr lvl="1"/>
            <a:r>
              <a:t>use Huffman on ASCII string (!)</a:t>
            </a:r>
          </a:p>
          <a:p>
            <a:endParaRPr/>
          </a:p>
          <a:p>
            <a:endParaRPr/>
          </a:p>
          <a:p>
            <a:r>
              <a:t>Bottom line.  </a:t>
            </a:r>
            <a:r>
              <a:rPr>
                <a:solidFill>
                  <a:srgbClr val="000000"/>
                </a:solidFill>
              </a:rPr>
              <a:t>Any extra information about file can yield dramatic gains.</a:t>
            </a:r>
          </a:p>
        </p:txBody>
      </p:sp>
      <p:sp>
        <p:nvSpPr>
          <p:cNvPr id="276" name="Shape 276"/>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19</a:t>
            </a:fld>
            <a:endParaRPr kern="0">
              <a:latin typeface="Lucida Sans Regular"/>
              <a:sym typeface="Lucida Sans Regul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45BD-8A0D-43E1-A073-911426F996AB}"/>
              </a:ext>
            </a:extLst>
          </p:cNvPr>
          <p:cNvSpPr>
            <a:spLocks noGrp="1"/>
          </p:cNvSpPr>
          <p:nvPr>
            <p:ph type="title"/>
          </p:nvPr>
        </p:nvSpPr>
        <p:spPr/>
        <p:txBody>
          <a:bodyPr/>
          <a:lstStyle/>
          <a:p>
            <a:r>
              <a:rPr lang="en-US" dirty="0"/>
              <a:t>Alerts</a:t>
            </a:r>
          </a:p>
        </p:txBody>
      </p:sp>
      <p:sp>
        <p:nvSpPr>
          <p:cNvPr id="3" name="Content Placeholder 2">
            <a:extLst>
              <a:ext uri="{FF2B5EF4-FFF2-40B4-BE49-F238E27FC236}">
                <a16:creationId xmlns:a16="http://schemas.microsoft.com/office/drawing/2014/main" id="{A72ADBD8-3837-4AB7-9A22-E9BBAF923C4B}"/>
              </a:ext>
            </a:extLst>
          </p:cNvPr>
          <p:cNvSpPr>
            <a:spLocks noGrp="1"/>
          </p:cNvSpPr>
          <p:nvPr>
            <p:ph idx="1"/>
          </p:nvPr>
        </p:nvSpPr>
        <p:spPr/>
        <p:txBody>
          <a:bodyPr/>
          <a:lstStyle/>
          <a:p>
            <a:r>
              <a:rPr lang="en-US"/>
              <a:t>Homework #10 due today</a:t>
            </a:r>
          </a:p>
          <a:p>
            <a:r>
              <a:rPr lang="en-US"/>
              <a:t>Lab 7 due Wednesday</a:t>
            </a:r>
          </a:p>
          <a:p>
            <a:r>
              <a:rPr lang="en-US"/>
              <a:t>Project #3 due Friday</a:t>
            </a:r>
          </a:p>
          <a:p>
            <a:endParaRPr lang="en-US"/>
          </a:p>
          <a:p>
            <a:r>
              <a:rPr lang="en-US"/>
              <a:t>Final Exam: Friday, December 9</a:t>
            </a:r>
          </a:p>
          <a:p>
            <a:pPr lvl="1"/>
            <a:r>
              <a:rPr lang="en-US"/>
              <a:t>Exam will be at 10:15am</a:t>
            </a:r>
          </a:p>
        </p:txBody>
      </p:sp>
    </p:spTree>
    <p:extLst>
      <p:ext uri="{BB962C8B-B14F-4D97-AF65-F5344CB8AC3E}">
        <p14:creationId xmlns:p14="http://schemas.microsoft.com/office/powerpoint/2010/main" val="3267287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txBox="1">
            <a:spLocks noGrp="1"/>
          </p:cNvSpPr>
          <p:nvPr>
            <p:ph type="body" idx="1"/>
          </p:nvPr>
        </p:nvSpPr>
        <p:spPr>
          <a:prstGeom prst="rect">
            <a:avLst/>
          </a:prstGeom>
        </p:spPr>
        <p:txBody>
          <a:bodyPr/>
          <a:lstStyle/>
          <a:p>
            <a:r>
              <a:rPr>
                <a:solidFill>
                  <a:srgbClr val="000000"/>
                </a:solidFill>
                <a:uFill>
                  <a:solidFill>
                    <a:srgbClr val="000000"/>
                  </a:solidFill>
                </a:uFill>
              </a:rPr>
              <a:t>Use different number of bits to encode different chars.</a:t>
            </a:r>
          </a:p>
          <a:p>
            <a:br>
              <a:rPr>
                <a:solidFill>
                  <a:srgbClr val="000000"/>
                </a:solidFill>
                <a:uFill>
                  <a:solidFill>
                    <a:srgbClr val="000000"/>
                  </a:solidFill>
                </a:uFill>
              </a:rPr>
            </a:br>
            <a:r>
              <a:t>Ex.  </a:t>
            </a:r>
            <a:r>
              <a:rPr>
                <a:solidFill>
                  <a:srgbClr val="000000"/>
                </a:solidFill>
                <a:uFill>
                  <a:solidFill>
                    <a:srgbClr val="000000"/>
                  </a:solidFill>
                </a:uFill>
              </a:rPr>
              <a:t>Morse code:</a:t>
            </a:r>
            <a:r>
              <a:rPr>
                <a:solidFill>
                  <a:srgbClr val="000000"/>
                </a:solidFill>
                <a:uFill>
                  <a:solidFill>
                    <a:srgbClr val="000000"/>
                  </a:solidFill>
                </a:uFill>
                <a:latin typeface="Symbol"/>
                <a:ea typeface="Symbol"/>
                <a:cs typeface="Symbol"/>
                <a:sym typeface="Symbol"/>
              </a:rPr>
              <a:t>   ·</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r>
              <a:rPr>
                <a:solidFill>
                  <a:srgbClr val="000000"/>
                </a:solidFill>
                <a:uFill>
                  <a:solidFill>
                    <a:srgbClr val="000000"/>
                  </a:solidFill>
                </a:uFill>
              </a:rPr>
              <a:t> </a:t>
            </a:r>
            <a:r>
              <a:rPr>
                <a:solidFill>
                  <a:srgbClr val="000000"/>
                </a:solidFill>
                <a:uFill>
                  <a:solidFill>
                    <a:srgbClr val="000000"/>
                  </a:solidFill>
                </a:uFill>
                <a:latin typeface="Symbol"/>
                <a:ea typeface="Symbol"/>
                <a:cs typeface="Symbol"/>
                <a:sym typeface="Symbol"/>
              </a:rPr>
              <a:t>·</a:t>
            </a:r>
          </a:p>
          <a:p>
            <a:br/>
            <a:r>
              <a:t>Issue.  </a:t>
            </a:r>
            <a:r>
              <a:rPr>
                <a:solidFill>
                  <a:srgbClr val="000000"/>
                </a:solidFill>
              </a:rPr>
              <a:t>Ambiguity. </a:t>
            </a:r>
          </a:p>
          <a:p>
            <a:pPr marL="0" lvl="1" indent="89294">
              <a:buSzTx/>
              <a:buNone/>
              <a:defRPr sz="2200" b="1">
                <a:latin typeface="+mj-lt"/>
                <a:ea typeface="+mj-ea"/>
                <a:cs typeface="+mj-cs"/>
                <a:sym typeface="Helvetica"/>
              </a:defRPr>
            </a:pPr>
            <a:r>
              <a:rPr spc="309"/>
              <a:t>SOS</a:t>
            </a:r>
            <a:r>
              <a:rPr b="0"/>
              <a:t> ?</a:t>
            </a:r>
          </a:p>
          <a:p>
            <a:pPr marL="0" lvl="1" indent="89294">
              <a:buSzTx/>
              <a:buNone/>
              <a:defRPr sz="2200" b="1" spc="440">
                <a:latin typeface="+mj-lt"/>
                <a:ea typeface="+mj-ea"/>
                <a:cs typeface="+mj-cs"/>
                <a:sym typeface="Helvetica"/>
              </a:defRPr>
            </a:pPr>
            <a:r>
              <a:rPr b="0"/>
              <a:t>V7</a:t>
            </a:r>
            <a:r>
              <a:t> ?</a:t>
            </a:r>
          </a:p>
          <a:p>
            <a:pPr marL="0" lvl="1" indent="89294">
              <a:buSzTx/>
              <a:buNone/>
              <a:defRPr sz="2200" b="1" spc="440">
                <a:latin typeface="+mj-lt"/>
                <a:ea typeface="+mj-ea"/>
                <a:cs typeface="+mj-cs"/>
                <a:sym typeface="Helvetica"/>
              </a:defRPr>
            </a:pPr>
            <a:r>
              <a:rPr b="0"/>
              <a:t>IAMIE</a:t>
            </a:r>
            <a:r>
              <a:t> ?</a:t>
            </a:r>
          </a:p>
          <a:p>
            <a:pPr marL="0" lvl="1" indent="89294">
              <a:buSzTx/>
              <a:buNone/>
              <a:defRPr sz="2200" b="1" spc="440">
                <a:latin typeface="+mj-lt"/>
                <a:ea typeface="+mj-ea"/>
                <a:cs typeface="+mj-cs"/>
                <a:sym typeface="Helvetica"/>
              </a:defRPr>
            </a:pPr>
            <a:r>
              <a:rPr b="0"/>
              <a:t>EEWNI</a:t>
            </a:r>
            <a:r>
              <a:t> ?</a:t>
            </a:r>
          </a:p>
          <a:p>
            <a:br/>
            <a:br/>
            <a:r>
              <a:t>In practice.  </a:t>
            </a:r>
            <a:r>
              <a:rPr>
                <a:solidFill>
                  <a:srgbClr val="000000"/>
                </a:solidFill>
              </a:rPr>
              <a:t>Use a medium gap to</a:t>
            </a:r>
            <a:br>
              <a:rPr>
                <a:solidFill>
                  <a:srgbClr val="000000"/>
                </a:solidFill>
              </a:rPr>
            </a:br>
            <a:r>
              <a:rPr>
                <a:solidFill>
                  <a:srgbClr val="000000"/>
                </a:solidFill>
              </a:rPr>
              <a:t>separate codewords.</a:t>
            </a:r>
          </a:p>
        </p:txBody>
      </p:sp>
      <p:sp>
        <p:nvSpPr>
          <p:cNvPr id="295" name="Shape 295"/>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20</a:t>
            </a:fld>
            <a:endParaRPr kern="0">
              <a:latin typeface="Lucida Sans Regular"/>
              <a:sym typeface="Lucida Sans Regular"/>
            </a:endParaRPr>
          </a:p>
        </p:txBody>
      </p:sp>
      <p:sp>
        <p:nvSpPr>
          <p:cNvPr id="296" name="Shape 296"/>
          <p:cNvSpPr txBox="1">
            <a:spLocks noGrp="1"/>
          </p:cNvSpPr>
          <p:nvPr>
            <p:ph type="title"/>
          </p:nvPr>
        </p:nvSpPr>
        <p:spPr>
          <a:prstGeom prst="rect">
            <a:avLst/>
          </a:prstGeom>
        </p:spPr>
        <p:txBody>
          <a:bodyPr/>
          <a:lstStyle/>
          <a:p>
            <a:r>
              <a:t>Variable-length codes</a:t>
            </a:r>
          </a:p>
        </p:txBody>
      </p:sp>
      <p:grpSp>
        <p:nvGrpSpPr>
          <p:cNvPr id="299" name="Group 299"/>
          <p:cNvGrpSpPr/>
          <p:nvPr/>
        </p:nvGrpSpPr>
        <p:grpSpPr>
          <a:xfrm>
            <a:off x="6667501" y="1910954"/>
            <a:ext cx="3562945" cy="4670227"/>
            <a:chOff x="0" y="0"/>
            <a:chExt cx="5067300" cy="6642100"/>
          </a:xfrm>
        </p:grpSpPr>
        <p:sp>
          <p:nvSpPr>
            <p:cNvPr id="297" name="Shape 297"/>
            <p:cNvSpPr/>
            <p:nvPr/>
          </p:nvSpPr>
          <p:spPr>
            <a:xfrm>
              <a:off x="0" y="0"/>
              <a:ext cx="5067300" cy="66421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298" name="morsekey.png"/>
            <p:cNvPicPr>
              <a:picLocks/>
            </p:cNvPicPr>
            <p:nvPr/>
          </p:nvPicPr>
          <p:blipFill>
            <a:blip r:embed="rId3"/>
            <a:srcRect t="4899"/>
            <a:stretch>
              <a:fillRect/>
            </a:stretch>
          </p:blipFill>
          <p:spPr>
            <a:xfrm>
              <a:off x="207514" y="216365"/>
              <a:ext cx="4472098" cy="6241974"/>
            </a:xfrm>
            <a:prstGeom prst="rect">
              <a:avLst/>
            </a:prstGeom>
            <a:ln w="12700" cap="flat">
              <a:noFill/>
              <a:miter lim="400000"/>
            </a:ln>
            <a:effectLst/>
          </p:spPr>
        </p:pic>
      </p:grpSp>
      <p:grpSp>
        <p:nvGrpSpPr>
          <p:cNvPr id="305" name="Group 305"/>
          <p:cNvGrpSpPr/>
          <p:nvPr/>
        </p:nvGrpSpPr>
        <p:grpSpPr>
          <a:xfrm>
            <a:off x="4256484" y="5080993"/>
            <a:ext cx="3723680" cy="871283"/>
            <a:chOff x="0" y="0"/>
            <a:chExt cx="5295900" cy="1239158"/>
          </a:xfrm>
        </p:grpSpPr>
        <p:sp>
          <p:nvSpPr>
            <p:cNvPr id="300" name="Shape 300"/>
            <p:cNvSpPr/>
            <p:nvPr/>
          </p:nvSpPr>
          <p:spPr>
            <a:xfrm>
              <a:off x="3771900" y="0"/>
              <a:ext cx="1270000" cy="330200"/>
            </a:xfrm>
            <a:prstGeom prst="rect">
              <a:avLst/>
            </a:prstGeom>
            <a:solidFill>
              <a:srgbClr val="9B1E1E">
                <a:alpha val="25000"/>
              </a:srgbClr>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
          <p:nvSpPr>
            <p:cNvPr id="301" name="Shape 301"/>
            <p:cNvSpPr/>
            <p:nvPr/>
          </p:nvSpPr>
          <p:spPr>
            <a:xfrm>
              <a:off x="3771900" y="673100"/>
              <a:ext cx="1524000" cy="330200"/>
            </a:xfrm>
            <a:prstGeom prst="rect">
              <a:avLst/>
            </a:prstGeom>
            <a:solidFill>
              <a:srgbClr val="9B1E1E">
                <a:alpha val="25000"/>
              </a:srgbClr>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
          <p:nvSpPr>
            <p:cNvPr id="302" name="Shape 302"/>
            <p:cNvSpPr/>
            <p:nvPr/>
          </p:nvSpPr>
          <p:spPr>
            <a:xfrm>
              <a:off x="0" y="444500"/>
              <a:ext cx="2819400" cy="794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spAutoFit/>
            </a:bodyPr>
            <a:lstStyle/>
            <a:p>
              <a:pPr marL="41273" marR="41273" algn="ctr"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codeword for S is a prefix</a:t>
              </a:r>
              <a:br>
                <a:rPr sz="1125" kern="0">
                  <a:solidFill>
                    <a:srgbClr val="8D3124"/>
                  </a:solidFill>
                  <a:uFill>
                    <a:solidFill>
                      <a:srgbClr val="8D3124"/>
                    </a:solidFill>
                  </a:uFill>
                  <a:latin typeface="Lucida Sans Regular"/>
                  <a:sym typeface="Lucida Sans Regular"/>
                </a:rPr>
              </a:br>
              <a:r>
                <a:rPr sz="1125" kern="0">
                  <a:solidFill>
                    <a:srgbClr val="8D3124"/>
                  </a:solidFill>
                  <a:uFill>
                    <a:solidFill>
                      <a:srgbClr val="8D3124"/>
                    </a:solidFill>
                  </a:uFill>
                  <a:latin typeface="Lucida Sans Regular"/>
                  <a:sym typeface="Lucida Sans Regular"/>
                </a:rPr>
                <a:t>of codeword for V</a:t>
              </a:r>
            </a:p>
          </p:txBody>
        </p:sp>
        <p:sp>
          <p:nvSpPr>
            <p:cNvPr id="303" name="Shape 303"/>
            <p:cNvSpPr/>
            <p:nvPr/>
          </p:nvSpPr>
          <p:spPr>
            <a:xfrm flipH="1">
              <a:off x="2647129" y="330200"/>
              <a:ext cx="1026703" cy="496568"/>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304" name="Shape 304"/>
            <p:cNvSpPr/>
            <p:nvPr/>
          </p:nvSpPr>
          <p:spPr>
            <a:xfrm flipH="1">
              <a:off x="2645480" y="826106"/>
              <a:ext cx="1031391" cy="2"/>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9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9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94">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294">
                                            <p:txEl>
                                              <p:pRg st="6" end="6"/>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294">
                                            <p:txEl>
                                              <p:pRg st="7" end="7"/>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build="p" animBg="1" advAuto="0"/>
      <p:bldP spid="30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txBox="1">
            <a:spLocks noGrp="1"/>
          </p:cNvSpPr>
          <p:nvPr>
            <p:ph type="body" idx="1"/>
          </p:nvPr>
        </p:nvSpPr>
        <p:spPr>
          <a:prstGeom prst="rect">
            <a:avLst/>
          </a:prstGeom>
        </p:spPr>
        <p:txBody>
          <a:bodyPr/>
          <a:lstStyle/>
          <a:p>
            <a:r>
              <a:t>Q.  </a:t>
            </a:r>
            <a:r>
              <a:rPr>
                <a:solidFill>
                  <a:srgbClr val="000000"/>
                </a:solidFill>
                <a:uFill>
                  <a:solidFill>
                    <a:srgbClr val="000000"/>
                  </a:solidFill>
                </a:uFill>
              </a:rPr>
              <a:t>How do we avoid ambiguity?</a:t>
            </a:r>
          </a:p>
          <a:p>
            <a:r>
              <a:t>A.  </a:t>
            </a:r>
            <a:r>
              <a:rPr>
                <a:solidFill>
                  <a:srgbClr val="000000"/>
                </a:solidFill>
                <a:uFill>
                  <a:solidFill>
                    <a:srgbClr val="000000"/>
                  </a:solidFill>
                </a:uFill>
              </a:rPr>
              <a:t>Ensure that no codeword is a </a:t>
            </a:r>
            <a:r>
              <a:rPr>
                <a:solidFill>
                  <a:srgbClr val="8D3124"/>
                </a:solidFill>
                <a:uFill>
                  <a:solidFill>
                    <a:srgbClr val="8D3124"/>
                  </a:solidFill>
                </a:uFill>
              </a:rPr>
              <a:t>prefix</a:t>
            </a:r>
            <a:r>
              <a:rPr>
                <a:solidFill>
                  <a:srgbClr val="000000"/>
                </a:solidFill>
                <a:uFill>
                  <a:solidFill>
                    <a:srgbClr val="000000"/>
                  </a:solidFill>
                </a:uFill>
              </a:rPr>
              <a:t> of another.</a:t>
            </a:r>
            <a:br>
              <a:rPr>
                <a:solidFill>
                  <a:srgbClr val="000000"/>
                </a:solidFill>
                <a:uFill>
                  <a:solidFill>
                    <a:srgbClr val="000000"/>
                  </a:solidFill>
                </a:uFill>
              </a:rPr>
            </a:br>
            <a:endParaRPr>
              <a:solidFill>
                <a:srgbClr val="000000"/>
              </a:solidFill>
              <a:uFill>
                <a:solidFill>
                  <a:srgbClr val="000000"/>
                </a:solidFill>
              </a:uFill>
            </a:endParaRPr>
          </a:p>
          <a:p>
            <a:r>
              <a:rPr>
                <a:uFill>
                  <a:solidFill>
                    <a:srgbClr val="000000"/>
                  </a:solidFill>
                </a:uFill>
              </a:rPr>
              <a:t>Ex 1.  </a:t>
            </a:r>
            <a:r>
              <a:rPr>
                <a:solidFill>
                  <a:srgbClr val="000000"/>
                </a:solidFill>
                <a:uFill>
                  <a:solidFill>
                    <a:srgbClr val="000000"/>
                  </a:solidFill>
                </a:uFill>
              </a:rPr>
              <a:t>Fixed-length code.</a:t>
            </a:r>
          </a:p>
          <a:p>
            <a:r>
              <a:rPr>
                <a:uFill>
                  <a:solidFill>
                    <a:srgbClr val="000000"/>
                  </a:solidFill>
                </a:uFill>
              </a:rPr>
              <a:t>Ex 2.  </a:t>
            </a:r>
            <a:r>
              <a:rPr>
                <a:solidFill>
                  <a:srgbClr val="000000"/>
                </a:solidFill>
                <a:uFill>
                  <a:solidFill>
                    <a:srgbClr val="000000"/>
                  </a:solidFill>
                </a:uFill>
              </a:rPr>
              <a:t>Append special stop char to each codeword.</a:t>
            </a:r>
          </a:p>
          <a:p>
            <a:r>
              <a:rPr>
                <a:uFill>
                  <a:solidFill>
                    <a:srgbClr val="000000"/>
                  </a:solidFill>
                </a:uFill>
              </a:rPr>
              <a:t>Ex 3.  </a:t>
            </a:r>
            <a:r>
              <a:rPr>
                <a:solidFill>
                  <a:srgbClr val="000000"/>
                </a:solidFill>
                <a:uFill>
                  <a:solidFill>
                    <a:srgbClr val="000000"/>
                  </a:solidFill>
                </a:uFill>
              </a:rPr>
              <a:t>General prefix-free code.</a:t>
            </a:r>
          </a:p>
        </p:txBody>
      </p:sp>
      <p:sp>
        <p:nvSpPr>
          <p:cNvPr id="310" name="Shape 310"/>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21</a:t>
            </a:fld>
            <a:endParaRPr kern="0">
              <a:latin typeface="Lucida Sans Regular"/>
              <a:sym typeface="Lucida Sans Regular"/>
            </a:endParaRPr>
          </a:p>
        </p:txBody>
      </p:sp>
      <p:sp>
        <p:nvSpPr>
          <p:cNvPr id="311" name="Shape 311"/>
          <p:cNvSpPr txBox="1">
            <a:spLocks noGrp="1"/>
          </p:cNvSpPr>
          <p:nvPr>
            <p:ph type="title"/>
          </p:nvPr>
        </p:nvSpPr>
        <p:spPr>
          <a:prstGeom prst="rect">
            <a:avLst/>
          </a:prstGeom>
        </p:spPr>
        <p:txBody>
          <a:bodyPr/>
          <a:lstStyle/>
          <a:p>
            <a:r>
              <a:t>Variable-length codes</a:t>
            </a:r>
          </a:p>
        </p:txBody>
      </p:sp>
      <p:grpSp>
        <p:nvGrpSpPr>
          <p:cNvPr id="315" name="Group 315"/>
          <p:cNvGrpSpPr/>
          <p:nvPr/>
        </p:nvGrpSpPr>
        <p:grpSpPr>
          <a:xfrm>
            <a:off x="2413034" y="3946676"/>
            <a:ext cx="3402212" cy="2643188"/>
            <a:chOff x="43784" y="0"/>
            <a:chExt cx="4838700" cy="3759200"/>
          </a:xfrm>
        </p:grpSpPr>
        <p:sp>
          <p:nvSpPr>
            <p:cNvPr id="312" name="Shape 312"/>
            <p:cNvSpPr/>
            <p:nvPr/>
          </p:nvSpPr>
          <p:spPr>
            <a:xfrm>
              <a:off x="43784" y="0"/>
              <a:ext cx="4838701" cy="37592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313" name="HuffABRAtwo.png"/>
            <p:cNvPicPr>
              <a:picLocks noChangeAspect="1"/>
            </p:cNvPicPr>
            <p:nvPr/>
          </p:nvPicPr>
          <p:blipFill>
            <a:blip r:embed="rId3"/>
            <a:srcRect b="53025"/>
            <a:stretch>
              <a:fillRect/>
            </a:stretch>
          </p:blipFill>
          <p:spPr>
            <a:xfrm>
              <a:off x="371877" y="276847"/>
              <a:ext cx="4115499" cy="3272545"/>
            </a:xfrm>
            <a:prstGeom prst="rect">
              <a:avLst/>
            </a:prstGeom>
            <a:ln w="12700" cap="flat">
              <a:noFill/>
              <a:round/>
            </a:ln>
            <a:effectLst/>
          </p:spPr>
        </p:pic>
        <p:sp>
          <p:nvSpPr>
            <p:cNvPr id="314" name="Shape 314"/>
            <p:cNvSpPr/>
            <p:nvPr/>
          </p:nvSpPr>
          <p:spPr>
            <a:xfrm>
              <a:off x="1916279" y="279749"/>
              <a:ext cx="2540001" cy="2527301"/>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grpSp>
      <p:grpSp>
        <p:nvGrpSpPr>
          <p:cNvPr id="320" name="Group 320"/>
          <p:cNvGrpSpPr/>
          <p:nvPr/>
        </p:nvGrpSpPr>
        <p:grpSpPr>
          <a:xfrm>
            <a:off x="6309837" y="3946677"/>
            <a:ext cx="3411141" cy="2643188"/>
            <a:chOff x="5415" y="0"/>
            <a:chExt cx="4851400" cy="3759200"/>
          </a:xfrm>
        </p:grpSpPr>
        <p:sp>
          <p:nvSpPr>
            <p:cNvPr id="316" name="Shape 316"/>
            <p:cNvSpPr/>
            <p:nvPr/>
          </p:nvSpPr>
          <p:spPr>
            <a:xfrm>
              <a:off x="5415" y="0"/>
              <a:ext cx="4851401" cy="37592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grpSp>
          <p:nvGrpSpPr>
            <p:cNvPr id="319" name="Group 319"/>
            <p:cNvGrpSpPr/>
            <p:nvPr/>
          </p:nvGrpSpPr>
          <p:grpSpPr>
            <a:xfrm>
              <a:off x="398507" y="348"/>
              <a:ext cx="4109477" cy="3571281"/>
              <a:chOff x="398507" y="0"/>
              <a:chExt cx="4109475" cy="3571279"/>
            </a:xfrm>
          </p:grpSpPr>
          <p:pic>
            <p:nvPicPr>
              <p:cNvPr id="317" name="HuffABRAtwo.png"/>
              <p:cNvPicPr>
                <a:picLocks noChangeAspect="1"/>
              </p:cNvPicPr>
              <p:nvPr/>
            </p:nvPicPr>
            <p:blipFill>
              <a:blip r:embed="rId4"/>
              <a:srcRect t="50114" b="3168"/>
              <a:stretch>
                <a:fillRect/>
              </a:stretch>
            </p:blipFill>
            <p:spPr>
              <a:xfrm>
                <a:off x="398507" y="321447"/>
                <a:ext cx="4109477" cy="3249833"/>
              </a:xfrm>
              <a:prstGeom prst="rect">
                <a:avLst/>
              </a:prstGeom>
              <a:ln w="12700" cap="flat">
                <a:noFill/>
                <a:round/>
              </a:ln>
              <a:effectLst/>
            </p:spPr>
          </p:pic>
          <p:sp>
            <p:nvSpPr>
              <p:cNvPr id="318" name="Shape 318"/>
              <p:cNvSpPr/>
              <p:nvPr/>
            </p:nvSpPr>
            <p:spPr>
              <a:xfrm>
                <a:off x="1949193" y="0"/>
                <a:ext cx="2540001" cy="25273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3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build="p" animBg="1" advAuto="0"/>
      <p:bldP spid="315" grpId="0" animBg="1" advAuto="0"/>
      <p:bldP spid="320"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txBox="1">
            <a:spLocks noGrp="1"/>
          </p:cNvSpPr>
          <p:nvPr>
            <p:ph type="body" idx="1"/>
          </p:nvPr>
        </p:nvSpPr>
        <p:spPr>
          <a:prstGeom prst="rect">
            <a:avLst/>
          </a:prstGeom>
        </p:spPr>
        <p:txBody>
          <a:bodyPr/>
          <a:lstStyle/>
          <a:p>
            <a:r>
              <a:t>Q.  </a:t>
            </a:r>
            <a:r>
              <a:rPr>
                <a:solidFill>
                  <a:srgbClr val="000000"/>
                </a:solidFill>
                <a:uFill>
                  <a:solidFill>
                    <a:srgbClr val="000000"/>
                  </a:solidFill>
                </a:uFill>
              </a:rPr>
              <a:t>How to represent the prefix-free code?</a:t>
            </a:r>
          </a:p>
          <a:p>
            <a:r>
              <a:t>A.  </a:t>
            </a:r>
            <a:r>
              <a:rPr>
                <a:solidFill>
                  <a:srgbClr val="000000"/>
                </a:solidFill>
                <a:uFill>
                  <a:solidFill>
                    <a:srgbClr val="000000"/>
                  </a:solidFill>
                </a:uFill>
              </a:rPr>
              <a:t>A binary trie!</a:t>
            </a:r>
          </a:p>
          <a:p>
            <a:pPr lvl="1"/>
            <a:r>
              <a:t>Chars in leaves.</a:t>
            </a:r>
          </a:p>
          <a:p>
            <a:pPr lvl="1"/>
            <a:r>
              <a:t>Codeword is path from root to leaf.</a:t>
            </a:r>
          </a:p>
        </p:txBody>
      </p:sp>
      <p:grpSp>
        <p:nvGrpSpPr>
          <p:cNvPr id="329" name="Group 329"/>
          <p:cNvGrpSpPr/>
          <p:nvPr/>
        </p:nvGrpSpPr>
        <p:grpSpPr>
          <a:xfrm>
            <a:off x="6309837" y="3946677"/>
            <a:ext cx="3411141" cy="2643188"/>
            <a:chOff x="5415" y="0"/>
            <a:chExt cx="4851400" cy="3759200"/>
          </a:xfrm>
        </p:grpSpPr>
        <p:sp>
          <p:nvSpPr>
            <p:cNvPr id="325" name="Shape 325"/>
            <p:cNvSpPr/>
            <p:nvPr/>
          </p:nvSpPr>
          <p:spPr>
            <a:xfrm>
              <a:off x="5415" y="0"/>
              <a:ext cx="4851401" cy="37592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grpSp>
          <p:nvGrpSpPr>
            <p:cNvPr id="328" name="Group 328"/>
            <p:cNvGrpSpPr/>
            <p:nvPr/>
          </p:nvGrpSpPr>
          <p:grpSpPr>
            <a:xfrm>
              <a:off x="398507" y="348"/>
              <a:ext cx="4109477" cy="3571281"/>
              <a:chOff x="398507" y="0"/>
              <a:chExt cx="4109475" cy="3571279"/>
            </a:xfrm>
          </p:grpSpPr>
          <p:pic>
            <p:nvPicPr>
              <p:cNvPr id="326" name="HuffABRAtwo.pdf"/>
              <p:cNvPicPr>
                <a:picLocks noChangeAspect="1"/>
              </p:cNvPicPr>
              <p:nvPr/>
            </p:nvPicPr>
            <p:blipFill>
              <a:blip r:embed="rId3"/>
              <a:srcRect t="50114" b="3168"/>
              <a:stretch>
                <a:fillRect/>
              </a:stretch>
            </p:blipFill>
            <p:spPr>
              <a:xfrm>
                <a:off x="398507" y="321447"/>
                <a:ext cx="4109477" cy="3249833"/>
              </a:xfrm>
              <a:prstGeom prst="rect">
                <a:avLst/>
              </a:prstGeom>
              <a:ln w="12700" cap="flat">
                <a:noFill/>
                <a:round/>
              </a:ln>
              <a:effectLst/>
            </p:spPr>
          </p:pic>
          <p:sp>
            <p:nvSpPr>
              <p:cNvPr id="327" name="Shape 327"/>
              <p:cNvSpPr/>
              <p:nvPr/>
            </p:nvSpPr>
            <p:spPr>
              <a:xfrm>
                <a:off x="1949193" y="0"/>
                <a:ext cx="2540001" cy="25273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grpSp>
      </p:grpSp>
      <p:sp>
        <p:nvSpPr>
          <p:cNvPr id="330" name="Shape 330"/>
          <p:cNvSpPr/>
          <p:nvPr/>
        </p:nvSpPr>
        <p:spPr>
          <a:xfrm>
            <a:off x="7676554" y="3946922"/>
            <a:ext cx="1785938" cy="177700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
        <p:nvSpPr>
          <p:cNvPr id="331" name="Shape 331"/>
          <p:cNvSpPr/>
          <p:nvPr/>
        </p:nvSpPr>
        <p:spPr>
          <a:xfrm>
            <a:off x="2413034" y="3946676"/>
            <a:ext cx="3402212" cy="264318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332" name="HuffABRAtwo.pdf"/>
          <p:cNvPicPr>
            <a:picLocks noChangeAspect="1"/>
          </p:cNvPicPr>
          <p:nvPr/>
        </p:nvPicPr>
        <p:blipFill>
          <a:blip r:embed="rId4"/>
          <a:srcRect b="53025"/>
          <a:stretch>
            <a:fillRect/>
          </a:stretch>
        </p:blipFill>
        <p:spPr>
          <a:xfrm>
            <a:off x="2643726" y="4141334"/>
            <a:ext cx="2893710" cy="2301008"/>
          </a:xfrm>
          <a:prstGeom prst="rect">
            <a:avLst/>
          </a:prstGeom>
          <a:ln w="12700"/>
        </p:spPr>
      </p:pic>
      <p:sp>
        <p:nvSpPr>
          <p:cNvPr id="333" name="Shape 333"/>
          <p:cNvSpPr/>
          <p:nvPr/>
        </p:nvSpPr>
        <p:spPr>
          <a:xfrm>
            <a:off x="3729633" y="4143375"/>
            <a:ext cx="1785938" cy="177700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334" name="HuffABRAtwo.pdf"/>
          <p:cNvPicPr>
            <a:picLocks noChangeAspect="1"/>
          </p:cNvPicPr>
          <p:nvPr/>
        </p:nvPicPr>
        <p:blipFill>
          <a:blip r:embed="rId4"/>
          <a:srcRect l="38795" b="63444"/>
          <a:stretch>
            <a:fillRect/>
          </a:stretch>
        </p:blipFill>
        <p:spPr>
          <a:xfrm>
            <a:off x="3766352" y="4141335"/>
            <a:ext cx="1771085" cy="1790639"/>
          </a:xfrm>
          <a:prstGeom prst="rect">
            <a:avLst/>
          </a:prstGeom>
          <a:ln w="12700"/>
        </p:spPr>
      </p:pic>
      <p:sp>
        <p:nvSpPr>
          <p:cNvPr id="335" name="Shape 335"/>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22</a:t>
            </a:fld>
            <a:endParaRPr kern="0">
              <a:latin typeface="Lucida Sans Regular"/>
              <a:sym typeface="Lucida Sans Regular"/>
            </a:endParaRPr>
          </a:p>
        </p:txBody>
      </p:sp>
      <p:sp>
        <p:nvSpPr>
          <p:cNvPr id="336" name="Shape 336"/>
          <p:cNvSpPr txBox="1">
            <a:spLocks noGrp="1"/>
          </p:cNvSpPr>
          <p:nvPr>
            <p:ph type="title"/>
          </p:nvPr>
        </p:nvSpPr>
        <p:spPr>
          <a:prstGeom prst="rect">
            <a:avLst/>
          </a:prstGeom>
        </p:spPr>
        <p:txBody>
          <a:bodyPr/>
          <a:lstStyle/>
          <a:p>
            <a:r>
              <a:t>Prefix-free codes:  trie representation</a:t>
            </a:r>
          </a:p>
        </p:txBody>
      </p:sp>
      <p:pic>
        <p:nvPicPr>
          <p:cNvPr id="337" name="HuffABRAtwo.pdf"/>
          <p:cNvPicPr>
            <a:picLocks noChangeAspect="1"/>
          </p:cNvPicPr>
          <p:nvPr/>
        </p:nvPicPr>
        <p:blipFill>
          <a:blip r:embed="rId3"/>
          <a:srcRect l="38195" t="50114" b="17571"/>
          <a:stretch>
            <a:fillRect/>
          </a:stretch>
        </p:blipFill>
        <p:spPr>
          <a:xfrm>
            <a:off x="7689870" y="4172941"/>
            <a:ext cx="1785835" cy="1580555"/>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24">
                                            <p:txEl>
                                              <p:pRg st="3" end="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3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build="p" animBg="1" advAuto="0"/>
      <p:bldP spid="334" grpId="0" animBg="1" advAuto="0"/>
      <p:bldP spid="33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23</a:t>
            </a:fld>
            <a:endParaRPr kern="0">
              <a:latin typeface="Lucida Sans Regular"/>
              <a:sym typeface="Lucida Sans Regular"/>
            </a:endParaRPr>
          </a:p>
        </p:txBody>
      </p:sp>
      <p:sp>
        <p:nvSpPr>
          <p:cNvPr id="342" name="Shape 342"/>
          <p:cNvSpPr txBox="1">
            <a:spLocks noGrp="1"/>
          </p:cNvSpPr>
          <p:nvPr>
            <p:ph type="body" idx="1"/>
          </p:nvPr>
        </p:nvSpPr>
        <p:spPr>
          <a:prstGeom prst="rect">
            <a:avLst/>
          </a:prstGeom>
        </p:spPr>
        <p:txBody>
          <a:bodyPr/>
          <a:lstStyle/>
          <a:p>
            <a:r>
              <a:rPr dirty="0"/>
              <a:t>Compression.</a:t>
            </a:r>
          </a:p>
          <a:p>
            <a:pPr lvl="1"/>
            <a:r>
              <a:rPr dirty="0"/>
              <a:t>Method 1:  start at leaf; follow path up to the root; print bits in reverse.</a:t>
            </a:r>
          </a:p>
          <a:p>
            <a:pPr lvl="1"/>
            <a:r>
              <a:rPr dirty="0"/>
              <a:t>Method 2:  create ST of key-value pairs.</a:t>
            </a:r>
          </a:p>
          <a:p>
            <a:pPr>
              <a:lnSpc>
                <a:spcPts val="2000"/>
              </a:lnSpc>
            </a:pPr>
            <a:br>
              <a:rPr sz="1050" dirty="0"/>
            </a:br>
            <a:r>
              <a:rPr dirty="0"/>
              <a:t>Expansion.</a:t>
            </a:r>
          </a:p>
          <a:p>
            <a:pPr lvl="1"/>
            <a:r>
              <a:rPr dirty="0"/>
              <a:t>Start at root.</a:t>
            </a:r>
          </a:p>
          <a:p>
            <a:pPr lvl="1"/>
            <a:r>
              <a:rPr dirty="0"/>
              <a:t>Go left if bit is 0; go right if 1. </a:t>
            </a:r>
          </a:p>
          <a:p>
            <a:pPr lvl="1"/>
            <a:r>
              <a:rPr dirty="0"/>
              <a:t>If leaf node, print char and return to root.</a:t>
            </a:r>
          </a:p>
        </p:txBody>
      </p:sp>
      <p:sp>
        <p:nvSpPr>
          <p:cNvPr id="343" name="Shape 343"/>
          <p:cNvSpPr txBox="1">
            <a:spLocks noGrp="1"/>
          </p:cNvSpPr>
          <p:nvPr>
            <p:ph type="title"/>
          </p:nvPr>
        </p:nvSpPr>
        <p:spPr>
          <a:prstGeom prst="rect">
            <a:avLst/>
          </a:prstGeom>
        </p:spPr>
        <p:txBody>
          <a:bodyPr/>
          <a:lstStyle/>
          <a:p>
            <a:r>
              <a:t>Prefix-free codes:  compression and expansion</a:t>
            </a:r>
          </a:p>
        </p:txBody>
      </p:sp>
      <p:sp>
        <p:nvSpPr>
          <p:cNvPr id="344" name="Shape 344"/>
          <p:cNvSpPr/>
          <p:nvPr/>
        </p:nvSpPr>
        <p:spPr>
          <a:xfrm>
            <a:off x="6309837" y="3946677"/>
            <a:ext cx="3411141" cy="264318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345" name="HuffABRAtwo.pdf"/>
          <p:cNvPicPr>
            <a:picLocks noChangeAspect="1"/>
          </p:cNvPicPr>
          <p:nvPr/>
        </p:nvPicPr>
        <p:blipFill>
          <a:blip r:embed="rId2"/>
          <a:srcRect t="50114" b="3168"/>
          <a:stretch>
            <a:fillRect/>
          </a:stretch>
        </p:blipFill>
        <p:spPr>
          <a:xfrm>
            <a:off x="6586230" y="4172941"/>
            <a:ext cx="2889475" cy="2285039"/>
          </a:xfrm>
          <a:prstGeom prst="rect">
            <a:avLst/>
          </a:prstGeom>
          <a:ln w="12700"/>
        </p:spPr>
      </p:pic>
      <p:sp>
        <p:nvSpPr>
          <p:cNvPr id="346" name="Shape 346"/>
          <p:cNvSpPr/>
          <p:nvPr/>
        </p:nvSpPr>
        <p:spPr>
          <a:xfrm>
            <a:off x="2413034" y="3946676"/>
            <a:ext cx="3402212" cy="2643188"/>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347" name="HuffABRAtwo.pdf"/>
          <p:cNvPicPr>
            <a:picLocks noChangeAspect="1"/>
          </p:cNvPicPr>
          <p:nvPr/>
        </p:nvPicPr>
        <p:blipFill>
          <a:blip r:embed="rId3"/>
          <a:srcRect b="53025"/>
          <a:stretch>
            <a:fillRect/>
          </a:stretch>
        </p:blipFill>
        <p:spPr>
          <a:xfrm>
            <a:off x="2643726" y="4141334"/>
            <a:ext cx="2893710" cy="2301008"/>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42">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42">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24</a:t>
            </a:fld>
            <a:endParaRPr kern="0">
              <a:latin typeface="Lucida Sans Regular"/>
              <a:sym typeface="Lucida Sans Regular"/>
            </a:endParaRPr>
          </a:p>
        </p:txBody>
      </p:sp>
      <p:sp>
        <p:nvSpPr>
          <p:cNvPr id="350" name="Shape 350"/>
          <p:cNvSpPr txBox="1">
            <a:spLocks noGrp="1"/>
          </p:cNvSpPr>
          <p:nvPr>
            <p:ph type="body" idx="1"/>
          </p:nvPr>
        </p:nvSpPr>
        <p:spPr>
          <a:prstGeom prst="rect">
            <a:avLst/>
          </a:prstGeom>
        </p:spPr>
        <p:txBody>
          <a:bodyPr/>
          <a:lstStyle/>
          <a:p>
            <a:r>
              <a:t>Dynamic model.  </a:t>
            </a:r>
            <a:r>
              <a:rPr>
                <a:solidFill>
                  <a:srgbClr val="000000"/>
                </a:solidFill>
                <a:uFill>
                  <a:solidFill>
                    <a:srgbClr val="000000"/>
                  </a:solidFill>
                </a:uFill>
              </a:rPr>
              <a:t>Use a custom prefix-free code for each message.</a:t>
            </a:r>
          </a:p>
          <a:p>
            <a:br>
              <a:rPr>
                <a:solidFill>
                  <a:srgbClr val="000000"/>
                </a:solidFill>
                <a:uFill>
                  <a:solidFill>
                    <a:srgbClr val="000000"/>
                  </a:solidFill>
                </a:uFill>
              </a:rPr>
            </a:br>
            <a:r>
              <a:t>Compression.</a:t>
            </a:r>
          </a:p>
          <a:p>
            <a:pPr lvl="1"/>
            <a:r>
              <a:t>Read message.</a:t>
            </a:r>
          </a:p>
          <a:p>
            <a:pPr lvl="1"/>
            <a:r>
              <a:t>Built </a:t>
            </a:r>
            <a:r>
              <a:rPr>
                <a:solidFill>
                  <a:srgbClr val="8D3124"/>
                </a:solidFill>
                <a:uFill>
                  <a:solidFill>
                    <a:srgbClr val="8D3124"/>
                  </a:solidFill>
                </a:uFill>
              </a:rPr>
              <a:t>best</a:t>
            </a:r>
            <a:r>
              <a:t> prefix-free code for message. How?</a:t>
            </a:r>
          </a:p>
          <a:p>
            <a:pPr lvl="1"/>
            <a:r>
              <a:t>Write prefix-free code (as a trie) to file.</a:t>
            </a:r>
          </a:p>
          <a:p>
            <a:pPr lvl="1"/>
            <a:r>
              <a:t>Compress message using prefix-free code.</a:t>
            </a:r>
          </a:p>
          <a:p>
            <a:pPr lvl="1"/>
            <a:endParaRPr/>
          </a:p>
          <a:p>
            <a:r>
              <a:t>Expansion.</a:t>
            </a:r>
          </a:p>
          <a:p>
            <a:pPr lvl="1"/>
            <a:r>
              <a:t>Read prefix-free code (as a trie) from file.</a:t>
            </a:r>
          </a:p>
          <a:p>
            <a:pPr lvl="1"/>
            <a:r>
              <a:t>Read compressed message and expand using trie.</a:t>
            </a:r>
          </a:p>
        </p:txBody>
      </p:sp>
      <p:sp>
        <p:nvSpPr>
          <p:cNvPr id="351" name="Shape 351"/>
          <p:cNvSpPr txBox="1">
            <a:spLocks noGrp="1"/>
          </p:cNvSpPr>
          <p:nvPr>
            <p:ph type="title"/>
          </p:nvPr>
        </p:nvSpPr>
        <p:spPr>
          <a:prstGeom prst="rect">
            <a:avLst/>
          </a:prstGeom>
        </p:spPr>
        <p:txBody>
          <a:bodyPr/>
          <a:lstStyle/>
          <a:p>
            <a:r>
              <a:t>Huffman coding overview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5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50">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5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5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5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5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350">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35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25</a:t>
            </a:fld>
            <a:endParaRPr kern="0">
              <a:latin typeface="Lucida Sans Regular"/>
              <a:sym typeface="Lucida Sans Regular"/>
            </a:endParaRPr>
          </a:p>
        </p:txBody>
      </p:sp>
      <p:sp>
        <p:nvSpPr>
          <p:cNvPr id="354" name="Shape 354"/>
          <p:cNvSpPr txBox="1">
            <a:spLocks noGrp="1"/>
          </p:cNvSpPr>
          <p:nvPr>
            <p:ph type="title"/>
          </p:nvPr>
        </p:nvSpPr>
        <p:spPr>
          <a:prstGeom prst="rect">
            <a:avLst/>
          </a:prstGeom>
        </p:spPr>
        <p:txBody>
          <a:bodyPr/>
          <a:lstStyle/>
          <a:p>
            <a:r>
              <a:t>Huffman trie node data type</a:t>
            </a:r>
          </a:p>
        </p:txBody>
      </p:sp>
      <p:pic>
        <p:nvPicPr>
          <p:cNvPr id="2" name="Picture 1">
            <a:extLst>
              <a:ext uri="{FF2B5EF4-FFF2-40B4-BE49-F238E27FC236}">
                <a16:creationId xmlns:a16="http://schemas.microsoft.com/office/drawing/2014/main" id="{E8A51C65-E7FA-49D0-A42D-0BD46E8C4B6A}"/>
              </a:ext>
            </a:extLst>
          </p:cNvPr>
          <p:cNvPicPr>
            <a:picLocks noChangeAspect="1"/>
          </p:cNvPicPr>
          <p:nvPr/>
        </p:nvPicPr>
        <p:blipFill>
          <a:blip r:embed="rId2"/>
          <a:stretch>
            <a:fillRect/>
          </a:stretch>
        </p:blipFill>
        <p:spPr>
          <a:xfrm>
            <a:off x="2095500" y="772675"/>
            <a:ext cx="8345107" cy="485728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txBox="1">
            <a:spLocks noGrp="1"/>
          </p:cNvSpPr>
          <p:nvPr>
            <p:ph type="body" idx="1"/>
          </p:nvPr>
        </p:nvSpPr>
        <p:spPr>
          <a:prstGeom prst="rect">
            <a:avLst/>
          </a:prstGeom>
        </p:spPr>
        <p:txBody>
          <a:bodyPr/>
          <a:lstStyle/>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pPr lvl="2"/>
            <a:endParaRPr/>
          </a:p>
          <a:p>
            <a:r>
              <a:t>Running time.  </a:t>
            </a:r>
            <a:r>
              <a:rPr>
                <a:solidFill>
                  <a:srgbClr val="000000"/>
                </a:solidFill>
              </a:rPr>
              <a:t>Linear in input size </a:t>
            </a:r>
            <a:r>
              <a:rPr i="1">
                <a:solidFill>
                  <a:srgbClr val="000000"/>
                </a:solidFill>
                <a:latin typeface="Times New Roman"/>
                <a:ea typeface="Times New Roman"/>
                <a:cs typeface="Times New Roman"/>
                <a:sym typeface="Times New Roman"/>
              </a:rPr>
              <a:t>N</a:t>
            </a:r>
            <a:r>
              <a:rPr>
                <a:solidFill>
                  <a:srgbClr val="000000"/>
                </a:solidFill>
              </a:rPr>
              <a:t>.</a:t>
            </a:r>
          </a:p>
        </p:txBody>
      </p:sp>
      <p:sp>
        <p:nvSpPr>
          <p:cNvPr id="364" name="Shape 364"/>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26</a:t>
            </a:fld>
            <a:endParaRPr kern="0">
              <a:latin typeface="Lucida Sans Regular"/>
              <a:sym typeface="Lucida Sans Regular"/>
            </a:endParaRPr>
          </a:p>
        </p:txBody>
      </p:sp>
      <p:sp>
        <p:nvSpPr>
          <p:cNvPr id="365" name="Shape 365"/>
          <p:cNvSpPr txBox="1">
            <a:spLocks noGrp="1"/>
          </p:cNvSpPr>
          <p:nvPr>
            <p:ph type="title"/>
          </p:nvPr>
        </p:nvSpPr>
        <p:spPr>
          <a:prstGeom prst="rect">
            <a:avLst/>
          </a:prstGeom>
        </p:spPr>
        <p:txBody>
          <a:bodyPr/>
          <a:lstStyle/>
          <a:p>
            <a:r>
              <a:t>Prefix-free codes:  expansion</a:t>
            </a:r>
          </a:p>
        </p:txBody>
      </p:sp>
      <p:pic>
        <p:nvPicPr>
          <p:cNvPr id="2" name="Picture 1">
            <a:extLst>
              <a:ext uri="{FF2B5EF4-FFF2-40B4-BE49-F238E27FC236}">
                <a16:creationId xmlns:a16="http://schemas.microsoft.com/office/drawing/2014/main" id="{FB96A446-5346-426E-964F-3DD73CD78958}"/>
              </a:ext>
            </a:extLst>
          </p:cNvPr>
          <p:cNvPicPr>
            <a:picLocks noChangeAspect="1"/>
          </p:cNvPicPr>
          <p:nvPr/>
        </p:nvPicPr>
        <p:blipFill>
          <a:blip r:embed="rId3"/>
          <a:stretch>
            <a:fillRect/>
          </a:stretch>
        </p:blipFill>
        <p:spPr>
          <a:xfrm>
            <a:off x="2097028" y="772676"/>
            <a:ext cx="7717827" cy="51018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build="p"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txBox="1">
            <a:spLocks noGrp="1"/>
          </p:cNvSpPr>
          <p:nvPr>
            <p:ph type="body" idx="1"/>
          </p:nvPr>
        </p:nvSpPr>
        <p:spPr>
          <a:prstGeom prst="rect">
            <a:avLst/>
          </a:prstGeom>
        </p:spPr>
        <p:txBody>
          <a:bodyPr/>
          <a:lstStyle/>
          <a:p>
            <a:r>
              <a:rPr dirty="0"/>
              <a:t>Q.  </a:t>
            </a:r>
            <a:r>
              <a:rPr dirty="0">
                <a:solidFill>
                  <a:srgbClr val="000000"/>
                </a:solidFill>
              </a:rPr>
              <a:t>How to write the </a:t>
            </a:r>
            <a:r>
              <a:rPr dirty="0" err="1">
                <a:solidFill>
                  <a:srgbClr val="000000"/>
                </a:solidFill>
              </a:rPr>
              <a:t>trie</a:t>
            </a:r>
            <a:r>
              <a:rPr dirty="0">
                <a:solidFill>
                  <a:srgbClr val="000000"/>
                </a:solidFill>
              </a:rPr>
              <a:t>?</a:t>
            </a:r>
          </a:p>
          <a:p>
            <a:r>
              <a:rPr dirty="0"/>
              <a:t>A.  </a:t>
            </a:r>
            <a:r>
              <a:rPr dirty="0">
                <a:solidFill>
                  <a:srgbClr val="000000"/>
                </a:solidFill>
              </a:rPr>
              <a:t>Write preorder traversal of </a:t>
            </a:r>
            <a:r>
              <a:rPr dirty="0" err="1">
                <a:solidFill>
                  <a:srgbClr val="000000"/>
                </a:solidFill>
              </a:rPr>
              <a:t>trie</a:t>
            </a:r>
            <a:r>
              <a:rPr dirty="0">
                <a:solidFill>
                  <a:srgbClr val="000000"/>
                </a:solidFill>
              </a:rPr>
              <a:t>; mark leaf and internal nodes with a bit.</a:t>
            </a:r>
          </a:p>
          <a:p>
            <a:br>
              <a:rPr dirty="0"/>
            </a:br>
            <a:br>
              <a:rPr dirty="0"/>
            </a:br>
            <a:br>
              <a:rPr dirty="0"/>
            </a:br>
            <a:br>
              <a:rPr dirty="0"/>
            </a:br>
            <a:br>
              <a:rPr dirty="0"/>
            </a:br>
            <a:br>
              <a:rPr dirty="0"/>
            </a:br>
            <a:br>
              <a:rPr dirty="0"/>
            </a:br>
            <a:br>
              <a:rPr dirty="0"/>
            </a:br>
            <a:br>
              <a:rPr dirty="0"/>
            </a:br>
            <a:br>
              <a:rPr dirty="0"/>
            </a:br>
            <a:br>
              <a:rPr dirty="0"/>
            </a:br>
            <a:br>
              <a:rPr dirty="0"/>
            </a:br>
            <a:br>
              <a:rPr dirty="0"/>
            </a:br>
            <a:r>
              <a:rPr dirty="0"/>
              <a:t>Note.  </a:t>
            </a:r>
            <a:r>
              <a:rPr dirty="0">
                <a:solidFill>
                  <a:srgbClr val="000000"/>
                </a:solidFill>
              </a:rPr>
              <a:t>If message is long, overhead of transmitting </a:t>
            </a:r>
            <a:r>
              <a:rPr dirty="0" err="1">
                <a:solidFill>
                  <a:srgbClr val="000000"/>
                </a:solidFill>
              </a:rPr>
              <a:t>trie</a:t>
            </a:r>
            <a:r>
              <a:rPr dirty="0">
                <a:solidFill>
                  <a:srgbClr val="000000"/>
                </a:solidFill>
              </a:rPr>
              <a:t> is small.</a:t>
            </a:r>
          </a:p>
        </p:txBody>
      </p:sp>
      <p:sp>
        <p:nvSpPr>
          <p:cNvPr id="377" name="Shape 377"/>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27</a:t>
            </a:fld>
            <a:endParaRPr kern="0">
              <a:latin typeface="Lucida Sans Regular"/>
              <a:sym typeface="Lucida Sans Regular"/>
            </a:endParaRPr>
          </a:p>
        </p:txBody>
      </p:sp>
      <p:sp>
        <p:nvSpPr>
          <p:cNvPr id="378" name="Shape 378"/>
          <p:cNvSpPr txBox="1">
            <a:spLocks noGrp="1"/>
          </p:cNvSpPr>
          <p:nvPr>
            <p:ph type="title"/>
          </p:nvPr>
        </p:nvSpPr>
        <p:spPr>
          <a:prstGeom prst="rect">
            <a:avLst/>
          </a:prstGeom>
        </p:spPr>
        <p:txBody>
          <a:bodyPr/>
          <a:lstStyle/>
          <a:p>
            <a:r>
              <a:t>Prefix-free codes:  how to transmit</a:t>
            </a:r>
          </a:p>
        </p:txBody>
      </p:sp>
      <p:pic>
        <p:nvPicPr>
          <p:cNvPr id="379" name="HuffTrieEncode.png"/>
          <p:cNvPicPr>
            <a:picLocks noChangeAspect="1"/>
          </p:cNvPicPr>
          <p:nvPr/>
        </p:nvPicPr>
        <p:blipFill>
          <a:blip r:embed="rId2"/>
          <a:stretch>
            <a:fillRect/>
          </a:stretch>
        </p:blipFill>
        <p:spPr>
          <a:xfrm>
            <a:off x="1909888" y="2525821"/>
            <a:ext cx="4371469" cy="2740840"/>
          </a:xfrm>
          <a:prstGeom prst="rect">
            <a:avLst/>
          </a:prstGeom>
          <a:ln w="12700"/>
        </p:spPr>
      </p:pic>
      <p:pic>
        <p:nvPicPr>
          <p:cNvPr id="2" name="Picture 1">
            <a:extLst>
              <a:ext uri="{FF2B5EF4-FFF2-40B4-BE49-F238E27FC236}">
                <a16:creationId xmlns:a16="http://schemas.microsoft.com/office/drawing/2014/main" id="{49A191BF-904F-4363-9F1C-5AD256A7F496}"/>
              </a:ext>
            </a:extLst>
          </p:cNvPr>
          <p:cNvPicPr>
            <a:picLocks noChangeAspect="1"/>
          </p:cNvPicPr>
          <p:nvPr/>
        </p:nvPicPr>
        <p:blipFill>
          <a:blip r:embed="rId3"/>
          <a:stretch>
            <a:fillRect/>
          </a:stretch>
        </p:blipFill>
        <p:spPr>
          <a:xfrm>
            <a:off x="6463536" y="1911100"/>
            <a:ext cx="3956576" cy="288401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build="p" animBg="1" advAuto="0"/>
      <p:bldP spid="379"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txBox="1">
            <a:spLocks noGrp="1"/>
          </p:cNvSpPr>
          <p:nvPr>
            <p:ph type="body" idx="1"/>
          </p:nvPr>
        </p:nvSpPr>
        <p:spPr>
          <a:prstGeom prst="rect">
            <a:avLst/>
          </a:prstGeom>
        </p:spPr>
        <p:txBody>
          <a:bodyPr/>
          <a:lstStyle/>
          <a:p>
            <a:r>
              <a:t>Q.  </a:t>
            </a:r>
            <a:r>
              <a:rPr>
                <a:solidFill>
                  <a:srgbClr val="000000"/>
                </a:solidFill>
              </a:rPr>
              <a:t>How to read in the trie?</a:t>
            </a:r>
          </a:p>
          <a:p>
            <a:r>
              <a:t>A.  </a:t>
            </a:r>
            <a:r>
              <a:rPr>
                <a:solidFill>
                  <a:srgbClr val="000000"/>
                </a:solidFill>
              </a:rPr>
              <a:t>Reconstruct from preorder traversal of trie.</a:t>
            </a:r>
          </a:p>
        </p:txBody>
      </p:sp>
      <p:sp>
        <p:nvSpPr>
          <p:cNvPr id="383" name="Shape 38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28</a:t>
            </a:fld>
            <a:endParaRPr kern="0">
              <a:latin typeface="Lucida Sans Regular"/>
              <a:sym typeface="Lucida Sans Regular"/>
            </a:endParaRPr>
          </a:p>
        </p:txBody>
      </p:sp>
      <p:sp>
        <p:nvSpPr>
          <p:cNvPr id="384" name="Shape 384"/>
          <p:cNvSpPr txBox="1">
            <a:spLocks noGrp="1"/>
          </p:cNvSpPr>
          <p:nvPr>
            <p:ph type="title"/>
          </p:nvPr>
        </p:nvSpPr>
        <p:spPr>
          <a:prstGeom prst="rect">
            <a:avLst/>
          </a:prstGeom>
        </p:spPr>
        <p:txBody>
          <a:bodyPr/>
          <a:lstStyle/>
          <a:p>
            <a:r>
              <a:t>Prefix-free codes:  how to transmit</a:t>
            </a:r>
          </a:p>
        </p:txBody>
      </p:sp>
      <p:pic>
        <p:nvPicPr>
          <p:cNvPr id="385" name="HuffTrieEncode.pdf"/>
          <p:cNvPicPr>
            <a:picLocks noChangeAspect="1"/>
          </p:cNvPicPr>
          <p:nvPr/>
        </p:nvPicPr>
        <p:blipFill>
          <a:blip r:embed="rId2"/>
          <a:stretch>
            <a:fillRect/>
          </a:stretch>
        </p:blipFill>
        <p:spPr>
          <a:xfrm>
            <a:off x="1909888" y="2525821"/>
            <a:ext cx="4371469" cy="2740840"/>
          </a:xfrm>
          <a:prstGeom prst="rect">
            <a:avLst/>
          </a:prstGeom>
          <a:ln w="12700"/>
        </p:spPr>
      </p:pic>
      <p:pic>
        <p:nvPicPr>
          <p:cNvPr id="2" name="Picture 1">
            <a:extLst>
              <a:ext uri="{FF2B5EF4-FFF2-40B4-BE49-F238E27FC236}">
                <a16:creationId xmlns:a16="http://schemas.microsoft.com/office/drawing/2014/main" id="{FDDEA689-6926-494E-BD74-D38FF88334E9}"/>
              </a:ext>
            </a:extLst>
          </p:cNvPr>
          <p:cNvPicPr>
            <a:picLocks noChangeAspect="1"/>
          </p:cNvPicPr>
          <p:nvPr/>
        </p:nvPicPr>
        <p:blipFill>
          <a:blip r:embed="rId3"/>
          <a:stretch>
            <a:fillRect/>
          </a:stretch>
        </p:blipFill>
        <p:spPr>
          <a:xfrm>
            <a:off x="6466969" y="1911101"/>
            <a:ext cx="3977015" cy="295990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build="p"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29</a:t>
            </a:fld>
            <a:endParaRPr kern="0">
              <a:latin typeface="Lucida Sans Regular"/>
              <a:sym typeface="Lucida Sans Regular"/>
            </a:endParaRPr>
          </a:p>
        </p:txBody>
      </p:sp>
      <p:sp>
        <p:nvSpPr>
          <p:cNvPr id="392" name="Shape 392"/>
          <p:cNvSpPr txBox="1">
            <a:spLocks noGrp="1"/>
          </p:cNvSpPr>
          <p:nvPr>
            <p:ph type="title"/>
          </p:nvPr>
        </p:nvSpPr>
        <p:spPr>
          <a:prstGeom prst="rect">
            <a:avLst/>
          </a:prstGeom>
        </p:spPr>
        <p:txBody>
          <a:bodyPr/>
          <a:lstStyle/>
          <a:p>
            <a:r>
              <a:t>Shannon-Fano codes</a:t>
            </a:r>
          </a:p>
        </p:txBody>
      </p:sp>
      <p:sp>
        <p:nvSpPr>
          <p:cNvPr id="393" name="Shape 393"/>
          <p:cNvSpPr txBox="1">
            <a:spLocks noGrp="1"/>
          </p:cNvSpPr>
          <p:nvPr>
            <p:ph type="body" idx="1"/>
          </p:nvPr>
        </p:nvSpPr>
        <p:spPr>
          <a:prstGeom prst="rect">
            <a:avLst/>
          </a:prstGeom>
        </p:spPr>
        <p:txBody>
          <a:bodyPr/>
          <a:lstStyle/>
          <a:p>
            <a:r>
              <a:rPr dirty="0"/>
              <a:t>Q. </a:t>
            </a:r>
            <a:r>
              <a:rPr dirty="0">
                <a:solidFill>
                  <a:srgbClr val="000000"/>
                </a:solidFill>
              </a:rPr>
              <a:t>How to find best prefix-free code?</a:t>
            </a:r>
          </a:p>
          <a:p>
            <a:br>
              <a:rPr dirty="0"/>
            </a:br>
            <a:r>
              <a:rPr dirty="0"/>
              <a:t>Shannon-Fano algorithm:</a:t>
            </a:r>
          </a:p>
          <a:p>
            <a:pPr lvl="1"/>
            <a:r>
              <a:rPr dirty="0"/>
              <a:t>Partition symbols </a:t>
            </a:r>
            <a:r>
              <a:rPr i="1" dirty="0">
                <a:latin typeface="Times Roman"/>
                <a:ea typeface="Times Roman"/>
                <a:cs typeface="Times Roman"/>
                <a:sym typeface="Times Roman"/>
              </a:rPr>
              <a:t>S</a:t>
            </a:r>
            <a:r>
              <a:rPr dirty="0"/>
              <a:t> into two subsets </a:t>
            </a:r>
            <a:r>
              <a:rPr i="1" dirty="0">
                <a:latin typeface="Times Roman"/>
                <a:ea typeface="Times Roman"/>
                <a:cs typeface="Times Roman"/>
                <a:sym typeface="Times Roman"/>
              </a:rPr>
              <a:t>S</a:t>
            </a:r>
            <a:r>
              <a:rPr baseline="-5999" dirty="0">
                <a:latin typeface="Times Roman"/>
                <a:ea typeface="Times Roman"/>
                <a:cs typeface="Times Roman"/>
                <a:sym typeface="Times Roman"/>
              </a:rPr>
              <a:t>0</a:t>
            </a:r>
            <a:r>
              <a:rPr dirty="0"/>
              <a:t> and </a:t>
            </a:r>
            <a:r>
              <a:rPr i="1" dirty="0">
                <a:latin typeface="Times Roman"/>
                <a:ea typeface="Times Roman"/>
                <a:cs typeface="Times Roman"/>
                <a:sym typeface="Times Roman"/>
              </a:rPr>
              <a:t>S</a:t>
            </a:r>
            <a:r>
              <a:rPr baseline="-5999" dirty="0">
                <a:latin typeface="Times Roman"/>
                <a:ea typeface="Times Roman"/>
                <a:cs typeface="Times Roman"/>
                <a:sym typeface="Times Roman"/>
              </a:rPr>
              <a:t>1</a:t>
            </a:r>
            <a:r>
              <a:rPr dirty="0"/>
              <a:t> of (roughly) equal freq.</a:t>
            </a:r>
          </a:p>
          <a:p>
            <a:pPr lvl="1"/>
            <a:r>
              <a:rPr dirty="0"/>
              <a:t>Codewords for symbols in </a:t>
            </a:r>
            <a:r>
              <a:rPr i="1" dirty="0">
                <a:latin typeface="Times Roman"/>
                <a:ea typeface="Times Roman"/>
                <a:cs typeface="Times Roman"/>
                <a:sym typeface="Times Roman"/>
              </a:rPr>
              <a:t>S</a:t>
            </a:r>
            <a:r>
              <a:rPr baseline="-5999" dirty="0">
                <a:latin typeface="Times Roman"/>
                <a:ea typeface="Times Roman"/>
                <a:cs typeface="Times Roman"/>
                <a:sym typeface="Times Roman"/>
              </a:rPr>
              <a:t>0</a:t>
            </a:r>
            <a:r>
              <a:rPr dirty="0"/>
              <a:t> start with </a:t>
            </a:r>
            <a:r>
              <a:rPr dirty="0">
                <a:latin typeface="Times Roman"/>
                <a:ea typeface="Times Roman"/>
                <a:cs typeface="Times Roman"/>
                <a:sym typeface="Times Roman"/>
              </a:rPr>
              <a:t>0</a:t>
            </a:r>
            <a:r>
              <a:rPr dirty="0"/>
              <a:t>; for symbols in </a:t>
            </a:r>
            <a:r>
              <a:rPr i="1" dirty="0">
                <a:latin typeface="Times Roman"/>
                <a:ea typeface="Times Roman"/>
                <a:cs typeface="Times Roman"/>
                <a:sym typeface="Times Roman"/>
              </a:rPr>
              <a:t>S</a:t>
            </a:r>
            <a:r>
              <a:rPr baseline="-5999" dirty="0">
                <a:latin typeface="Times Roman"/>
                <a:ea typeface="Times Roman"/>
                <a:cs typeface="Times Roman"/>
                <a:sym typeface="Times Roman"/>
              </a:rPr>
              <a:t>1</a:t>
            </a:r>
            <a:r>
              <a:rPr dirty="0"/>
              <a:t> start with </a:t>
            </a:r>
            <a:r>
              <a:rPr dirty="0">
                <a:latin typeface="Times Roman"/>
                <a:ea typeface="Times Roman"/>
                <a:cs typeface="Times Roman"/>
                <a:sym typeface="Times Roman"/>
              </a:rPr>
              <a:t>1</a:t>
            </a:r>
            <a:r>
              <a:rPr dirty="0"/>
              <a:t>.</a:t>
            </a:r>
          </a:p>
          <a:p>
            <a:pPr lvl="1"/>
            <a:r>
              <a:rPr dirty="0"/>
              <a:t>Recur in </a:t>
            </a:r>
            <a:r>
              <a:rPr i="1" dirty="0">
                <a:latin typeface="Times Roman"/>
                <a:ea typeface="Times Roman"/>
                <a:cs typeface="Times Roman"/>
                <a:sym typeface="Times Roman"/>
              </a:rPr>
              <a:t>S</a:t>
            </a:r>
            <a:r>
              <a:rPr baseline="-5999" dirty="0">
                <a:latin typeface="Times Roman"/>
                <a:ea typeface="Times Roman"/>
                <a:cs typeface="Times Roman"/>
                <a:sym typeface="Times Roman"/>
              </a:rPr>
              <a:t>0</a:t>
            </a:r>
            <a:r>
              <a:rPr dirty="0"/>
              <a:t> and </a:t>
            </a:r>
            <a:r>
              <a:rPr i="1" dirty="0">
                <a:latin typeface="Times Roman"/>
                <a:ea typeface="Times Roman"/>
                <a:cs typeface="Times Roman"/>
                <a:sym typeface="Times Roman"/>
              </a:rPr>
              <a:t>S</a:t>
            </a:r>
            <a:r>
              <a:rPr baseline="-5999" dirty="0">
                <a:latin typeface="Times Roman"/>
                <a:ea typeface="Times Roman"/>
                <a:cs typeface="Times Roman"/>
                <a:sym typeface="Times Roman"/>
              </a:rPr>
              <a:t>1</a:t>
            </a:r>
            <a:r>
              <a:rPr dirty="0"/>
              <a:t>.</a:t>
            </a:r>
          </a:p>
          <a:p>
            <a:br>
              <a:rPr dirty="0"/>
            </a:br>
            <a:br>
              <a:rPr dirty="0"/>
            </a:br>
            <a:br>
              <a:rPr dirty="0"/>
            </a:br>
            <a:br>
              <a:rPr dirty="0"/>
            </a:br>
            <a:br>
              <a:rPr dirty="0"/>
            </a:br>
            <a:br>
              <a:rPr dirty="0"/>
            </a:br>
            <a:br>
              <a:rPr dirty="0"/>
            </a:br>
            <a:br>
              <a:rPr dirty="0"/>
            </a:br>
            <a:r>
              <a:rPr dirty="0"/>
              <a:t>Problem 1.  </a:t>
            </a:r>
            <a:r>
              <a:rPr dirty="0">
                <a:solidFill>
                  <a:srgbClr val="000000"/>
                </a:solidFill>
              </a:rPr>
              <a:t>How to divide up symbols?</a:t>
            </a:r>
          </a:p>
          <a:p>
            <a:r>
              <a:rPr dirty="0"/>
              <a:t>Problem 2.  </a:t>
            </a:r>
            <a:r>
              <a:rPr dirty="0">
                <a:solidFill>
                  <a:srgbClr val="000000"/>
                </a:solidFill>
              </a:rPr>
              <a:t>Not optimal!</a:t>
            </a:r>
          </a:p>
        </p:txBody>
      </p:sp>
      <p:pic>
        <p:nvPicPr>
          <p:cNvPr id="2" name="Picture 1">
            <a:extLst>
              <a:ext uri="{FF2B5EF4-FFF2-40B4-BE49-F238E27FC236}">
                <a16:creationId xmlns:a16="http://schemas.microsoft.com/office/drawing/2014/main" id="{A4C27641-D976-46B2-A235-EE76475A7E91}"/>
              </a:ext>
            </a:extLst>
          </p:cNvPr>
          <p:cNvPicPr>
            <a:picLocks noChangeAspect="1"/>
          </p:cNvPicPr>
          <p:nvPr/>
        </p:nvPicPr>
        <p:blipFill>
          <a:blip r:embed="rId3"/>
          <a:stretch>
            <a:fillRect/>
          </a:stretch>
        </p:blipFill>
        <p:spPr>
          <a:xfrm>
            <a:off x="3136095" y="3125420"/>
            <a:ext cx="6071600" cy="2451338"/>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9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9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9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9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a:t>
            </a:fld>
            <a:endParaRPr kern="0">
              <a:latin typeface="Lucida Sans Regular"/>
              <a:sym typeface="Lucida Sans Regular"/>
            </a:endParaRPr>
          </a:p>
        </p:txBody>
      </p:sp>
      <p:sp>
        <p:nvSpPr>
          <p:cNvPr id="79" name="Shape 79"/>
          <p:cNvSpPr txBox="1">
            <a:spLocks noGrp="1"/>
          </p:cNvSpPr>
          <p:nvPr>
            <p:ph type="title"/>
          </p:nvPr>
        </p:nvSpPr>
        <p:spPr>
          <a:prstGeom prst="rect">
            <a:avLst/>
          </a:prstGeom>
        </p:spPr>
        <p:txBody>
          <a:bodyPr/>
          <a:lstStyle/>
          <a:p>
            <a:r>
              <a:t>Data compression</a:t>
            </a:r>
          </a:p>
        </p:txBody>
      </p:sp>
      <p:sp>
        <p:nvSpPr>
          <p:cNvPr id="80" name="Shape 80"/>
          <p:cNvSpPr txBox="1">
            <a:spLocks noGrp="1"/>
          </p:cNvSpPr>
          <p:nvPr>
            <p:ph type="body" idx="1"/>
          </p:nvPr>
        </p:nvSpPr>
        <p:spPr>
          <a:prstGeom prst="rect">
            <a:avLst/>
          </a:prstGeom>
        </p:spPr>
        <p:txBody>
          <a:bodyPr/>
          <a:lstStyle/>
          <a:p>
            <a:r>
              <a:t>Compression reduces the size of a file:</a:t>
            </a:r>
          </a:p>
          <a:p>
            <a:pPr lvl="1"/>
            <a:r>
              <a:t>To save </a:t>
            </a:r>
            <a:r>
              <a:rPr>
                <a:solidFill>
                  <a:srgbClr val="9B1E1E"/>
                </a:solidFill>
                <a:uFill>
                  <a:solidFill>
                    <a:srgbClr val="9B1E1E"/>
                  </a:solidFill>
                </a:uFill>
              </a:rPr>
              <a:t>space</a:t>
            </a:r>
            <a:r>
              <a:t> when storing it.</a:t>
            </a:r>
          </a:p>
          <a:p>
            <a:pPr lvl="1"/>
            <a:r>
              <a:t>To save </a:t>
            </a:r>
            <a:r>
              <a:rPr>
                <a:solidFill>
                  <a:srgbClr val="9B1E1E"/>
                </a:solidFill>
                <a:uFill>
                  <a:solidFill>
                    <a:srgbClr val="9B1E1E"/>
                  </a:solidFill>
                </a:uFill>
              </a:rPr>
              <a:t>time</a:t>
            </a:r>
            <a:r>
              <a:t> when transmitting it.</a:t>
            </a:r>
          </a:p>
          <a:p>
            <a:pPr lvl="1"/>
            <a:r>
              <a:t>Most files have lots of redundancy.</a:t>
            </a:r>
          </a:p>
          <a:p>
            <a:br/>
            <a:r>
              <a:t>Who needs compression?</a:t>
            </a:r>
          </a:p>
          <a:p>
            <a:pPr lvl="1"/>
            <a:r>
              <a:t>Moore's law:  # transistors on a chip doubles every 18–24 months.</a:t>
            </a:r>
          </a:p>
          <a:p>
            <a:pPr lvl="1"/>
            <a:r>
              <a:t>Parkinson's law:  data expands to fill space available. </a:t>
            </a:r>
          </a:p>
          <a:p>
            <a:pPr lvl="1"/>
            <a:r>
              <a:t>Text, images, sound, video,  …</a:t>
            </a:r>
          </a:p>
          <a:p>
            <a:br/>
            <a:br/>
            <a:br/>
            <a:br/>
            <a:br/>
            <a:br/>
            <a:r>
              <a:rPr>
                <a:solidFill>
                  <a:srgbClr val="000000"/>
                </a:solidFill>
                <a:uFill>
                  <a:solidFill>
                    <a:srgbClr val="000000"/>
                  </a:solidFill>
                </a:uFill>
              </a:rPr>
              <a:t>Basic concepts ancient (1950s), best technology recently developed.</a:t>
            </a:r>
          </a:p>
        </p:txBody>
      </p:sp>
      <p:sp>
        <p:nvSpPr>
          <p:cNvPr id="81" name="Shape 81"/>
          <p:cNvSpPr/>
          <p:nvPr/>
        </p:nvSpPr>
        <p:spPr>
          <a:xfrm>
            <a:off x="2649142" y="4359871"/>
            <a:ext cx="6081117" cy="112396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56" tIns="107156" rIns="107156" bIns="107156">
            <a:spAutoFit/>
          </a:bodyPr>
          <a:lstStyle/>
          <a:p>
            <a:pPr marL="43178" marR="43178" defTabSz="910796" eaLnBrk="1" fontAlgn="auto">
              <a:lnSpc>
                <a:spcPct val="120000"/>
              </a:lnSpc>
              <a:spcBef>
                <a:spcPts val="0"/>
              </a:spcBef>
              <a:spcAft>
                <a:spcPts val="0"/>
              </a:spcAft>
              <a:defRPr sz="2400" i="1">
                <a:uFill>
                  <a:solidFill>
                    <a:srgbClr val="000000"/>
                  </a:solidFill>
                </a:uFill>
                <a:latin typeface="Times Roman"/>
                <a:ea typeface="Times Roman"/>
                <a:cs typeface="Times Roman"/>
                <a:sym typeface="Times Roman"/>
              </a:defRPr>
            </a:pPr>
            <a:r>
              <a:rPr sz="1687" i="1" kern="0">
                <a:solidFill>
                  <a:srgbClr val="000000"/>
                </a:solidFill>
                <a:uFill>
                  <a:solidFill>
                    <a:srgbClr val="000000"/>
                  </a:solidFill>
                </a:uFill>
                <a:latin typeface="Times Roman"/>
                <a:sym typeface="Times Roman"/>
              </a:rPr>
              <a:t>“ Everyday, we create 2.5 quintillion bytes of data—so much that</a:t>
            </a:r>
          </a:p>
          <a:p>
            <a:pPr marL="43178" marR="43178" defTabSz="910796" eaLnBrk="1" fontAlgn="auto">
              <a:lnSpc>
                <a:spcPct val="120000"/>
              </a:lnSpc>
              <a:spcBef>
                <a:spcPts val="0"/>
              </a:spcBef>
              <a:spcAft>
                <a:spcPts val="0"/>
              </a:spcAft>
              <a:defRPr sz="2400" i="1">
                <a:uFill>
                  <a:solidFill>
                    <a:srgbClr val="000000"/>
                  </a:solidFill>
                </a:uFill>
                <a:latin typeface="Times Roman"/>
                <a:ea typeface="Times Roman"/>
                <a:cs typeface="Times Roman"/>
                <a:sym typeface="Times Roman"/>
              </a:defRPr>
            </a:pPr>
            <a:r>
              <a:rPr sz="1687" i="1" kern="0">
                <a:solidFill>
                  <a:srgbClr val="000000"/>
                </a:solidFill>
                <a:uFill>
                  <a:solidFill>
                    <a:srgbClr val="000000"/>
                  </a:solidFill>
                </a:uFill>
                <a:latin typeface="Times Roman"/>
                <a:sym typeface="Times Roman"/>
              </a:rPr>
              <a:t>   90% of the data in the world today has been created in the last</a:t>
            </a:r>
          </a:p>
          <a:p>
            <a:pPr marL="43178" marR="43178" defTabSz="910796" eaLnBrk="1" fontAlgn="auto">
              <a:lnSpc>
                <a:spcPct val="120000"/>
              </a:lnSpc>
              <a:spcBef>
                <a:spcPts val="0"/>
              </a:spcBef>
              <a:spcAft>
                <a:spcPts val="0"/>
              </a:spcAft>
              <a:defRPr sz="2400" i="1">
                <a:uFill>
                  <a:solidFill>
                    <a:srgbClr val="000000"/>
                  </a:solidFill>
                </a:uFill>
                <a:latin typeface="Times Roman"/>
                <a:ea typeface="Times Roman"/>
                <a:cs typeface="Times Roman"/>
                <a:sym typeface="Times Roman"/>
              </a:defRPr>
            </a:pPr>
            <a:r>
              <a:rPr sz="1687" i="1" kern="0">
                <a:solidFill>
                  <a:srgbClr val="000000"/>
                </a:solidFill>
                <a:uFill>
                  <a:solidFill>
                    <a:srgbClr val="000000"/>
                  </a:solidFill>
                </a:uFill>
                <a:latin typeface="Times Roman"/>
                <a:sym typeface="Times Roman"/>
              </a:rPr>
              <a:t>   two years alone.  ”</a:t>
            </a:r>
            <a:r>
              <a:rPr sz="1687" i="1" kern="0">
                <a:solidFill>
                  <a:srgbClr val="8D3124"/>
                </a:solidFill>
                <a:uFill>
                  <a:solidFill>
                    <a:srgbClr val="000000"/>
                  </a:solidFill>
                </a:uFill>
                <a:latin typeface="Times Roman"/>
                <a:sym typeface="Times Roman"/>
              </a:rPr>
              <a:t>    </a:t>
            </a:r>
            <a:r>
              <a:rPr sz="1687" i="1" kern="0">
                <a:solidFill>
                  <a:srgbClr val="005493"/>
                </a:solidFill>
                <a:uFill>
                  <a:solidFill>
                    <a:srgbClr val="606060"/>
                  </a:solidFill>
                </a:uFill>
                <a:latin typeface="Times Roman"/>
                <a:sym typeface="Times Roman"/>
              </a:rPr>
              <a:t>— IBM report on big data </a:t>
            </a:r>
            <a:r>
              <a:rPr sz="1687" kern="0">
                <a:solidFill>
                  <a:srgbClr val="005493"/>
                </a:solidFill>
                <a:uFill>
                  <a:solidFill>
                    <a:srgbClr val="606060"/>
                  </a:solidFill>
                </a:uFill>
                <a:latin typeface="Times Roman"/>
                <a:sym typeface="Times Roman"/>
              </a:rPr>
              <a:t>(</a:t>
            </a:r>
            <a:r>
              <a:rPr sz="1687" i="1" kern="0">
                <a:solidFill>
                  <a:srgbClr val="005493"/>
                </a:solidFill>
                <a:uFill>
                  <a:solidFill>
                    <a:srgbClr val="606060"/>
                  </a:solidFill>
                </a:uFill>
                <a:latin typeface="Times Roman"/>
                <a:sym typeface="Times Roman"/>
              </a:rPr>
              <a:t>2011</a:t>
            </a:r>
            <a:r>
              <a:rPr sz="1687" kern="0">
                <a:solidFill>
                  <a:srgbClr val="005493"/>
                </a:solidFill>
                <a:uFill>
                  <a:solidFill>
                    <a:srgbClr val="606060"/>
                  </a:solidFill>
                </a:uFill>
                <a:latin typeface="Times Roman"/>
                <a:sym typeface="Times Roman"/>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0">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80">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uild="p" bldLvl="5" animBg="1" advAuto="0"/>
      <p:bldP spid="81"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txBox="1">
            <a:spLocks noGrp="1"/>
          </p:cNvSpPr>
          <p:nvPr>
            <p:ph type="title"/>
          </p:nvPr>
        </p:nvSpPr>
        <p:spPr>
          <a:prstGeom prst="rect">
            <a:avLst/>
          </a:prstGeom>
        </p:spPr>
        <p:txBody>
          <a:bodyPr/>
          <a:lstStyle/>
          <a:p>
            <a:r>
              <a:t>Huffman algorithm demo</a:t>
            </a:r>
          </a:p>
        </p:txBody>
      </p:sp>
      <p:sp>
        <p:nvSpPr>
          <p:cNvPr id="403" name="Shape 403"/>
          <p:cNvSpPr txBox="1">
            <a:spLocks noGrp="1"/>
          </p:cNvSpPr>
          <p:nvPr>
            <p:ph type="body" idx="1"/>
          </p:nvPr>
        </p:nvSpPr>
        <p:spPr>
          <a:prstGeom prst="rect">
            <a:avLst/>
          </a:prstGeom>
        </p:spPr>
        <p:txBody>
          <a:bodyPr/>
          <a:lstStyle/>
          <a:p>
            <a:pPr lvl="1"/>
            <a:r>
              <a:rPr dirty="0"/>
              <a:t>Count frequency for each character in input.</a:t>
            </a:r>
          </a:p>
        </p:txBody>
      </p:sp>
      <p:sp>
        <p:nvSpPr>
          <p:cNvPr id="421" name="Shape 421"/>
          <p:cNvSpPr/>
          <p:nvPr/>
        </p:nvSpPr>
        <p:spPr>
          <a:xfrm>
            <a:off x="2854524" y="3482579"/>
            <a:ext cx="2499082" cy="413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defRPr sz="2400">
                <a:solidFill>
                  <a:srgbClr val="000000"/>
                </a:solidFill>
                <a:uFill>
                  <a:solidFill>
                    <a:srgbClr val="000000"/>
                  </a:solidFill>
                </a:uFill>
                <a:latin typeface="+mj-lt"/>
                <a:ea typeface="+mj-ea"/>
                <a:cs typeface="+mj-cs"/>
                <a:sym typeface="Helvetica"/>
              </a:defRPr>
            </a:lvl1pPr>
          </a:lstStyle>
          <a:p>
            <a:pPr marL="41273" marR="41273" defTabSz="910796" eaLnBrk="1" fontAlgn="auto">
              <a:lnSpc>
                <a:spcPct val="150000"/>
              </a:lnSpc>
              <a:spcBef>
                <a:spcPts val="0"/>
              </a:spcBef>
              <a:spcAft>
                <a:spcPts val="0"/>
              </a:spcAft>
            </a:pPr>
            <a:r>
              <a:rPr sz="1687" kern="0">
                <a:latin typeface="Helvetica"/>
                <a:cs typeface="Helvetica"/>
              </a:rPr>
              <a:t>A B R A C A D A B R A !</a:t>
            </a:r>
          </a:p>
        </p:txBody>
      </p:sp>
      <p:sp>
        <p:nvSpPr>
          <p:cNvPr id="422" name="Shape 422"/>
          <p:cNvSpPr/>
          <p:nvPr/>
        </p:nvSpPr>
        <p:spPr>
          <a:xfrm>
            <a:off x="2658071" y="3098601"/>
            <a:ext cx="561052" cy="328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defRPr sz="1800" b="1">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266" kern="0">
                <a:solidFill>
                  <a:srgbClr val="8D3124"/>
                </a:solidFill>
                <a:uFill>
                  <a:solidFill>
                    <a:srgbClr val="8D3124"/>
                  </a:solidFill>
                </a:uFill>
              </a:rPr>
              <a:t>input</a:t>
            </a:r>
          </a:p>
        </p:txBody>
      </p:sp>
      <p:pic>
        <p:nvPicPr>
          <p:cNvPr id="423" name="button.png">
            <a:hlinkClick r:id="rId3" action="ppaction://hlinkpres?slideindex=1&amp;slidetitle="/>
          </p:cNvPr>
          <p:cNvPicPr>
            <a:picLocks noChangeAspect="1"/>
          </p:cNvPicPr>
          <p:nvPr/>
        </p:nvPicPr>
        <p:blipFill>
          <a:blip r:embed="rId4"/>
          <a:stretch>
            <a:fillRect/>
          </a:stretch>
        </p:blipFill>
        <p:spPr>
          <a:xfrm>
            <a:off x="2095500" y="1982391"/>
            <a:ext cx="616148" cy="616148"/>
          </a:xfrm>
          <a:prstGeom prst="rect">
            <a:avLst/>
          </a:prstGeom>
          <a:ln w="12700"/>
        </p:spPr>
      </p:pic>
      <p:pic>
        <p:nvPicPr>
          <p:cNvPr id="2" name="Picture 1">
            <a:extLst>
              <a:ext uri="{FF2B5EF4-FFF2-40B4-BE49-F238E27FC236}">
                <a16:creationId xmlns:a16="http://schemas.microsoft.com/office/drawing/2014/main" id="{58B17AAC-803E-49A4-A34F-F82CFECD4B01}"/>
              </a:ext>
            </a:extLst>
          </p:cNvPr>
          <p:cNvPicPr>
            <a:picLocks noChangeAspect="1"/>
          </p:cNvPicPr>
          <p:nvPr/>
        </p:nvPicPr>
        <p:blipFill>
          <a:blip r:embed="rId5"/>
          <a:stretch>
            <a:fillRect/>
          </a:stretch>
        </p:blipFill>
        <p:spPr>
          <a:xfrm>
            <a:off x="7765691" y="830637"/>
            <a:ext cx="2206335" cy="2267964"/>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txBox="1">
            <a:spLocks noGrp="1"/>
          </p:cNvSpPr>
          <p:nvPr>
            <p:ph type="title"/>
          </p:nvPr>
        </p:nvSpPr>
        <p:spPr>
          <a:prstGeom prst="rect">
            <a:avLst/>
          </a:prstGeom>
        </p:spPr>
        <p:txBody>
          <a:bodyPr/>
          <a:lstStyle/>
          <a:p>
            <a:r>
              <a:t>Huffman algorithm demo</a:t>
            </a:r>
          </a:p>
        </p:txBody>
      </p:sp>
      <p:grpSp>
        <p:nvGrpSpPr>
          <p:cNvPr id="431" name="Group 431"/>
          <p:cNvGrpSpPr/>
          <p:nvPr/>
        </p:nvGrpSpPr>
        <p:grpSpPr>
          <a:xfrm>
            <a:off x="3615458" y="2241352"/>
            <a:ext cx="3940936" cy="820600"/>
            <a:chOff x="0" y="0"/>
            <a:chExt cx="5604885" cy="1167075"/>
          </a:xfrm>
        </p:grpSpPr>
        <p:sp>
          <p:nvSpPr>
            <p:cNvPr id="428" name="Shape 428"/>
            <p:cNvSpPr/>
            <p:nvPr/>
          </p:nvSpPr>
          <p:spPr>
            <a:xfrm flipH="1">
              <a:off x="0" y="246665"/>
              <a:ext cx="1895771" cy="906674"/>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29" name="Shape 429"/>
            <p:cNvSpPr/>
            <p:nvPr/>
          </p:nvSpPr>
          <p:spPr>
            <a:xfrm>
              <a:off x="1978194" y="287878"/>
              <a:ext cx="3626692" cy="879198"/>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0" name="Shape 430"/>
            <p:cNvSpPr/>
            <p:nvPr/>
          </p:nvSpPr>
          <p:spPr>
            <a:xfrm>
              <a:off x="1599657" y="0"/>
              <a:ext cx="470784" cy="471038"/>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2200">
                  <a:solidFill>
                    <a:srgbClr val="000000"/>
                  </a:solidFill>
                  <a:uFill>
                    <a:solidFill>
                      <a:srgbClr val="000000"/>
                    </a:solidFill>
                  </a:uFill>
                </a:defRPr>
              </a:pPr>
              <a:endParaRPr sz="1547" kern="0">
                <a:solidFill>
                  <a:srgbClr val="000000"/>
                </a:solidFill>
                <a:uFill>
                  <a:solidFill>
                    <a:srgbClr val="000000"/>
                  </a:solidFill>
                </a:uFill>
                <a:latin typeface="Lucida Sans Regular"/>
                <a:sym typeface="Lucida Sans Regular"/>
              </a:endParaRPr>
            </a:p>
          </p:txBody>
        </p:sp>
      </p:grpSp>
      <p:grpSp>
        <p:nvGrpSpPr>
          <p:cNvPr id="435" name="Group 435"/>
          <p:cNvGrpSpPr/>
          <p:nvPr/>
        </p:nvGrpSpPr>
        <p:grpSpPr>
          <a:xfrm>
            <a:off x="3274218" y="2982516"/>
            <a:ext cx="516862" cy="437666"/>
            <a:chOff x="0" y="0"/>
            <a:chExt cx="735090" cy="622457"/>
          </a:xfrm>
        </p:grpSpPr>
        <p:sp>
          <p:nvSpPr>
            <p:cNvPr id="432" name="Shape 432"/>
            <p:cNvSpPr/>
            <p:nvPr/>
          </p:nvSpPr>
          <p:spPr>
            <a:xfrm flipH="1">
              <a:off x="-1" y="266243"/>
              <a:ext cx="355823" cy="355823"/>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3" name="Shape 433"/>
            <p:cNvSpPr/>
            <p:nvPr/>
          </p:nvSpPr>
          <p:spPr>
            <a:xfrm>
              <a:off x="368299" y="255667"/>
              <a:ext cx="366792"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4" name="Shape 434"/>
            <p:cNvSpPr/>
            <p:nvPr/>
          </p:nvSpPr>
          <p:spPr>
            <a:xfrm>
              <a:off x="165100" y="0"/>
              <a:ext cx="470784" cy="471038"/>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A</a:t>
              </a:r>
            </a:p>
          </p:txBody>
        </p:sp>
      </p:grpSp>
      <p:grpSp>
        <p:nvGrpSpPr>
          <p:cNvPr id="463" name="Group 463"/>
          <p:cNvGrpSpPr/>
          <p:nvPr/>
        </p:nvGrpSpPr>
        <p:grpSpPr>
          <a:xfrm>
            <a:off x="4890493" y="2982516"/>
            <a:ext cx="4749533" cy="2812963"/>
            <a:chOff x="0" y="0"/>
            <a:chExt cx="6754890" cy="4000657"/>
          </a:xfrm>
        </p:grpSpPr>
        <p:sp>
          <p:nvSpPr>
            <p:cNvPr id="436" name="Shape 436"/>
            <p:cNvSpPr/>
            <p:nvPr/>
          </p:nvSpPr>
          <p:spPr>
            <a:xfrm flipH="1">
              <a:off x="1392027" y="305300"/>
              <a:ext cx="2349107" cy="1195162"/>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7" name="Shape 437"/>
            <p:cNvSpPr/>
            <p:nvPr/>
          </p:nvSpPr>
          <p:spPr>
            <a:xfrm>
              <a:off x="3823558" y="277825"/>
              <a:ext cx="1607284" cy="1208898"/>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8" name="Shape 438"/>
            <p:cNvSpPr/>
            <p:nvPr/>
          </p:nvSpPr>
          <p:spPr>
            <a:xfrm flipH="1">
              <a:off x="4606843" y="1530234"/>
              <a:ext cx="943057" cy="1031697"/>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39" name="Shape 439"/>
            <p:cNvSpPr/>
            <p:nvPr/>
          </p:nvSpPr>
          <p:spPr>
            <a:xfrm>
              <a:off x="5555516" y="1524750"/>
              <a:ext cx="862600" cy="104065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0" name="Shape 440"/>
            <p:cNvSpPr/>
            <p:nvPr/>
          </p:nvSpPr>
          <p:spPr>
            <a:xfrm>
              <a:off x="5298075" y="1270000"/>
              <a:ext cx="470785" cy="471038"/>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2200">
                  <a:solidFill>
                    <a:srgbClr val="000000"/>
                  </a:solidFill>
                  <a:uFill>
                    <a:solidFill>
                      <a:srgbClr val="000000"/>
                    </a:solidFill>
                  </a:uFill>
                </a:defRPr>
              </a:pPr>
              <a:endParaRPr sz="1547" kern="0">
                <a:solidFill>
                  <a:srgbClr val="000000"/>
                </a:solidFill>
                <a:uFill>
                  <a:solidFill>
                    <a:srgbClr val="000000"/>
                  </a:solidFill>
                </a:uFill>
                <a:latin typeface="Lucida Sans Regular"/>
                <a:sym typeface="Lucida Sans Regular"/>
              </a:endParaRPr>
            </a:p>
          </p:txBody>
        </p:sp>
        <p:sp>
          <p:nvSpPr>
            <p:cNvPr id="441" name="Shape 441"/>
            <p:cNvSpPr/>
            <p:nvPr/>
          </p:nvSpPr>
          <p:spPr>
            <a:xfrm flipH="1">
              <a:off x="4241799" y="2590343"/>
              <a:ext cx="355823" cy="355823"/>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2" name="Shape 442"/>
            <p:cNvSpPr/>
            <p:nvPr/>
          </p:nvSpPr>
          <p:spPr>
            <a:xfrm>
              <a:off x="4610100" y="2579767"/>
              <a:ext cx="366791"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3" name="Shape 443"/>
            <p:cNvSpPr/>
            <p:nvPr/>
          </p:nvSpPr>
          <p:spPr>
            <a:xfrm>
              <a:off x="4406900" y="2324100"/>
              <a:ext cx="470784" cy="471038"/>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R</a:t>
              </a:r>
            </a:p>
          </p:txBody>
        </p:sp>
        <p:sp>
          <p:nvSpPr>
            <p:cNvPr id="444" name="Shape 444"/>
            <p:cNvSpPr/>
            <p:nvPr/>
          </p:nvSpPr>
          <p:spPr>
            <a:xfrm flipH="1">
              <a:off x="6019799" y="2590343"/>
              <a:ext cx="355823" cy="355823"/>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5" name="Shape 445"/>
            <p:cNvSpPr/>
            <p:nvPr/>
          </p:nvSpPr>
          <p:spPr>
            <a:xfrm>
              <a:off x="6388100" y="2579767"/>
              <a:ext cx="366791"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6" name="Shape 446"/>
            <p:cNvSpPr/>
            <p:nvPr/>
          </p:nvSpPr>
          <p:spPr>
            <a:xfrm>
              <a:off x="6184900" y="2324100"/>
              <a:ext cx="470784" cy="471038"/>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B</a:t>
              </a:r>
            </a:p>
          </p:txBody>
        </p:sp>
        <p:sp>
          <p:nvSpPr>
            <p:cNvPr id="447" name="Shape 447"/>
            <p:cNvSpPr/>
            <p:nvPr/>
          </p:nvSpPr>
          <p:spPr>
            <a:xfrm flipH="1">
              <a:off x="441243" y="1542934"/>
              <a:ext cx="943057" cy="1031697"/>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8" name="Shape 448"/>
            <p:cNvSpPr/>
            <p:nvPr/>
          </p:nvSpPr>
          <p:spPr>
            <a:xfrm>
              <a:off x="1389916" y="1537450"/>
              <a:ext cx="862600" cy="104065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49" name="Shape 449"/>
            <p:cNvSpPr/>
            <p:nvPr/>
          </p:nvSpPr>
          <p:spPr>
            <a:xfrm flipH="1">
              <a:off x="1304843" y="2584334"/>
              <a:ext cx="943057" cy="1031697"/>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0" name="Shape 450"/>
            <p:cNvSpPr/>
            <p:nvPr/>
          </p:nvSpPr>
          <p:spPr>
            <a:xfrm>
              <a:off x="2253516" y="2578850"/>
              <a:ext cx="862600" cy="104065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1" name="Shape 451"/>
            <p:cNvSpPr/>
            <p:nvPr/>
          </p:nvSpPr>
          <p:spPr>
            <a:xfrm>
              <a:off x="1996076" y="2324100"/>
              <a:ext cx="470784" cy="471038"/>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2200">
                  <a:solidFill>
                    <a:srgbClr val="000000"/>
                  </a:solidFill>
                  <a:uFill>
                    <a:solidFill>
                      <a:srgbClr val="000000"/>
                    </a:solidFill>
                  </a:uFill>
                </a:defRPr>
              </a:pPr>
              <a:endParaRPr sz="1547" kern="0">
                <a:solidFill>
                  <a:srgbClr val="000000"/>
                </a:solidFill>
                <a:uFill>
                  <a:solidFill>
                    <a:srgbClr val="000000"/>
                  </a:solidFill>
                </a:uFill>
                <a:latin typeface="Lucida Sans Regular"/>
                <a:sym typeface="Lucida Sans Regular"/>
              </a:endParaRPr>
            </a:p>
          </p:txBody>
        </p:sp>
        <p:sp>
          <p:nvSpPr>
            <p:cNvPr id="452" name="Shape 452"/>
            <p:cNvSpPr/>
            <p:nvPr/>
          </p:nvSpPr>
          <p:spPr>
            <a:xfrm flipH="1">
              <a:off x="946045" y="3638439"/>
              <a:ext cx="355822" cy="355822"/>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3" name="Shape 453"/>
            <p:cNvSpPr/>
            <p:nvPr/>
          </p:nvSpPr>
          <p:spPr>
            <a:xfrm>
              <a:off x="1307261" y="3632954"/>
              <a:ext cx="366792"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4" name="Shape 454"/>
            <p:cNvSpPr/>
            <p:nvPr/>
          </p:nvSpPr>
          <p:spPr>
            <a:xfrm>
              <a:off x="1100621" y="3378204"/>
              <a:ext cx="470784" cy="471039"/>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a:t>
              </a:r>
            </a:p>
          </p:txBody>
        </p:sp>
        <p:sp>
          <p:nvSpPr>
            <p:cNvPr id="455" name="Shape 455"/>
            <p:cNvSpPr/>
            <p:nvPr/>
          </p:nvSpPr>
          <p:spPr>
            <a:xfrm flipH="1">
              <a:off x="2717800" y="3644443"/>
              <a:ext cx="355822" cy="355823"/>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6" name="Shape 456"/>
            <p:cNvSpPr/>
            <p:nvPr/>
          </p:nvSpPr>
          <p:spPr>
            <a:xfrm>
              <a:off x="3086099" y="3633867"/>
              <a:ext cx="366792"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7" name="Shape 457"/>
            <p:cNvSpPr/>
            <p:nvPr/>
          </p:nvSpPr>
          <p:spPr>
            <a:xfrm>
              <a:off x="2882900" y="3378200"/>
              <a:ext cx="470784" cy="471038"/>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C</a:t>
              </a:r>
            </a:p>
          </p:txBody>
        </p:sp>
        <p:sp>
          <p:nvSpPr>
            <p:cNvPr id="458" name="Shape 458"/>
            <p:cNvSpPr/>
            <p:nvPr/>
          </p:nvSpPr>
          <p:spPr>
            <a:xfrm flipH="1">
              <a:off x="-1" y="2590343"/>
              <a:ext cx="355823" cy="355823"/>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59" name="Shape 459"/>
            <p:cNvSpPr/>
            <p:nvPr/>
          </p:nvSpPr>
          <p:spPr>
            <a:xfrm>
              <a:off x="368299" y="2579767"/>
              <a:ext cx="366792" cy="366791"/>
            </a:xfrm>
            <a:prstGeom prst="line">
              <a:avLst/>
            </a:prstGeom>
            <a:noFill/>
            <a:ln w="2540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460" name="Shape 460"/>
            <p:cNvSpPr/>
            <p:nvPr/>
          </p:nvSpPr>
          <p:spPr>
            <a:xfrm>
              <a:off x="165100" y="2324100"/>
              <a:ext cx="470784" cy="471038"/>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2200">
                  <a:solidFill>
                    <a:srgbClr val="000000"/>
                  </a:solidFill>
                  <a:uFill>
                    <a:solidFill>
                      <a:srgbClr val="000000"/>
                    </a:solidFill>
                  </a:uFill>
                </a:defRPr>
              </a:lvl1pPr>
            </a:lstStyle>
            <a:p>
              <a:pPr marL="5079" marR="5079" defTabSz="910796" eaLnBrk="1" fontAlgn="auto">
                <a:spcBef>
                  <a:spcPts val="0"/>
                </a:spcBef>
                <a:spcAft>
                  <a:spcPts val="0"/>
                </a:spcAft>
              </a:pPr>
              <a:r>
                <a:rPr sz="1547" kern="0">
                  <a:latin typeface="Lucida Sans Regular"/>
                  <a:sym typeface="Lucida Sans Regular"/>
                </a:rPr>
                <a:t>D</a:t>
              </a:r>
            </a:p>
          </p:txBody>
        </p:sp>
        <p:sp>
          <p:nvSpPr>
            <p:cNvPr id="461" name="Shape 461"/>
            <p:cNvSpPr/>
            <p:nvPr/>
          </p:nvSpPr>
          <p:spPr>
            <a:xfrm>
              <a:off x="1132476" y="1282700"/>
              <a:ext cx="470784" cy="471038"/>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2200">
                  <a:solidFill>
                    <a:srgbClr val="000000"/>
                  </a:solidFill>
                  <a:uFill>
                    <a:solidFill>
                      <a:srgbClr val="000000"/>
                    </a:solidFill>
                  </a:uFill>
                </a:defRPr>
              </a:pPr>
              <a:endParaRPr sz="1547" kern="0">
                <a:solidFill>
                  <a:srgbClr val="000000"/>
                </a:solidFill>
                <a:uFill>
                  <a:solidFill>
                    <a:srgbClr val="000000"/>
                  </a:solidFill>
                </a:uFill>
                <a:latin typeface="Lucida Sans Regular"/>
                <a:sym typeface="Lucida Sans Regular"/>
              </a:endParaRPr>
            </a:p>
          </p:txBody>
        </p:sp>
        <p:sp>
          <p:nvSpPr>
            <p:cNvPr id="462" name="Shape 462"/>
            <p:cNvSpPr/>
            <p:nvPr/>
          </p:nvSpPr>
          <p:spPr>
            <a:xfrm>
              <a:off x="3583576" y="0"/>
              <a:ext cx="470784" cy="471038"/>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2200">
                  <a:solidFill>
                    <a:srgbClr val="000000"/>
                  </a:solidFill>
                  <a:uFill>
                    <a:solidFill>
                      <a:srgbClr val="000000"/>
                    </a:solidFill>
                  </a:uFill>
                </a:defRPr>
              </a:pPr>
              <a:endParaRPr sz="1547" kern="0">
                <a:solidFill>
                  <a:srgbClr val="000000"/>
                </a:solidFill>
                <a:uFill>
                  <a:solidFill>
                    <a:srgbClr val="000000"/>
                  </a:solidFill>
                </a:uFill>
                <a:latin typeface="Lucida Sans Regular"/>
                <a:sym typeface="Lucida Sans Regular"/>
              </a:endParaRPr>
            </a:p>
          </p:txBody>
        </p:sp>
      </p:grpSp>
      <p:sp>
        <p:nvSpPr>
          <p:cNvPr id="499" name="Shape 499"/>
          <p:cNvSpPr/>
          <p:nvPr/>
        </p:nvSpPr>
        <p:spPr>
          <a:xfrm>
            <a:off x="5979915" y="5054203"/>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0</a:t>
            </a:r>
          </a:p>
        </p:txBody>
      </p:sp>
      <p:sp>
        <p:nvSpPr>
          <p:cNvPr id="500" name="Shape 500"/>
          <p:cNvSpPr/>
          <p:nvPr/>
        </p:nvSpPr>
        <p:spPr>
          <a:xfrm>
            <a:off x="6604993" y="5054203"/>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1</a:t>
            </a:r>
          </a:p>
        </p:txBody>
      </p:sp>
      <p:sp>
        <p:nvSpPr>
          <p:cNvPr id="501" name="Shape 501"/>
          <p:cNvSpPr/>
          <p:nvPr/>
        </p:nvSpPr>
        <p:spPr>
          <a:xfrm>
            <a:off x="5381626" y="4277320"/>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0</a:t>
            </a:r>
          </a:p>
        </p:txBody>
      </p:sp>
      <p:sp>
        <p:nvSpPr>
          <p:cNvPr id="502" name="Shape 502"/>
          <p:cNvSpPr/>
          <p:nvPr/>
        </p:nvSpPr>
        <p:spPr>
          <a:xfrm>
            <a:off x="6006704" y="4277320"/>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1</a:t>
            </a:r>
          </a:p>
        </p:txBody>
      </p:sp>
      <p:sp>
        <p:nvSpPr>
          <p:cNvPr id="503" name="Shape 503"/>
          <p:cNvSpPr/>
          <p:nvPr/>
        </p:nvSpPr>
        <p:spPr>
          <a:xfrm>
            <a:off x="8935642" y="4277320"/>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1</a:t>
            </a:r>
          </a:p>
        </p:txBody>
      </p:sp>
      <p:sp>
        <p:nvSpPr>
          <p:cNvPr id="504" name="Shape 504"/>
          <p:cNvSpPr/>
          <p:nvPr/>
        </p:nvSpPr>
        <p:spPr>
          <a:xfrm>
            <a:off x="8310564" y="4277320"/>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0</a:t>
            </a:r>
          </a:p>
        </p:txBody>
      </p:sp>
      <p:sp>
        <p:nvSpPr>
          <p:cNvPr id="505" name="Shape 505"/>
          <p:cNvSpPr/>
          <p:nvPr/>
        </p:nvSpPr>
        <p:spPr>
          <a:xfrm>
            <a:off x="6765728" y="3402211"/>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0</a:t>
            </a:r>
          </a:p>
        </p:txBody>
      </p:sp>
      <p:sp>
        <p:nvSpPr>
          <p:cNvPr id="506" name="Shape 506"/>
          <p:cNvSpPr/>
          <p:nvPr/>
        </p:nvSpPr>
        <p:spPr>
          <a:xfrm>
            <a:off x="7881939" y="3402211"/>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1</a:t>
            </a:r>
          </a:p>
        </p:txBody>
      </p:sp>
      <p:sp>
        <p:nvSpPr>
          <p:cNvPr id="507" name="Shape 507"/>
          <p:cNvSpPr/>
          <p:nvPr/>
        </p:nvSpPr>
        <p:spPr>
          <a:xfrm>
            <a:off x="4140400" y="2616399"/>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0</a:t>
            </a:r>
          </a:p>
        </p:txBody>
      </p:sp>
      <p:sp>
        <p:nvSpPr>
          <p:cNvPr id="508" name="Shape 508"/>
          <p:cNvSpPr/>
          <p:nvPr/>
        </p:nvSpPr>
        <p:spPr>
          <a:xfrm>
            <a:off x="5970986" y="2616399"/>
            <a:ext cx="303609" cy="223242"/>
          </a:xfrm>
          <a:prstGeom prst="ellipse">
            <a:avLst/>
          </a:prstGeom>
          <a:solidFill>
            <a:srgbClr val="F5F5F5"/>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7224" marR="7224" algn="ctr">
              <a:lnSpc>
                <a:spcPct val="12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1</a:t>
            </a:r>
          </a:p>
        </p:txBody>
      </p:sp>
      <p:pic>
        <p:nvPicPr>
          <p:cNvPr id="2" name="Picture 1">
            <a:extLst>
              <a:ext uri="{FF2B5EF4-FFF2-40B4-BE49-F238E27FC236}">
                <a16:creationId xmlns:a16="http://schemas.microsoft.com/office/drawing/2014/main" id="{FCB36F9B-3164-4314-B8FF-EA0D7B587CBC}"/>
              </a:ext>
            </a:extLst>
          </p:cNvPr>
          <p:cNvPicPr>
            <a:picLocks noChangeAspect="1"/>
          </p:cNvPicPr>
          <p:nvPr/>
        </p:nvPicPr>
        <p:blipFill>
          <a:blip r:embed="rId2"/>
          <a:stretch>
            <a:fillRect/>
          </a:stretch>
        </p:blipFill>
        <p:spPr>
          <a:xfrm>
            <a:off x="7726867" y="821092"/>
            <a:ext cx="2280823" cy="2218844"/>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32</a:t>
            </a:fld>
            <a:endParaRPr kern="0">
              <a:latin typeface="Lucida Sans Regular"/>
              <a:sym typeface="Lucida Sans Regular"/>
            </a:endParaRPr>
          </a:p>
        </p:txBody>
      </p:sp>
      <p:sp>
        <p:nvSpPr>
          <p:cNvPr id="511" name="Shape 511"/>
          <p:cNvSpPr txBox="1">
            <a:spLocks noGrp="1"/>
          </p:cNvSpPr>
          <p:nvPr>
            <p:ph type="title"/>
          </p:nvPr>
        </p:nvSpPr>
        <p:spPr>
          <a:prstGeom prst="rect">
            <a:avLst/>
          </a:prstGeom>
        </p:spPr>
        <p:txBody>
          <a:bodyPr/>
          <a:lstStyle/>
          <a:p>
            <a:r>
              <a:t>Huffman codes</a:t>
            </a:r>
          </a:p>
        </p:txBody>
      </p:sp>
      <p:sp>
        <p:nvSpPr>
          <p:cNvPr id="512" name="Shape 512"/>
          <p:cNvSpPr txBox="1">
            <a:spLocks noGrp="1"/>
          </p:cNvSpPr>
          <p:nvPr>
            <p:ph type="body" idx="1"/>
          </p:nvPr>
        </p:nvSpPr>
        <p:spPr>
          <a:prstGeom prst="rect">
            <a:avLst/>
          </a:prstGeom>
        </p:spPr>
        <p:txBody>
          <a:bodyPr/>
          <a:lstStyle/>
          <a:p>
            <a:r>
              <a:t>Q. </a:t>
            </a:r>
            <a:r>
              <a:rPr>
                <a:solidFill>
                  <a:srgbClr val="000000"/>
                </a:solidFill>
              </a:rPr>
              <a:t>How to find best prefix-free code?</a:t>
            </a:r>
          </a:p>
          <a:p>
            <a:endParaRPr>
              <a:solidFill>
                <a:srgbClr val="000000"/>
              </a:solidFill>
            </a:endParaRPr>
          </a:p>
          <a:p>
            <a:r>
              <a:t>Huffman algorithm:</a:t>
            </a:r>
          </a:p>
          <a:p>
            <a:pPr lvl="1"/>
            <a:r>
              <a:t>Count frequency </a:t>
            </a:r>
            <a:r>
              <a:rPr sz="1406">
                <a:latin typeface="+mj-lt"/>
                <a:ea typeface="+mj-ea"/>
                <a:cs typeface="+mj-cs"/>
                <a:sym typeface="Helvetica"/>
              </a:rPr>
              <a:t>freq[i]</a:t>
            </a:r>
            <a:r>
              <a:t> for each char </a:t>
            </a:r>
            <a:r>
              <a:rPr sz="1406">
                <a:latin typeface="+mj-lt"/>
                <a:ea typeface="+mj-ea"/>
                <a:cs typeface="+mj-cs"/>
                <a:sym typeface="Helvetica"/>
              </a:rPr>
              <a:t>i</a:t>
            </a:r>
            <a:r>
              <a:t> in input.</a:t>
            </a:r>
          </a:p>
          <a:p>
            <a:pPr lvl="1"/>
            <a:r>
              <a:t>Start with one node corresponding to each char </a:t>
            </a:r>
            <a:r>
              <a:rPr sz="1406">
                <a:latin typeface="+mj-lt"/>
                <a:ea typeface="+mj-ea"/>
                <a:cs typeface="+mj-cs"/>
                <a:sym typeface="Helvetica"/>
              </a:rPr>
              <a:t>i</a:t>
            </a:r>
            <a:r>
              <a:t> (with weight </a:t>
            </a:r>
            <a:r>
              <a:rPr sz="1406">
                <a:latin typeface="+mj-lt"/>
                <a:ea typeface="+mj-ea"/>
                <a:cs typeface="+mj-cs"/>
                <a:sym typeface="Helvetica"/>
              </a:rPr>
              <a:t>freq[i]</a:t>
            </a:r>
            <a:r>
              <a:t>).</a:t>
            </a:r>
          </a:p>
          <a:p>
            <a:pPr lvl="1"/>
            <a:r>
              <a:t>Repeat until single trie formed:</a:t>
            </a:r>
          </a:p>
          <a:p>
            <a:pPr lvl="2"/>
            <a:r>
              <a:t>select two tries with min weight </a:t>
            </a:r>
            <a:r>
              <a:rPr sz="1406">
                <a:latin typeface="+mj-lt"/>
                <a:ea typeface="+mj-ea"/>
                <a:cs typeface="+mj-cs"/>
                <a:sym typeface="Helvetica"/>
              </a:rPr>
              <a:t>freq[i]</a:t>
            </a:r>
            <a:r>
              <a:t> and </a:t>
            </a:r>
            <a:r>
              <a:rPr sz="1406">
                <a:latin typeface="+mj-lt"/>
                <a:ea typeface="+mj-ea"/>
                <a:cs typeface="+mj-cs"/>
                <a:sym typeface="Helvetica"/>
              </a:rPr>
              <a:t>freq[j]</a:t>
            </a:r>
          </a:p>
          <a:p>
            <a:pPr lvl="2"/>
            <a:r>
              <a:t>merge into single trie with weight </a:t>
            </a:r>
            <a:r>
              <a:rPr sz="1406">
                <a:latin typeface="+mj-lt"/>
                <a:ea typeface="+mj-ea"/>
                <a:cs typeface="+mj-cs"/>
                <a:sym typeface="Helvetica"/>
              </a:rPr>
              <a:t>freq[i] +</a:t>
            </a:r>
            <a:r>
              <a:rPr sz="1406" b="1">
                <a:latin typeface="+mj-lt"/>
                <a:ea typeface="+mj-ea"/>
                <a:cs typeface="+mj-cs"/>
                <a:sym typeface="Helvetica"/>
              </a:rPr>
              <a:t> </a:t>
            </a:r>
            <a:r>
              <a:rPr sz="1406">
                <a:latin typeface="+mj-lt"/>
                <a:ea typeface="+mj-ea"/>
                <a:cs typeface="+mj-cs"/>
                <a:sym typeface="Helvetica"/>
              </a:rPr>
              <a:t>freq[j]</a:t>
            </a:r>
          </a:p>
          <a:p>
            <a:br/>
            <a:br/>
            <a:r>
              <a:t>Applications:</a:t>
            </a:r>
          </a:p>
        </p:txBody>
      </p:sp>
      <p:grpSp>
        <p:nvGrpSpPr>
          <p:cNvPr id="518" name="Group 518"/>
          <p:cNvGrpSpPr/>
          <p:nvPr/>
        </p:nvGrpSpPr>
        <p:grpSpPr>
          <a:xfrm>
            <a:off x="2416969" y="4964906"/>
            <a:ext cx="7276472" cy="1035844"/>
            <a:chOff x="0" y="0"/>
            <a:chExt cx="10348760" cy="1473200"/>
          </a:xfrm>
        </p:grpSpPr>
        <p:pic>
          <p:nvPicPr>
            <p:cNvPr id="513" name="pdf.png"/>
            <p:cNvPicPr>
              <a:picLocks noChangeAspect="1"/>
            </p:cNvPicPr>
            <p:nvPr/>
          </p:nvPicPr>
          <p:blipFill>
            <a:blip r:embed="rId3"/>
            <a:stretch>
              <a:fillRect/>
            </a:stretch>
          </p:blipFill>
          <p:spPr>
            <a:xfrm>
              <a:off x="1991211" y="0"/>
              <a:ext cx="957044" cy="1473200"/>
            </a:xfrm>
            <a:prstGeom prst="rect">
              <a:avLst/>
            </a:prstGeom>
            <a:ln w="12700" cap="flat">
              <a:noFill/>
              <a:round/>
            </a:ln>
            <a:effectLst/>
          </p:spPr>
        </p:pic>
        <p:pic>
          <p:nvPicPr>
            <p:cNvPr id="514" name="pkzip-gzip.jpg"/>
            <p:cNvPicPr>
              <a:picLocks noChangeAspect="1"/>
            </p:cNvPicPr>
            <p:nvPr/>
          </p:nvPicPr>
          <p:blipFill>
            <a:blip r:embed="rId4"/>
            <a:srcRect l="4539" t="4135" r="5949" b="1908"/>
            <a:stretch>
              <a:fillRect/>
            </a:stretch>
          </p:blipFill>
          <p:spPr>
            <a:xfrm>
              <a:off x="8926244" y="114378"/>
              <a:ext cx="1422517" cy="1358767"/>
            </a:xfrm>
            <a:custGeom>
              <a:avLst/>
              <a:gdLst/>
              <a:ahLst/>
              <a:cxnLst>
                <a:cxn ang="0">
                  <a:pos x="wd2" y="hd2"/>
                </a:cxn>
                <a:cxn ang="5400000">
                  <a:pos x="wd2" y="hd2"/>
                </a:cxn>
                <a:cxn ang="10800000">
                  <a:pos x="wd2" y="hd2"/>
                </a:cxn>
                <a:cxn ang="16200000">
                  <a:pos x="wd2" y="hd2"/>
                </a:cxn>
              </a:cxnLst>
              <a:rect l="0" t="0" r="r" b="b"/>
              <a:pathLst>
                <a:path w="21489" h="21583" extrusionOk="0">
                  <a:moveTo>
                    <a:pt x="10416" y="2"/>
                  </a:moveTo>
                  <a:cubicBezTo>
                    <a:pt x="10154" y="23"/>
                    <a:pt x="9849" y="234"/>
                    <a:pt x="9702" y="544"/>
                  </a:cubicBezTo>
                  <a:cubicBezTo>
                    <a:pt x="9396" y="1189"/>
                    <a:pt x="9354" y="1211"/>
                    <a:pt x="8977" y="929"/>
                  </a:cubicBezTo>
                  <a:cubicBezTo>
                    <a:pt x="8681" y="707"/>
                    <a:pt x="8572" y="687"/>
                    <a:pt x="8257" y="803"/>
                  </a:cubicBezTo>
                  <a:cubicBezTo>
                    <a:pt x="8053" y="877"/>
                    <a:pt x="7669" y="909"/>
                    <a:pt x="7412" y="866"/>
                  </a:cubicBezTo>
                  <a:cubicBezTo>
                    <a:pt x="7055" y="805"/>
                    <a:pt x="6892" y="837"/>
                    <a:pt x="6710" y="1011"/>
                  </a:cubicBezTo>
                  <a:cubicBezTo>
                    <a:pt x="6579" y="1135"/>
                    <a:pt x="6307" y="1237"/>
                    <a:pt x="6111" y="1237"/>
                  </a:cubicBezTo>
                  <a:cubicBezTo>
                    <a:pt x="5840" y="1237"/>
                    <a:pt x="5789" y="1276"/>
                    <a:pt x="5883" y="1395"/>
                  </a:cubicBezTo>
                  <a:cubicBezTo>
                    <a:pt x="5961" y="1494"/>
                    <a:pt x="5962" y="1581"/>
                    <a:pt x="5889" y="1628"/>
                  </a:cubicBezTo>
                  <a:cubicBezTo>
                    <a:pt x="5824" y="1670"/>
                    <a:pt x="5815" y="1856"/>
                    <a:pt x="5865" y="2051"/>
                  </a:cubicBezTo>
                  <a:cubicBezTo>
                    <a:pt x="5930" y="2303"/>
                    <a:pt x="5875" y="2560"/>
                    <a:pt x="5667" y="2996"/>
                  </a:cubicBezTo>
                  <a:cubicBezTo>
                    <a:pt x="5510" y="3326"/>
                    <a:pt x="5359" y="3595"/>
                    <a:pt x="5332" y="3595"/>
                  </a:cubicBezTo>
                  <a:cubicBezTo>
                    <a:pt x="5227" y="3595"/>
                    <a:pt x="4912" y="2841"/>
                    <a:pt x="4912" y="2587"/>
                  </a:cubicBezTo>
                  <a:cubicBezTo>
                    <a:pt x="4912" y="2441"/>
                    <a:pt x="4825" y="2144"/>
                    <a:pt x="4720" y="1931"/>
                  </a:cubicBezTo>
                  <a:cubicBezTo>
                    <a:pt x="4549" y="1582"/>
                    <a:pt x="4489" y="1551"/>
                    <a:pt x="4108" y="1616"/>
                  </a:cubicBezTo>
                  <a:cubicBezTo>
                    <a:pt x="3758" y="1676"/>
                    <a:pt x="3674" y="1644"/>
                    <a:pt x="3623" y="1439"/>
                  </a:cubicBezTo>
                  <a:cubicBezTo>
                    <a:pt x="3555" y="1166"/>
                    <a:pt x="3012" y="1098"/>
                    <a:pt x="2789" y="1332"/>
                  </a:cubicBezTo>
                  <a:cubicBezTo>
                    <a:pt x="2719" y="1406"/>
                    <a:pt x="2587" y="1483"/>
                    <a:pt x="2496" y="1502"/>
                  </a:cubicBezTo>
                  <a:cubicBezTo>
                    <a:pt x="2093" y="1588"/>
                    <a:pt x="1914" y="1745"/>
                    <a:pt x="1914" y="2013"/>
                  </a:cubicBezTo>
                  <a:cubicBezTo>
                    <a:pt x="1914" y="2286"/>
                    <a:pt x="1443" y="3035"/>
                    <a:pt x="1434" y="2776"/>
                  </a:cubicBezTo>
                  <a:cubicBezTo>
                    <a:pt x="1432" y="2708"/>
                    <a:pt x="1334" y="2793"/>
                    <a:pt x="1219" y="2965"/>
                  </a:cubicBezTo>
                  <a:cubicBezTo>
                    <a:pt x="1058" y="3204"/>
                    <a:pt x="1009" y="3533"/>
                    <a:pt x="1009" y="4371"/>
                  </a:cubicBezTo>
                  <a:cubicBezTo>
                    <a:pt x="1009" y="4971"/>
                    <a:pt x="1045" y="5438"/>
                    <a:pt x="1087" y="5411"/>
                  </a:cubicBezTo>
                  <a:cubicBezTo>
                    <a:pt x="1128" y="5384"/>
                    <a:pt x="1302" y="5588"/>
                    <a:pt x="1476" y="5865"/>
                  </a:cubicBezTo>
                  <a:cubicBezTo>
                    <a:pt x="1651" y="6141"/>
                    <a:pt x="1866" y="6369"/>
                    <a:pt x="1956" y="6369"/>
                  </a:cubicBezTo>
                  <a:cubicBezTo>
                    <a:pt x="2046" y="6369"/>
                    <a:pt x="2183" y="6452"/>
                    <a:pt x="2262" y="6552"/>
                  </a:cubicBezTo>
                  <a:cubicBezTo>
                    <a:pt x="2375" y="6696"/>
                    <a:pt x="2358" y="6785"/>
                    <a:pt x="2154" y="6999"/>
                  </a:cubicBezTo>
                  <a:cubicBezTo>
                    <a:pt x="1976" y="7186"/>
                    <a:pt x="1906" y="7393"/>
                    <a:pt x="1932" y="7668"/>
                  </a:cubicBezTo>
                  <a:cubicBezTo>
                    <a:pt x="1967" y="8030"/>
                    <a:pt x="1931" y="8075"/>
                    <a:pt x="1542" y="8172"/>
                  </a:cubicBezTo>
                  <a:cubicBezTo>
                    <a:pt x="1015" y="8303"/>
                    <a:pt x="416" y="8095"/>
                    <a:pt x="517" y="7819"/>
                  </a:cubicBezTo>
                  <a:cubicBezTo>
                    <a:pt x="607" y="7573"/>
                    <a:pt x="420" y="7581"/>
                    <a:pt x="181" y="7832"/>
                  </a:cubicBezTo>
                  <a:cubicBezTo>
                    <a:pt x="-37" y="8061"/>
                    <a:pt x="-57" y="8217"/>
                    <a:pt x="116" y="8330"/>
                  </a:cubicBezTo>
                  <a:cubicBezTo>
                    <a:pt x="183" y="8373"/>
                    <a:pt x="209" y="8456"/>
                    <a:pt x="175" y="8512"/>
                  </a:cubicBezTo>
                  <a:cubicBezTo>
                    <a:pt x="91" y="8656"/>
                    <a:pt x="433" y="8934"/>
                    <a:pt x="577" y="8840"/>
                  </a:cubicBezTo>
                  <a:cubicBezTo>
                    <a:pt x="642" y="8798"/>
                    <a:pt x="739" y="8834"/>
                    <a:pt x="793" y="8922"/>
                  </a:cubicBezTo>
                  <a:cubicBezTo>
                    <a:pt x="938" y="9162"/>
                    <a:pt x="1346" y="9208"/>
                    <a:pt x="2334" y="9092"/>
                  </a:cubicBezTo>
                  <a:cubicBezTo>
                    <a:pt x="2598" y="9061"/>
                    <a:pt x="2881" y="9033"/>
                    <a:pt x="2963" y="9029"/>
                  </a:cubicBezTo>
                  <a:cubicBezTo>
                    <a:pt x="3290" y="9013"/>
                    <a:pt x="3593" y="8520"/>
                    <a:pt x="3605" y="7983"/>
                  </a:cubicBezTo>
                  <a:cubicBezTo>
                    <a:pt x="3621" y="7258"/>
                    <a:pt x="3759" y="6801"/>
                    <a:pt x="3953" y="6848"/>
                  </a:cubicBezTo>
                  <a:cubicBezTo>
                    <a:pt x="4076" y="6878"/>
                    <a:pt x="4083" y="6851"/>
                    <a:pt x="3977" y="6716"/>
                  </a:cubicBezTo>
                  <a:cubicBezTo>
                    <a:pt x="3871" y="6582"/>
                    <a:pt x="3878" y="6484"/>
                    <a:pt x="4007" y="6300"/>
                  </a:cubicBezTo>
                  <a:cubicBezTo>
                    <a:pt x="4101" y="6164"/>
                    <a:pt x="4129" y="5999"/>
                    <a:pt x="4072" y="5928"/>
                  </a:cubicBezTo>
                  <a:cubicBezTo>
                    <a:pt x="3967" y="5794"/>
                    <a:pt x="4344" y="4802"/>
                    <a:pt x="4552" y="4667"/>
                  </a:cubicBezTo>
                  <a:cubicBezTo>
                    <a:pt x="4755" y="4535"/>
                    <a:pt x="4941" y="4730"/>
                    <a:pt x="4792" y="4919"/>
                  </a:cubicBezTo>
                  <a:cubicBezTo>
                    <a:pt x="4696" y="5041"/>
                    <a:pt x="4698" y="5113"/>
                    <a:pt x="4798" y="5178"/>
                  </a:cubicBezTo>
                  <a:cubicBezTo>
                    <a:pt x="4881" y="5231"/>
                    <a:pt x="4908" y="5423"/>
                    <a:pt x="4864" y="5669"/>
                  </a:cubicBezTo>
                  <a:cubicBezTo>
                    <a:pt x="4766" y="6217"/>
                    <a:pt x="5047" y="6475"/>
                    <a:pt x="5691" y="6419"/>
                  </a:cubicBezTo>
                  <a:cubicBezTo>
                    <a:pt x="6325" y="6365"/>
                    <a:pt x="6480" y="6325"/>
                    <a:pt x="6818" y="6129"/>
                  </a:cubicBezTo>
                  <a:cubicBezTo>
                    <a:pt x="6975" y="6039"/>
                    <a:pt x="7271" y="5966"/>
                    <a:pt x="7478" y="5966"/>
                  </a:cubicBezTo>
                  <a:cubicBezTo>
                    <a:pt x="7850" y="5966"/>
                    <a:pt x="7855" y="5958"/>
                    <a:pt x="7832" y="5379"/>
                  </a:cubicBezTo>
                  <a:cubicBezTo>
                    <a:pt x="7804" y="4696"/>
                    <a:pt x="7766" y="4478"/>
                    <a:pt x="7628" y="4245"/>
                  </a:cubicBezTo>
                  <a:cubicBezTo>
                    <a:pt x="7471" y="3980"/>
                    <a:pt x="7860" y="3625"/>
                    <a:pt x="8119" y="3797"/>
                  </a:cubicBezTo>
                  <a:cubicBezTo>
                    <a:pt x="8466" y="4027"/>
                    <a:pt x="8725" y="4636"/>
                    <a:pt x="8683" y="5127"/>
                  </a:cubicBezTo>
                  <a:cubicBezTo>
                    <a:pt x="8652" y="5488"/>
                    <a:pt x="8713" y="5665"/>
                    <a:pt x="8965" y="5947"/>
                  </a:cubicBezTo>
                  <a:cubicBezTo>
                    <a:pt x="9142" y="6144"/>
                    <a:pt x="9276" y="6359"/>
                    <a:pt x="9259" y="6419"/>
                  </a:cubicBezTo>
                  <a:cubicBezTo>
                    <a:pt x="9241" y="6480"/>
                    <a:pt x="9310" y="6493"/>
                    <a:pt x="9414" y="6451"/>
                  </a:cubicBezTo>
                  <a:cubicBezTo>
                    <a:pt x="9531" y="6404"/>
                    <a:pt x="9635" y="6461"/>
                    <a:pt x="9684" y="6596"/>
                  </a:cubicBezTo>
                  <a:cubicBezTo>
                    <a:pt x="9728" y="6716"/>
                    <a:pt x="9869" y="6905"/>
                    <a:pt x="10002" y="7018"/>
                  </a:cubicBezTo>
                  <a:cubicBezTo>
                    <a:pt x="10195" y="7183"/>
                    <a:pt x="10218" y="7264"/>
                    <a:pt x="10104" y="7409"/>
                  </a:cubicBezTo>
                  <a:cubicBezTo>
                    <a:pt x="10025" y="7509"/>
                    <a:pt x="9943" y="7844"/>
                    <a:pt x="9918" y="8153"/>
                  </a:cubicBezTo>
                  <a:cubicBezTo>
                    <a:pt x="9894" y="8462"/>
                    <a:pt x="9808" y="8835"/>
                    <a:pt x="9732" y="8985"/>
                  </a:cubicBezTo>
                  <a:cubicBezTo>
                    <a:pt x="9587" y="9270"/>
                    <a:pt x="9690" y="9424"/>
                    <a:pt x="10062" y="9483"/>
                  </a:cubicBezTo>
                  <a:cubicBezTo>
                    <a:pt x="10153" y="9498"/>
                    <a:pt x="10285" y="9567"/>
                    <a:pt x="10356" y="9641"/>
                  </a:cubicBezTo>
                  <a:cubicBezTo>
                    <a:pt x="10426" y="9715"/>
                    <a:pt x="10532" y="9779"/>
                    <a:pt x="10596" y="9779"/>
                  </a:cubicBezTo>
                  <a:cubicBezTo>
                    <a:pt x="10659" y="9779"/>
                    <a:pt x="10679" y="9741"/>
                    <a:pt x="10638" y="9698"/>
                  </a:cubicBezTo>
                  <a:cubicBezTo>
                    <a:pt x="10596" y="9654"/>
                    <a:pt x="10647" y="9457"/>
                    <a:pt x="10745" y="9256"/>
                  </a:cubicBezTo>
                  <a:cubicBezTo>
                    <a:pt x="10844" y="9055"/>
                    <a:pt x="10909" y="8818"/>
                    <a:pt x="10895" y="8733"/>
                  </a:cubicBezTo>
                  <a:cubicBezTo>
                    <a:pt x="10881" y="8648"/>
                    <a:pt x="10946" y="8424"/>
                    <a:pt x="11033" y="8235"/>
                  </a:cubicBezTo>
                  <a:cubicBezTo>
                    <a:pt x="11157" y="7966"/>
                    <a:pt x="11159" y="7856"/>
                    <a:pt x="11045" y="7712"/>
                  </a:cubicBezTo>
                  <a:cubicBezTo>
                    <a:pt x="10786" y="7383"/>
                    <a:pt x="11135" y="6012"/>
                    <a:pt x="11429" y="6205"/>
                  </a:cubicBezTo>
                  <a:cubicBezTo>
                    <a:pt x="11613" y="6326"/>
                    <a:pt x="12232" y="6345"/>
                    <a:pt x="12232" y="6230"/>
                  </a:cubicBezTo>
                  <a:cubicBezTo>
                    <a:pt x="12232" y="6182"/>
                    <a:pt x="12402" y="6031"/>
                    <a:pt x="12604" y="5896"/>
                  </a:cubicBezTo>
                  <a:cubicBezTo>
                    <a:pt x="12820" y="5752"/>
                    <a:pt x="13131" y="5320"/>
                    <a:pt x="13365" y="4843"/>
                  </a:cubicBezTo>
                  <a:cubicBezTo>
                    <a:pt x="13585" y="4398"/>
                    <a:pt x="13827" y="4051"/>
                    <a:pt x="13899" y="4068"/>
                  </a:cubicBezTo>
                  <a:cubicBezTo>
                    <a:pt x="13983" y="4088"/>
                    <a:pt x="14005" y="3963"/>
                    <a:pt x="13959" y="3721"/>
                  </a:cubicBezTo>
                  <a:cubicBezTo>
                    <a:pt x="13920" y="3514"/>
                    <a:pt x="13942" y="3269"/>
                    <a:pt x="14013" y="3179"/>
                  </a:cubicBezTo>
                  <a:cubicBezTo>
                    <a:pt x="14154" y="3000"/>
                    <a:pt x="14116" y="2394"/>
                    <a:pt x="13917" y="1761"/>
                  </a:cubicBezTo>
                  <a:cubicBezTo>
                    <a:pt x="13779" y="1320"/>
                    <a:pt x="13359" y="1046"/>
                    <a:pt x="12982" y="1149"/>
                  </a:cubicBezTo>
                  <a:cubicBezTo>
                    <a:pt x="12732" y="1218"/>
                    <a:pt x="12509" y="1015"/>
                    <a:pt x="12700" y="891"/>
                  </a:cubicBezTo>
                  <a:cubicBezTo>
                    <a:pt x="12765" y="848"/>
                    <a:pt x="12758" y="685"/>
                    <a:pt x="12676" y="500"/>
                  </a:cubicBezTo>
                  <a:cubicBezTo>
                    <a:pt x="12571" y="263"/>
                    <a:pt x="12453" y="197"/>
                    <a:pt x="12202" y="216"/>
                  </a:cubicBezTo>
                  <a:cubicBezTo>
                    <a:pt x="11998" y="232"/>
                    <a:pt x="11892" y="299"/>
                    <a:pt x="11927" y="393"/>
                  </a:cubicBezTo>
                  <a:cubicBezTo>
                    <a:pt x="11957" y="477"/>
                    <a:pt x="11849" y="634"/>
                    <a:pt x="11687" y="746"/>
                  </a:cubicBezTo>
                  <a:cubicBezTo>
                    <a:pt x="11452" y="907"/>
                    <a:pt x="11413" y="997"/>
                    <a:pt x="11507" y="1181"/>
                  </a:cubicBezTo>
                  <a:cubicBezTo>
                    <a:pt x="11572" y="1308"/>
                    <a:pt x="11592" y="1450"/>
                    <a:pt x="11549" y="1496"/>
                  </a:cubicBezTo>
                  <a:cubicBezTo>
                    <a:pt x="11505" y="1542"/>
                    <a:pt x="11454" y="1651"/>
                    <a:pt x="11441" y="1736"/>
                  </a:cubicBezTo>
                  <a:cubicBezTo>
                    <a:pt x="11427" y="1820"/>
                    <a:pt x="11350" y="2063"/>
                    <a:pt x="11267" y="2271"/>
                  </a:cubicBezTo>
                  <a:cubicBezTo>
                    <a:pt x="11184" y="2480"/>
                    <a:pt x="11132" y="2777"/>
                    <a:pt x="11147" y="2933"/>
                  </a:cubicBezTo>
                  <a:cubicBezTo>
                    <a:pt x="11163" y="3099"/>
                    <a:pt x="11087" y="3247"/>
                    <a:pt x="10973" y="3293"/>
                  </a:cubicBezTo>
                  <a:cubicBezTo>
                    <a:pt x="10866" y="3336"/>
                    <a:pt x="10808" y="3448"/>
                    <a:pt x="10841" y="3538"/>
                  </a:cubicBezTo>
                  <a:cubicBezTo>
                    <a:pt x="10874" y="3629"/>
                    <a:pt x="10795" y="3852"/>
                    <a:pt x="10661" y="4030"/>
                  </a:cubicBezTo>
                  <a:cubicBezTo>
                    <a:pt x="10472" y="4284"/>
                    <a:pt x="10370" y="4321"/>
                    <a:pt x="10200" y="4226"/>
                  </a:cubicBezTo>
                  <a:cubicBezTo>
                    <a:pt x="9911" y="4063"/>
                    <a:pt x="9827" y="3534"/>
                    <a:pt x="10038" y="3217"/>
                  </a:cubicBezTo>
                  <a:cubicBezTo>
                    <a:pt x="10131" y="3077"/>
                    <a:pt x="10179" y="2905"/>
                    <a:pt x="10140" y="2839"/>
                  </a:cubicBezTo>
                  <a:cubicBezTo>
                    <a:pt x="10035" y="2661"/>
                    <a:pt x="10406" y="1795"/>
                    <a:pt x="10548" y="1887"/>
                  </a:cubicBezTo>
                  <a:cubicBezTo>
                    <a:pt x="10617" y="1932"/>
                    <a:pt x="10640" y="1886"/>
                    <a:pt x="10602" y="1780"/>
                  </a:cubicBezTo>
                  <a:cubicBezTo>
                    <a:pt x="10564" y="1678"/>
                    <a:pt x="10622" y="1458"/>
                    <a:pt x="10727" y="1288"/>
                  </a:cubicBezTo>
                  <a:cubicBezTo>
                    <a:pt x="10970" y="899"/>
                    <a:pt x="10930" y="201"/>
                    <a:pt x="10655" y="46"/>
                  </a:cubicBezTo>
                  <a:cubicBezTo>
                    <a:pt x="10584" y="6"/>
                    <a:pt x="10503" y="-5"/>
                    <a:pt x="10416" y="2"/>
                  </a:cubicBezTo>
                  <a:close/>
                  <a:moveTo>
                    <a:pt x="13599" y="7598"/>
                  </a:moveTo>
                  <a:cubicBezTo>
                    <a:pt x="13527" y="7609"/>
                    <a:pt x="13444" y="7682"/>
                    <a:pt x="13293" y="7819"/>
                  </a:cubicBezTo>
                  <a:cubicBezTo>
                    <a:pt x="13004" y="8082"/>
                    <a:pt x="12971" y="8202"/>
                    <a:pt x="12940" y="9099"/>
                  </a:cubicBezTo>
                  <a:cubicBezTo>
                    <a:pt x="12918" y="9724"/>
                    <a:pt x="12844" y="10172"/>
                    <a:pt x="12736" y="10309"/>
                  </a:cubicBezTo>
                  <a:cubicBezTo>
                    <a:pt x="12588" y="10498"/>
                    <a:pt x="12590" y="10566"/>
                    <a:pt x="12748" y="10820"/>
                  </a:cubicBezTo>
                  <a:cubicBezTo>
                    <a:pt x="12902" y="11067"/>
                    <a:pt x="12930" y="11824"/>
                    <a:pt x="12940" y="15705"/>
                  </a:cubicBezTo>
                  <a:cubicBezTo>
                    <a:pt x="12948" y="18888"/>
                    <a:pt x="12912" y="20348"/>
                    <a:pt x="12820" y="20465"/>
                  </a:cubicBezTo>
                  <a:cubicBezTo>
                    <a:pt x="12736" y="20571"/>
                    <a:pt x="12420" y="20635"/>
                    <a:pt x="11963" y="20635"/>
                  </a:cubicBezTo>
                  <a:cubicBezTo>
                    <a:pt x="11299" y="20635"/>
                    <a:pt x="11094" y="20759"/>
                    <a:pt x="11621" y="20843"/>
                  </a:cubicBezTo>
                  <a:cubicBezTo>
                    <a:pt x="11741" y="20862"/>
                    <a:pt x="12101" y="21003"/>
                    <a:pt x="12424" y="21158"/>
                  </a:cubicBezTo>
                  <a:cubicBezTo>
                    <a:pt x="12748" y="21313"/>
                    <a:pt x="13125" y="21483"/>
                    <a:pt x="13258" y="21530"/>
                  </a:cubicBezTo>
                  <a:cubicBezTo>
                    <a:pt x="13390" y="21578"/>
                    <a:pt x="13609" y="21595"/>
                    <a:pt x="13749" y="21574"/>
                  </a:cubicBezTo>
                  <a:cubicBezTo>
                    <a:pt x="13889" y="21554"/>
                    <a:pt x="15632" y="21468"/>
                    <a:pt x="17622" y="21379"/>
                  </a:cubicBezTo>
                  <a:cubicBezTo>
                    <a:pt x="19612" y="21290"/>
                    <a:pt x="21296" y="21177"/>
                    <a:pt x="21363" y="21133"/>
                  </a:cubicBezTo>
                  <a:cubicBezTo>
                    <a:pt x="21475" y="21060"/>
                    <a:pt x="21543" y="9252"/>
                    <a:pt x="21435" y="8582"/>
                  </a:cubicBezTo>
                  <a:cubicBezTo>
                    <a:pt x="21397" y="8342"/>
                    <a:pt x="21267" y="8321"/>
                    <a:pt x="18707" y="8229"/>
                  </a:cubicBezTo>
                  <a:cubicBezTo>
                    <a:pt x="17228" y="8175"/>
                    <a:pt x="15908" y="8081"/>
                    <a:pt x="15776" y="8014"/>
                  </a:cubicBezTo>
                  <a:cubicBezTo>
                    <a:pt x="15644" y="7948"/>
                    <a:pt x="15204" y="7904"/>
                    <a:pt x="14798" y="7920"/>
                  </a:cubicBezTo>
                  <a:cubicBezTo>
                    <a:pt x="14250" y="7941"/>
                    <a:pt x="14005" y="7894"/>
                    <a:pt x="13839" y="7737"/>
                  </a:cubicBezTo>
                  <a:cubicBezTo>
                    <a:pt x="13734" y="7638"/>
                    <a:pt x="13671" y="7588"/>
                    <a:pt x="13599" y="7598"/>
                  </a:cubicBezTo>
                  <a:close/>
                </a:path>
              </a:pathLst>
            </a:custGeom>
            <a:ln w="12700" cap="flat">
              <a:noFill/>
              <a:round/>
            </a:ln>
            <a:effectLst/>
          </p:spPr>
        </p:pic>
        <p:pic>
          <p:nvPicPr>
            <p:cNvPr id="515" name="pic38_i5pifh2.gif"/>
            <p:cNvPicPr>
              <a:picLocks noChangeAspect="1"/>
            </p:cNvPicPr>
            <p:nvPr/>
          </p:nvPicPr>
          <p:blipFill>
            <a:blip r:embed="rId5"/>
            <a:srcRect l="2453" t="186" r="8589" b="7770"/>
            <a:stretch>
              <a:fillRect/>
            </a:stretch>
          </p:blipFill>
          <p:spPr>
            <a:xfrm>
              <a:off x="3464790" y="279400"/>
              <a:ext cx="2008910" cy="1066800"/>
            </a:xfrm>
            <a:prstGeom prst="rect">
              <a:avLst/>
            </a:prstGeom>
            <a:ln w="12700" cap="flat">
              <a:noFill/>
              <a:round/>
            </a:ln>
            <a:effectLst/>
          </p:spPr>
        </p:pic>
        <p:pic>
          <p:nvPicPr>
            <p:cNvPr id="516" name="divx_mpeg4_logo.png"/>
            <p:cNvPicPr>
              <a:picLocks noChangeAspect="1"/>
            </p:cNvPicPr>
            <p:nvPr/>
          </p:nvPicPr>
          <p:blipFill>
            <a:blip r:embed="rId6"/>
            <a:srcRect l="7580" t="32338" r="8255" b="31925"/>
            <a:stretch>
              <a:fillRect/>
            </a:stretch>
          </p:blipFill>
          <p:spPr>
            <a:xfrm>
              <a:off x="6149801" y="431800"/>
              <a:ext cx="2148459" cy="912237"/>
            </a:xfrm>
            <a:custGeom>
              <a:avLst/>
              <a:gdLst/>
              <a:ahLst/>
              <a:cxnLst>
                <a:cxn ang="0">
                  <a:pos x="wd2" y="hd2"/>
                </a:cxn>
                <a:cxn ang="5400000">
                  <a:pos x="wd2" y="hd2"/>
                </a:cxn>
                <a:cxn ang="10800000">
                  <a:pos x="wd2" y="hd2"/>
                </a:cxn>
                <a:cxn ang="16200000">
                  <a:pos x="wd2" y="hd2"/>
                </a:cxn>
              </a:cxnLst>
              <a:rect l="0" t="0" r="r" b="b"/>
              <a:pathLst>
                <a:path w="21509" h="21502" extrusionOk="0">
                  <a:moveTo>
                    <a:pt x="1396" y="0"/>
                  </a:moveTo>
                  <a:lnTo>
                    <a:pt x="1321" y="674"/>
                  </a:lnTo>
                  <a:cubicBezTo>
                    <a:pt x="1131" y="2341"/>
                    <a:pt x="1116" y="2328"/>
                    <a:pt x="2838" y="2442"/>
                  </a:cubicBezTo>
                  <a:lnTo>
                    <a:pt x="4440" y="2544"/>
                  </a:lnTo>
                  <a:lnTo>
                    <a:pt x="4873" y="3667"/>
                  </a:lnTo>
                  <a:cubicBezTo>
                    <a:pt x="5112" y="4282"/>
                    <a:pt x="5310" y="5072"/>
                    <a:pt x="5310" y="5426"/>
                  </a:cubicBezTo>
                  <a:cubicBezTo>
                    <a:pt x="5310" y="7503"/>
                    <a:pt x="4581" y="10223"/>
                    <a:pt x="3828" y="10964"/>
                  </a:cubicBezTo>
                  <a:cubicBezTo>
                    <a:pt x="3418" y="11367"/>
                    <a:pt x="2241" y="11541"/>
                    <a:pt x="2103" y="11216"/>
                  </a:cubicBezTo>
                  <a:cubicBezTo>
                    <a:pt x="2065" y="11126"/>
                    <a:pt x="2198" y="9544"/>
                    <a:pt x="2397" y="7699"/>
                  </a:cubicBezTo>
                  <a:cubicBezTo>
                    <a:pt x="2597" y="5854"/>
                    <a:pt x="2761" y="4172"/>
                    <a:pt x="2763" y="3966"/>
                  </a:cubicBezTo>
                  <a:cubicBezTo>
                    <a:pt x="2765" y="3703"/>
                    <a:pt x="2509" y="3592"/>
                    <a:pt x="1897" y="3592"/>
                  </a:cubicBezTo>
                  <a:lnTo>
                    <a:pt x="1031" y="3592"/>
                  </a:lnTo>
                  <a:lnTo>
                    <a:pt x="546" y="8307"/>
                  </a:lnTo>
                  <a:cubicBezTo>
                    <a:pt x="280" y="10900"/>
                    <a:pt x="34" y="13190"/>
                    <a:pt x="2" y="13396"/>
                  </a:cubicBezTo>
                  <a:cubicBezTo>
                    <a:pt x="-91" y="13975"/>
                    <a:pt x="3537" y="13914"/>
                    <a:pt x="4384" y="13321"/>
                  </a:cubicBezTo>
                  <a:cubicBezTo>
                    <a:pt x="6086" y="12131"/>
                    <a:pt x="6985" y="9359"/>
                    <a:pt x="7034" y="5154"/>
                  </a:cubicBezTo>
                  <a:lnTo>
                    <a:pt x="7062" y="2844"/>
                  </a:lnTo>
                  <a:lnTo>
                    <a:pt x="8338" y="2760"/>
                  </a:lnTo>
                  <a:lnTo>
                    <a:pt x="9613" y="2675"/>
                  </a:lnTo>
                  <a:lnTo>
                    <a:pt x="9804" y="1338"/>
                  </a:lnTo>
                  <a:lnTo>
                    <a:pt x="9998" y="0"/>
                  </a:lnTo>
                  <a:lnTo>
                    <a:pt x="5699" y="0"/>
                  </a:lnTo>
                  <a:lnTo>
                    <a:pt x="1396" y="0"/>
                  </a:lnTo>
                  <a:close/>
                  <a:moveTo>
                    <a:pt x="16852" y="0"/>
                  </a:moveTo>
                  <a:lnTo>
                    <a:pt x="15688" y="9"/>
                  </a:lnTo>
                  <a:lnTo>
                    <a:pt x="14528" y="9"/>
                  </a:lnTo>
                  <a:lnTo>
                    <a:pt x="13264" y="4518"/>
                  </a:lnTo>
                  <a:cubicBezTo>
                    <a:pt x="11827" y="9641"/>
                    <a:pt x="11762" y="9697"/>
                    <a:pt x="11608" y="5828"/>
                  </a:cubicBezTo>
                  <a:lnTo>
                    <a:pt x="11520" y="3592"/>
                  </a:lnTo>
                  <a:lnTo>
                    <a:pt x="10702" y="3592"/>
                  </a:lnTo>
                  <a:cubicBezTo>
                    <a:pt x="10002" y="3592"/>
                    <a:pt x="9887" y="3666"/>
                    <a:pt x="9887" y="4125"/>
                  </a:cubicBezTo>
                  <a:cubicBezTo>
                    <a:pt x="9887" y="4705"/>
                    <a:pt x="10227" y="11203"/>
                    <a:pt x="10340" y="12797"/>
                  </a:cubicBezTo>
                  <a:lnTo>
                    <a:pt x="10408" y="13770"/>
                  </a:lnTo>
                  <a:lnTo>
                    <a:pt x="11449" y="13761"/>
                  </a:lnTo>
                  <a:lnTo>
                    <a:pt x="12494" y="13751"/>
                  </a:lnTo>
                  <a:lnTo>
                    <a:pt x="14003" y="8644"/>
                  </a:lnTo>
                  <a:cubicBezTo>
                    <a:pt x="15044" y="5123"/>
                    <a:pt x="15550" y="3640"/>
                    <a:pt x="15640" y="3854"/>
                  </a:cubicBezTo>
                  <a:cubicBezTo>
                    <a:pt x="15713" y="4025"/>
                    <a:pt x="15899" y="4669"/>
                    <a:pt x="16054" y="5295"/>
                  </a:cubicBezTo>
                  <a:lnTo>
                    <a:pt x="16336" y="6436"/>
                  </a:lnTo>
                  <a:lnTo>
                    <a:pt x="14798" y="10103"/>
                  </a:lnTo>
                  <a:lnTo>
                    <a:pt x="13260" y="13770"/>
                  </a:lnTo>
                  <a:lnTo>
                    <a:pt x="14341" y="13770"/>
                  </a:lnTo>
                  <a:lnTo>
                    <a:pt x="15426" y="13770"/>
                  </a:lnTo>
                  <a:lnTo>
                    <a:pt x="16236" y="11843"/>
                  </a:lnTo>
                  <a:cubicBezTo>
                    <a:pt x="16684" y="10781"/>
                    <a:pt x="17099" y="9979"/>
                    <a:pt x="17158" y="10066"/>
                  </a:cubicBezTo>
                  <a:cubicBezTo>
                    <a:pt x="17218" y="10152"/>
                    <a:pt x="17438" y="11017"/>
                    <a:pt x="17647" y="11993"/>
                  </a:cubicBezTo>
                  <a:lnTo>
                    <a:pt x="18028" y="13770"/>
                  </a:lnTo>
                  <a:lnTo>
                    <a:pt x="19053" y="13770"/>
                  </a:lnTo>
                  <a:lnTo>
                    <a:pt x="20083" y="13770"/>
                  </a:lnTo>
                  <a:lnTo>
                    <a:pt x="19316" y="10374"/>
                  </a:lnTo>
                  <a:lnTo>
                    <a:pt x="18553" y="6979"/>
                  </a:lnTo>
                  <a:lnTo>
                    <a:pt x="19340" y="5126"/>
                  </a:lnTo>
                  <a:lnTo>
                    <a:pt x="20122" y="3265"/>
                  </a:lnTo>
                  <a:lnTo>
                    <a:pt x="18914" y="3321"/>
                  </a:lnTo>
                  <a:lnTo>
                    <a:pt x="17707" y="3377"/>
                  </a:lnTo>
                  <a:lnTo>
                    <a:pt x="17277" y="1693"/>
                  </a:lnTo>
                  <a:lnTo>
                    <a:pt x="16852" y="0"/>
                  </a:lnTo>
                  <a:close/>
                  <a:moveTo>
                    <a:pt x="19348" y="0"/>
                  </a:moveTo>
                  <a:lnTo>
                    <a:pt x="18851" y="1197"/>
                  </a:lnTo>
                  <a:lnTo>
                    <a:pt x="18354" y="2395"/>
                  </a:lnTo>
                  <a:lnTo>
                    <a:pt x="19435" y="2395"/>
                  </a:lnTo>
                  <a:lnTo>
                    <a:pt x="20516" y="2395"/>
                  </a:lnTo>
                  <a:lnTo>
                    <a:pt x="21012" y="1197"/>
                  </a:lnTo>
                  <a:lnTo>
                    <a:pt x="21509" y="0"/>
                  </a:lnTo>
                  <a:lnTo>
                    <a:pt x="20428" y="0"/>
                  </a:lnTo>
                  <a:lnTo>
                    <a:pt x="19348" y="0"/>
                  </a:lnTo>
                  <a:close/>
                  <a:moveTo>
                    <a:pt x="8632" y="3592"/>
                  </a:moveTo>
                  <a:cubicBezTo>
                    <a:pt x="8134" y="3592"/>
                    <a:pt x="7726" y="3651"/>
                    <a:pt x="7726" y="3723"/>
                  </a:cubicBezTo>
                  <a:cubicBezTo>
                    <a:pt x="7726" y="3920"/>
                    <a:pt x="6697" y="12901"/>
                    <a:pt x="6621" y="13368"/>
                  </a:cubicBezTo>
                  <a:cubicBezTo>
                    <a:pt x="6569" y="13687"/>
                    <a:pt x="6755" y="13770"/>
                    <a:pt x="7491" y="13770"/>
                  </a:cubicBezTo>
                  <a:lnTo>
                    <a:pt x="8425" y="13770"/>
                  </a:lnTo>
                  <a:lnTo>
                    <a:pt x="8902" y="9355"/>
                  </a:lnTo>
                  <a:cubicBezTo>
                    <a:pt x="9164" y="6926"/>
                    <a:pt x="9415" y="4636"/>
                    <a:pt x="9458" y="4266"/>
                  </a:cubicBezTo>
                  <a:cubicBezTo>
                    <a:pt x="9533" y="3613"/>
                    <a:pt x="9508" y="3592"/>
                    <a:pt x="8632" y="3592"/>
                  </a:cubicBezTo>
                  <a:close/>
                  <a:moveTo>
                    <a:pt x="11047" y="15155"/>
                  </a:moveTo>
                  <a:cubicBezTo>
                    <a:pt x="8814" y="15126"/>
                    <a:pt x="6566" y="15249"/>
                    <a:pt x="5310" y="15529"/>
                  </a:cubicBezTo>
                  <a:cubicBezTo>
                    <a:pt x="2167" y="16229"/>
                    <a:pt x="283" y="17360"/>
                    <a:pt x="375" y="18485"/>
                  </a:cubicBezTo>
                  <a:cubicBezTo>
                    <a:pt x="457" y="19489"/>
                    <a:pt x="2631" y="20645"/>
                    <a:pt x="5501" y="21217"/>
                  </a:cubicBezTo>
                  <a:cubicBezTo>
                    <a:pt x="7368" y="21589"/>
                    <a:pt x="13814" y="21600"/>
                    <a:pt x="15696" y="21235"/>
                  </a:cubicBezTo>
                  <a:cubicBezTo>
                    <a:pt x="19013" y="20592"/>
                    <a:pt x="21012" y="19529"/>
                    <a:pt x="21012" y="18410"/>
                  </a:cubicBezTo>
                  <a:cubicBezTo>
                    <a:pt x="21012" y="17252"/>
                    <a:pt x="19799" y="16491"/>
                    <a:pt x="16689" y="15679"/>
                  </a:cubicBezTo>
                  <a:cubicBezTo>
                    <a:pt x="15499" y="15368"/>
                    <a:pt x="13281" y="15183"/>
                    <a:pt x="11047" y="15155"/>
                  </a:cubicBezTo>
                  <a:close/>
                </a:path>
              </a:pathLst>
            </a:custGeom>
            <a:ln w="12700" cap="flat">
              <a:noFill/>
              <a:round/>
            </a:ln>
            <a:effectLst/>
          </p:spPr>
        </p:pic>
        <p:pic>
          <p:nvPicPr>
            <p:cNvPr id="517" name="jpeg.png"/>
            <p:cNvPicPr>
              <a:picLocks noChangeAspect="1"/>
            </p:cNvPicPr>
            <p:nvPr/>
          </p:nvPicPr>
          <p:blipFill>
            <a:blip r:embed="rId7"/>
            <a:stretch>
              <a:fillRect/>
            </a:stretch>
          </p:blipFill>
          <p:spPr>
            <a:xfrm>
              <a:off x="0" y="0"/>
              <a:ext cx="1473200" cy="1473200"/>
            </a:xfrm>
            <a:prstGeom prst="rect">
              <a:avLst/>
            </a:prstGeom>
            <a:ln w="12700" cap="flat">
              <a:noFill/>
              <a:round/>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2">
                                            <p:txEl>
                                              <p:pRg st="8"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build="p" animBg="1" advAuto="0"/>
      <p:bldP spid="518"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33</a:t>
            </a:fld>
            <a:endParaRPr kern="0">
              <a:latin typeface="Lucida Sans Regular"/>
              <a:sym typeface="Lucida Sans Regular"/>
            </a:endParaRPr>
          </a:p>
        </p:txBody>
      </p:sp>
      <p:sp>
        <p:nvSpPr>
          <p:cNvPr id="524" name="Shape 524"/>
          <p:cNvSpPr txBox="1">
            <a:spLocks noGrp="1"/>
          </p:cNvSpPr>
          <p:nvPr>
            <p:ph type="title"/>
          </p:nvPr>
        </p:nvSpPr>
        <p:spPr>
          <a:prstGeom prst="rect">
            <a:avLst/>
          </a:prstGeom>
        </p:spPr>
        <p:txBody>
          <a:bodyPr/>
          <a:lstStyle/>
          <a:p>
            <a:r>
              <a:t>Constructing a Huffman encoding trie:  Java implementation</a:t>
            </a:r>
          </a:p>
        </p:txBody>
      </p:sp>
      <p:pic>
        <p:nvPicPr>
          <p:cNvPr id="2" name="Picture 1">
            <a:extLst>
              <a:ext uri="{FF2B5EF4-FFF2-40B4-BE49-F238E27FC236}">
                <a16:creationId xmlns:a16="http://schemas.microsoft.com/office/drawing/2014/main" id="{135265D2-69E5-4AA5-9452-9914AB91F779}"/>
              </a:ext>
            </a:extLst>
          </p:cNvPr>
          <p:cNvPicPr>
            <a:picLocks noChangeAspect="1"/>
          </p:cNvPicPr>
          <p:nvPr/>
        </p:nvPicPr>
        <p:blipFill>
          <a:blip r:embed="rId3"/>
          <a:stretch>
            <a:fillRect/>
          </a:stretch>
        </p:blipFill>
        <p:spPr>
          <a:xfrm>
            <a:off x="2130891" y="848571"/>
            <a:ext cx="8434440" cy="4477805"/>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txBox="1">
            <a:spLocks noGrp="1"/>
          </p:cNvSpPr>
          <p:nvPr>
            <p:ph type="body" idx="1"/>
          </p:nvPr>
        </p:nvSpPr>
        <p:spPr>
          <a:prstGeom prst="rect">
            <a:avLst/>
          </a:prstGeom>
        </p:spPr>
        <p:txBody>
          <a:bodyPr/>
          <a:lstStyle/>
          <a:p>
            <a:r>
              <a:t>Proposition.  </a:t>
            </a:r>
            <a:r>
              <a:rPr>
                <a:solidFill>
                  <a:srgbClr val="5E5E5E"/>
                </a:solidFill>
              </a:rPr>
              <a:t>[Huffman 1950s]</a:t>
            </a:r>
            <a:r>
              <a:t>  </a:t>
            </a:r>
            <a:r>
              <a:rPr>
                <a:solidFill>
                  <a:srgbClr val="000000"/>
                </a:solidFill>
              </a:rPr>
              <a:t>Huffman algorithm produces an optimal</a:t>
            </a:r>
            <a:r>
              <a:rPr lang="en-US">
                <a:solidFill>
                  <a:srgbClr val="000000"/>
                </a:solidFill>
              </a:rPr>
              <a:t> </a:t>
            </a:r>
            <a:r>
              <a:rPr>
                <a:solidFill>
                  <a:srgbClr val="000000"/>
                </a:solidFill>
              </a:rPr>
              <a:t>prefix-free code.</a:t>
            </a:r>
            <a:br>
              <a:rPr>
                <a:solidFill>
                  <a:srgbClr val="000000"/>
                </a:solidFill>
              </a:rPr>
            </a:br>
            <a:r>
              <a:t>Pf</a:t>
            </a:r>
            <a:r>
              <a:rPr>
                <a:solidFill>
                  <a:srgbClr val="5E5E5E"/>
                </a:solidFill>
              </a:rPr>
              <a:t>.</a:t>
            </a:r>
            <a:r>
              <a:t>  </a:t>
            </a:r>
            <a:r>
              <a:rPr>
                <a:solidFill>
                  <a:srgbClr val="000000"/>
                </a:solidFill>
              </a:rPr>
              <a:t>See textbook.</a:t>
            </a:r>
          </a:p>
          <a:p>
            <a:br>
              <a:rPr>
                <a:solidFill>
                  <a:srgbClr val="000000"/>
                </a:solidFill>
              </a:rPr>
            </a:br>
            <a:br>
              <a:rPr>
                <a:solidFill>
                  <a:srgbClr val="000000"/>
                </a:solidFill>
              </a:rPr>
            </a:br>
            <a:r>
              <a:t>Implementation.</a:t>
            </a:r>
          </a:p>
          <a:p>
            <a:pPr lvl="1"/>
            <a:r>
              <a:t>Pass 1:  tabulate char frequencies and build trie.</a:t>
            </a:r>
          </a:p>
          <a:p>
            <a:pPr lvl="1"/>
            <a:r>
              <a:t>Pass 2:  encode file by traversing trie or lookup table.</a:t>
            </a:r>
          </a:p>
          <a:p>
            <a:br/>
            <a:r>
              <a:t>Running time.  </a:t>
            </a:r>
            <a:r>
              <a:rPr>
                <a:solidFill>
                  <a:srgbClr val="000000"/>
                </a:solidFill>
              </a:rPr>
              <a:t>Using a binary heap  </a:t>
            </a:r>
            <a:r>
              <a:rPr>
                <a:solidFill>
                  <a:srgbClr val="000000"/>
                </a:solidFill>
                <a:latin typeface="Symbol"/>
                <a:ea typeface="Symbol"/>
                <a:cs typeface="Symbol"/>
                <a:sym typeface="Symbol"/>
              </a:rPr>
              <a:t>Þ</a:t>
            </a:r>
            <a:r>
              <a:rPr>
                <a:solidFill>
                  <a:srgbClr val="000000"/>
                </a:solidFill>
              </a:rPr>
              <a:t>  </a:t>
            </a:r>
            <a:r>
              <a:rPr i="1" baseline="-5999">
                <a:solidFill>
                  <a:srgbClr val="000000"/>
                </a:solidFill>
                <a:latin typeface="Times New Roman"/>
                <a:ea typeface="Times New Roman"/>
                <a:cs typeface="Times New Roman"/>
                <a:sym typeface="Times New Roman"/>
              </a:rPr>
              <a:t> </a:t>
            </a:r>
            <a:r>
              <a:rPr i="1">
                <a:solidFill>
                  <a:srgbClr val="000000"/>
                </a:solidFill>
                <a:latin typeface="Times New Roman"/>
                <a:ea typeface="Times New Roman"/>
                <a:cs typeface="Times New Roman"/>
                <a:sym typeface="Times New Roman"/>
              </a:rPr>
              <a:t>N</a:t>
            </a:r>
            <a:r>
              <a:rPr>
                <a:solidFill>
                  <a:srgbClr val="000000"/>
                </a:solidFill>
                <a:latin typeface="Times New Roman"/>
                <a:ea typeface="Times New Roman"/>
                <a:cs typeface="Times New Roman"/>
                <a:sym typeface="Times New Roman"/>
              </a:rPr>
              <a:t> + </a:t>
            </a:r>
            <a:r>
              <a:rPr i="1">
                <a:solidFill>
                  <a:srgbClr val="000000"/>
                </a:solidFill>
                <a:latin typeface="Times New Roman"/>
                <a:ea typeface="Times New Roman"/>
                <a:cs typeface="Times New Roman"/>
                <a:sym typeface="Times New Roman"/>
              </a:rPr>
              <a:t>R</a:t>
            </a:r>
            <a:r>
              <a:rPr>
                <a:solidFill>
                  <a:srgbClr val="000000"/>
                </a:solidFill>
                <a:latin typeface="Times New Roman"/>
                <a:ea typeface="Times New Roman"/>
                <a:cs typeface="Times New Roman"/>
                <a:sym typeface="Times New Roman"/>
              </a:rPr>
              <a:t> log </a:t>
            </a:r>
            <a:r>
              <a:rPr i="1">
                <a:solidFill>
                  <a:srgbClr val="000000"/>
                </a:solidFill>
                <a:latin typeface="Times New Roman"/>
                <a:ea typeface="Times New Roman"/>
                <a:cs typeface="Times New Roman"/>
                <a:sym typeface="Times New Roman"/>
              </a:rPr>
              <a:t>R</a:t>
            </a:r>
            <a:r>
              <a:rPr i="1" baseline="-5999">
                <a:solidFill>
                  <a:srgbClr val="000000"/>
                </a:solidFill>
                <a:latin typeface="Times New Roman"/>
                <a:ea typeface="Times New Roman"/>
                <a:cs typeface="Times New Roman"/>
                <a:sym typeface="Times New Roman"/>
              </a:rPr>
              <a:t> </a:t>
            </a:r>
            <a:r>
              <a:rPr>
                <a:solidFill>
                  <a:srgbClr val="000000"/>
                </a:solidFill>
              </a:rPr>
              <a:t>.</a:t>
            </a:r>
          </a:p>
          <a:p>
            <a:br>
              <a:rPr>
                <a:solidFill>
                  <a:srgbClr val="000000"/>
                </a:solidFill>
              </a:rPr>
            </a:br>
            <a:br>
              <a:rPr>
                <a:solidFill>
                  <a:srgbClr val="000000"/>
                </a:solidFill>
              </a:rPr>
            </a:br>
            <a:br>
              <a:rPr>
                <a:solidFill>
                  <a:srgbClr val="000000"/>
                </a:solidFill>
              </a:rPr>
            </a:br>
            <a:br>
              <a:rPr>
                <a:solidFill>
                  <a:srgbClr val="000000"/>
                </a:solidFill>
              </a:rPr>
            </a:br>
            <a:br>
              <a:rPr>
                <a:solidFill>
                  <a:srgbClr val="000000"/>
                </a:solidFill>
              </a:rPr>
            </a:br>
            <a:r>
              <a:t>Q.  </a:t>
            </a:r>
            <a:r>
              <a:rPr>
                <a:solidFill>
                  <a:srgbClr val="000000"/>
                </a:solidFill>
              </a:rPr>
              <a:t>Can we do better?   </a:t>
            </a:r>
            <a:r>
              <a:rPr>
                <a:solidFill>
                  <a:srgbClr val="606060"/>
                </a:solidFill>
              </a:rPr>
              <a:t>[stay tuned]</a:t>
            </a:r>
          </a:p>
        </p:txBody>
      </p:sp>
      <p:sp>
        <p:nvSpPr>
          <p:cNvPr id="540" name="Shape 540"/>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34</a:t>
            </a:fld>
            <a:endParaRPr kern="0">
              <a:latin typeface="Lucida Sans Regular"/>
              <a:sym typeface="Lucida Sans Regular"/>
            </a:endParaRPr>
          </a:p>
        </p:txBody>
      </p:sp>
      <p:sp>
        <p:nvSpPr>
          <p:cNvPr id="541" name="Shape 541"/>
          <p:cNvSpPr txBox="1">
            <a:spLocks noGrp="1"/>
          </p:cNvSpPr>
          <p:nvPr>
            <p:ph type="title"/>
          </p:nvPr>
        </p:nvSpPr>
        <p:spPr>
          <a:prstGeom prst="rect">
            <a:avLst/>
          </a:prstGeom>
        </p:spPr>
        <p:txBody>
          <a:bodyPr/>
          <a:lstStyle/>
          <a:p>
            <a:r>
              <a:t>Huffman encoding summary</a:t>
            </a:r>
          </a:p>
        </p:txBody>
      </p:sp>
      <p:sp>
        <p:nvSpPr>
          <p:cNvPr id="542" name="Shape 542"/>
          <p:cNvSpPr/>
          <p:nvPr/>
        </p:nvSpPr>
        <p:spPr>
          <a:xfrm>
            <a:off x="7082635" y="1682254"/>
            <a:ext cx="1489190" cy="558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algn="ctr"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no prefix-free code</a:t>
            </a:r>
          </a:p>
          <a:p>
            <a:pPr marL="41273" marR="41273" algn="ctr"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uses fewer bits</a:t>
            </a:r>
          </a:p>
        </p:txBody>
      </p:sp>
      <p:grpSp>
        <p:nvGrpSpPr>
          <p:cNvPr id="547" name="Group 547"/>
          <p:cNvGrpSpPr/>
          <p:nvPr/>
        </p:nvGrpSpPr>
        <p:grpSpPr>
          <a:xfrm>
            <a:off x="4653995" y="4402337"/>
            <a:ext cx="1608176" cy="855338"/>
            <a:chOff x="0" y="0"/>
            <a:chExt cx="2287182" cy="1216480"/>
          </a:xfrm>
        </p:grpSpPr>
        <p:sp>
          <p:nvSpPr>
            <p:cNvPr id="543" name="Shape 543"/>
            <p:cNvSpPr/>
            <p:nvPr/>
          </p:nvSpPr>
          <p:spPr>
            <a:xfrm>
              <a:off x="0" y="502920"/>
              <a:ext cx="977899" cy="708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spAutoFit/>
            </a:bodyPr>
            <a:lstStyle/>
            <a:p>
              <a:pPr marL="41273" marR="41273" algn="ctr" defTabSz="910796" eaLnBrk="1" fontAlgn="auto">
                <a:lnSpc>
                  <a:spcPct val="130000"/>
                </a:lnSpc>
                <a:spcBef>
                  <a:spcPts val="0"/>
                </a:spcBef>
                <a:spcAft>
                  <a:spcPts val="0"/>
                </a:spcAft>
              </a:pPr>
              <a:r>
                <a:rPr sz="1125" kern="0">
                  <a:solidFill>
                    <a:srgbClr val="8D3124"/>
                  </a:solidFill>
                  <a:uFill>
                    <a:solidFill>
                      <a:srgbClr val="8D3124"/>
                    </a:solidFill>
                  </a:uFill>
                  <a:latin typeface="Lucida Sans Regular"/>
                  <a:sym typeface="Lucida Sans Regular"/>
                </a:rPr>
                <a:t>input</a:t>
              </a:r>
            </a:p>
            <a:p>
              <a:pPr marL="41273" marR="41273" algn="ctr" defTabSz="910796" eaLnBrk="1" fontAlgn="auto">
                <a:lnSpc>
                  <a:spcPct val="130000"/>
                </a:lnSpc>
                <a:spcBef>
                  <a:spcPts val="0"/>
                </a:spcBef>
                <a:spcAft>
                  <a:spcPts val="0"/>
                </a:spcAft>
              </a:pPr>
              <a:r>
                <a:rPr sz="1125" kern="0">
                  <a:solidFill>
                    <a:srgbClr val="8D3124"/>
                  </a:solidFill>
                  <a:uFill>
                    <a:solidFill>
                      <a:srgbClr val="8D3124"/>
                    </a:solidFill>
                  </a:uFill>
                  <a:latin typeface="Lucida Sans Regular"/>
                  <a:sym typeface="Lucida Sans Regular"/>
                </a:rPr>
                <a:t>size</a:t>
              </a:r>
            </a:p>
          </p:txBody>
        </p:sp>
        <p:sp>
          <p:nvSpPr>
            <p:cNvPr id="544" name="Shape 544"/>
            <p:cNvSpPr/>
            <p:nvPr/>
          </p:nvSpPr>
          <p:spPr>
            <a:xfrm flipH="1">
              <a:off x="483781" y="0"/>
              <a:ext cx="1" cy="482600"/>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545" name="Shape 545"/>
            <p:cNvSpPr/>
            <p:nvPr/>
          </p:nvSpPr>
          <p:spPr>
            <a:xfrm>
              <a:off x="1144181" y="508000"/>
              <a:ext cx="1143001" cy="708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spAutoFit/>
            </a:bodyPr>
            <a:lstStyle>
              <a:lvl1pPr algn="ctr">
                <a:lnSpc>
                  <a:spcPct val="130000"/>
                </a:lnSpc>
              </a:lvl1pPr>
            </a:lstStyle>
            <a:p>
              <a:pPr marL="41273" marR="41273" defTabSz="910796" eaLnBrk="1" fontAlgn="auto">
                <a:spcBef>
                  <a:spcPts val="0"/>
                </a:spcBef>
                <a:spcAft>
                  <a:spcPts val="0"/>
                </a:spcAft>
              </a:pPr>
              <a:r>
                <a:rPr sz="1125" kern="0">
                  <a:solidFill>
                    <a:srgbClr val="8D3124"/>
                  </a:solidFill>
                  <a:uFill>
                    <a:solidFill>
                      <a:srgbClr val="8D3124"/>
                    </a:solidFill>
                  </a:uFill>
                  <a:latin typeface="Lucida Sans Regular"/>
                  <a:sym typeface="Lucida Sans Regular"/>
                </a:rPr>
                <a:t>alphabet size</a:t>
              </a:r>
            </a:p>
          </p:txBody>
        </p:sp>
        <p:sp>
          <p:nvSpPr>
            <p:cNvPr id="546" name="Shape 546"/>
            <p:cNvSpPr/>
            <p:nvPr/>
          </p:nvSpPr>
          <p:spPr>
            <a:xfrm>
              <a:off x="1728381" y="0"/>
              <a:ext cx="1" cy="482600"/>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grpSp>
      <p:sp>
        <p:nvSpPr>
          <p:cNvPr id="548" name="Shape 548"/>
          <p:cNvSpPr/>
          <p:nvPr/>
        </p:nvSpPr>
        <p:spPr>
          <a:xfrm>
            <a:off x="7906507" y="1276945"/>
            <a:ext cx="0" cy="339328"/>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3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5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39">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54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5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build="p" animBg="1" advAuto="0"/>
      <p:bldP spid="547"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 name="Shape 552"/>
          <p:cNvSpPr txBox="1">
            <a:spLocks noGrp="1"/>
          </p:cNvSpPr>
          <p:nvPr>
            <p:ph type="body" idx="1"/>
          </p:nvPr>
        </p:nvSpPr>
        <p:spPr>
          <a:prstGeom prst="rect">
            <a:avLst/>
          </a:prstGeom>
        </p:spPr>
        <p:txBody>
          <a:bodyPr/>
          <a:lstStyle/>
          <a:p>
            <a:r>
              <a:t>ITU-T T4 Group 3 Fax.  </a:t>
            </a:r>
            <a:r>
              <a:rPr>
                <a:solidFill>
                  <a:srgbClr val="606060"/>
                </a:solidFill>
              </a:rPr>
              <a:t>[for black-and-white bitmap images]</a:t>
            </a:r>
          </a:p>
          <a:p>
            <a:pPr lvl="1"/>
            <a:r>
              <a:t>Up to 1728 pixels per line.</a:t>
            </a:r>
          </a:p>
          <a:p>
            <a:pPr lvl="1"/>
            <a:r>
              <a:t>Typically mostly white.</a:t>
            </a:r>
          </a:p>
          <a:p>
            <a:endParaRPr/>
          </a:p>
          <a:p>
            <a:r>
              <a:t>Step 1. </a:t>
            </a:r>
            <a:r>
              <a:rPr>
                <a:solidFill>
                  <a:srgbClr val="000000"/>
                </a:solidFill>
              </a:rPr>
              <a:t> Use run-length encoding.</a:t>
            </a:r>
          </a:p>
          <a:p>
            <a:r>
              <a:t>Step 2.  </a:t>
            </a:r>
            <a:r>
              <a:rPr>
                <a:solidFill>
                  <a:srgbClr val="000000"/>
                </a:solidFill>
              </a:rPr>
              <a:t>Encode run lengths using two Huffman codes.</a:t>
            </a:r>
          </a:p>
        </p:txBody>
      </p:sp>
      <p:sp>
        <p:nvSpPr>
          <p:cNvPr id="553" name="Shape 55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35</a:t>
            </a:fld>
            <a:endParaRPr kern="0">
              <a:latin typeface="Lucida Sans Regular"/>
              <a:sym typeface="Lucida Sans Regular"/>
            </a:endParaRPr>
          </a:p>
        </p:txBody>
      </p:sp>
      <p:sp>
        <p:nvSpPr>
          <p:cNvPr id="554" name="Shape 554"/>
          <p:cNvSpPr txBox="1">
            <a:spLocks noGrp="1"/>
          </p:cNvSpPr>
          <p:nvPr>
            <p:ph type="title"/>
          </p:nvPr>
        </p:nvSpPr>
        <p:spPr>
          <a:prstGeom prst="rect">
            <a:avLst/>
          </a:prstGeom>
        </p:spPr>
        <p:txBody>
          <a:bodyPr/>
          <a:lstStyle/>
          <a:p>
            <a:r>
              <a:t>RLE and Huffman codes in the wild</a:t>
            </a:r>
          </a:p>
        </p:txBody>
      </p:sp>
      <p:sp>
        <p:nvSpPr>
          <p:cNvPr id="555" name="Shape 555"/>
          <p:cNvSpPr/>
          <p:nvPr/>
        </p:nvSpPr>
        <p:spPr>
          <a:xfrm rot="16200000">
            <a:off x="5183089" y="2967137"/>
            <a:ext cx="151805" cy="14466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C64941"/>
            </a:solidFill>
          </a:ln>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
        <p:nvSpPr>
          <p:cNvPr id="556" name="Shape 556"/>
          <p:cNvSpPr/>
          <p:nvPr/>
        </p:nvSpPr>
        <p:spPr>
          <a:xfrm>
            <a:off x="5070872" y="3278188"/>
            <a:ext cx="429606" cy="299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130</a:t>
            </a:r>
          </a:p>
        </p:txBody>
      </p:sp>
      <p:sp>
        <p:nvSpPr>
          <p:cNvPr id="557" name="Shape 557"/>
          <p:cNvSpPr/>
          <p:nvPr/>
        </p:nvSpPr>
        <p:spPr>
          <a:xfrm>
            <a:off x="4965899" y="5744171"/>
            <a:ext cx="702116" cy="299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128 + 2</a:t>
            </a:r>
          </a:p>
        </p:txBody>
      </p:sp>
      <p:sp>
        <p:nvSpPr>
          <p:cNvPr id="558" name="Shape 558"/>
          <p:cNvSpPr/>
          <p:nvPr/>
        </p:nvSpPr>
        <p:spPr>
          <a:xfrm>
            <a:off x="6056312" y="1887935"/>
            <a:ext cx="2351606" cy="299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one for white and one for black</a:t>
            </a:r>
          </a:p>
        </p:txBody>
      </p:sp>
      <p:sp>
        <p:nvSpPr>
          <p:cNvPr id="559" name="Shape 559"/>
          <p:cNvSpPr/>
          <p:nvPr/>
        </p:nvSpPr>
        <p:spPr>
          <a:xfrm flipV="1">
            <a:off x="5845969" y="2202657"/>
            <a:ext cx="392906" cy="381993"/>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560" name="Shape 560"/>
          <p:cNvSpPr/>
          <p:nvPr/>
        </p:nvSpPr>
        <p:spPr>
          <a:xfrm>
            <a:off x="8192295" y="2198092"/>
            <a:ext cx="1841851" cy="558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based on statistics from</a:t>
            </a:r>
            <a:br>
              <a:rPr sz="1125" kern="0">
                <a:solidFill>
                  <a:srgbClr val="8D3124"/>
                </a:solidFill>
                <a:uFill>
                  <a:solidFill>
                    <a:srgbClr val="8D3124"/>
                  </a:solidFill>
                </a:uFill>
                <a:latin typeface="Lucida Sans Regular"/>
                <a:sym typeface="Lucida Sans Regular"/>
              </a:rPr>
            </a:br>
            <a:r>
              <a:rPr sz="1125" kern="0">
                <a:solidFill>
                  <a:srgbClr val="8D3124"/>
                </a:solidFill>
                <a:uFill>
                  <a:solidFill>
                    <a:srgbClr val="8D3124"/>
                  </a:solidFill>
                </a:uFill>
                <a:latin typeface="Lucida Sans Regular"/>
                <a:sym typeface="Lucida Sans Regular"/>
              </a:rPr>
              <a:t>huge number of faxes</a:t>
            </a:r>
          </a:p>
        </p:txBody>
      </p:sp>
      <p:graphicFrame>
        <p:nvGraphicFramePr>
          <p:cNvPr id="561" name="Table 561"/>
          <p:cNvGraphicFramePr/>
          <p:nvPr/>
        </p:nvGraphicFramePr>
        <p:xfrm>
          <a:off x="7170539" y="3195878"/>
          <a:ext cx="2988468" cy="3500431"/>
        </p:xfrm>
        <a:graphic>
          <a:graphicData uri="http://schemas.openxmlformats.org/drawingml/2006/table">
            <a:tbl>
              <a:tblPr firstRow="1"/>
              <a:tblGrid>
                <a:gridCol w="671775">
                  <a:extLst>
                    <a:ext uri="{9D8B030D-6E8A-4147-A177-3AD203B41FA5}">
                      <a16:colId xmlns:a16="http://schemas.microsoft.com/office/drawing/2014/main" val="20000"/>
                    </a:ext>
                  </a:extLst>
                </a:gridCol>
                <a:gridCol w="1042725">
                  <a:extLst>
                    <a:ext uri="{9D8B030D-6E8A-4147-A177-3AD203B41FA5}">
                      <a16:colId xmlns:a16="http://schemas.microsoft.com/office/drawing/2014/main" val="20001"/>
                    </a:ext>
                  </a:extLst>
                </a:gridCol>
                <a:gridCol w="1273968">
                  <a:extLst>
                    <a:ext uri="{9D8B030D-6E8A-4147-A177-3AD203B41FA5}">
                      <a16:colId xmlns:a16="http://schemas.microsoft.com/office/drawing/2014/main" val="20002"/>
                    </a:ext>
                  </a:extLst>
                </a:gridCol>
              </a:tblGrid>
              <a:tr h="318221">
                <a:tc>
                  <a:txBody>
                    <a:bodyPr/>
                    <a:lstStyle/>
                    <a:p>
                      <a:pPr marL="58702" marR="58702" defTabSz="1295400">
                        <a:lnSpc>
                          <a:spcPct val="130000"/>
                        </a:lnSpc>
                        <a:defRPr sz="1800">
                          <a:solidFill>
                            <a:srgbClr val="000000"/>
                          </a:solidFill>
                          <a:uFillTx/>
                        </a:defRPr>
                      </a:pPr>
                      <a:r>
                        <a:rPr sz="1100">
                          <a:solidFill>
                            <a:srgbClr val="FFFFFF"/>
                          </a:solidFill>
                          <a:uFill>
                            <a:solidFill>
                              <a:srgbClr val="000000"/>
                            </a:solidFill>
                          </a:uFill>
                        </a:rPr>
                        <a:t>run</a:t>
                      </a:r>
                    </a:p>
                  </a:txBody>
                  <a:tcPr marL="35719" marR="35719" marT="35719" marB="35719" anchor="ctr" horzOverflow="overflow">
                    <a:lnL w="28575">
                      <a:miter lim="400000"/>
                    </a:lnL>
                  </a:tcPr>
                </a:tc>
                <a:tc>
                  <a:txBody>
                    <a:bodyPr/>
                    <a:lstStyle/>
                    <a:p>
                      <a:pPr marL="58702" marR="58702" defTabSz="1295400">
                        <a:lnSpc>
                          <a:spcPct val="130000"/>
                        </a:lnSpc>
                        <a:defRPr sz="1800">
                          <a:solidFill>
                            <a:srgbClr val="000000"/>
                          </a:solidFill>
                          <a:uFillTx/>
                        </a:defRPr>
                      </a:pPr>
                      <a:r>
                        <a:rPr sz="1100">
                          <a:solidFill>
                            <a:srgbClr val="FFFFFF"/>
                          </a:solidFill>
                          <a:uFill>
                            <a:solidFill>
                              <a:srgbClr val="000000"/>
                            </a:solidFill>
                          </a:uFill>
                        </a:rPr>
                        <a:t>white</a:t>
                      </a:r>
                    </a:p>
                  </a:txBody>
                  <a:tcPr marL="35719" marR="35719" marT="35719" marB="35719" anchor="ctr" horzOverflow="overflow"/>
                </a:tc>
                <a:tc>
                  <a:txBody>
                    <a:bodyPr/>
                    <a:lstStyle/>
                    <a:p>
                      <a:pPr marL="58702" marR="58702" defTabSz="1295400">
                        <a:lnSpc>
                          <a:spcPct val="130000"/>
                        </a:lnSpc>
                        <a:defRPr sz="1800">
                          <a:solidFill>
                            <a:srgbClr val="000000"/>
                          </a:solidFill>
                          <a:uFillTx/>
                        </a:defRPr>
                      </a:pPr>
                      <a:r>
                        <a:rPr sz="1100">
                          <a:solidFill>
                            <a:srgbClr val="FFFFFF"/>
                          </a:solidFill>
                          <a:uFill>
                            <a:solidFill>
                              <a:srgbClr val="000000"/>
                            </a:solidFill>
                          </a:uFill>
                        </a:rPr>
                        <a:t>black</a:t>
                      </a:r>
                    </a:p>
                  </a:txBody>
                  <a:tcPr marL="35719" marR="35719" marT="35719" marB="35719" anchor="ctr" horzOverflow="overflow">
                    <a:lnR w="28575">
                      <a:miter lim="400000"/>
                    </a:lnR>
                  </a:tcPr>
                </a:tc>
                <a:extLst>
                  <a:ext uri="{0D108BD9-81ED-4DB2-BD59-A6C34878D82A}">
                    <a16:rowId xmlns:a16="http://schemas.microsoft.com/office/drawing/2014/main" val="10000"/>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00110101</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0000110111</a:t>
                      </a:r>
                    </a:p>
                  </a:txBody>
                  <a:tcPr marL="35719" marR="35719" marT="35719" marB="35719" anchor="ctr" horzOverflow="overflow">
                    <a:lnR w="28575">
                      <a:miter lim="400000"/>
                    </a:lnR>
                  </a:tcPr>
                </a:tc>
                <a:extLst>
                  <a:ext uri="{0D108BD9-81ED-4DB2-BD59-A6C34878D82A}">
                    <a16:rowId xmlns:a16="http://schemas.microsoft.com/office/drawing/2014/main" val="10001"/>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000111</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010</a:t>
                      </a:r>
                    </a:p>
                  </a:txBody>
                  <a:tcPr marL="35719" marR="35719" marT="35719" marB="35719" anchor="ctr" horzOverflow="overflow">
                    <a:lnR w="28575">
                      <a:miter lim="400000"/>
                    </a:lnR>
                  </a:tcPr>
                </a:tc>
                <a:extLst>
                  <a:ext uri="{0D108BD9-81ED-4DB2-BD59-A6C34878D82A}">
                    <a16:rowId xmlns:a16="http://schemas.microsoft.com/office/drawing/2014/main" val="10002"/>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2</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0111</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11</a:t>
                      </a:r>
                    </a:p>
                  </a:txBody>
                  <a:tcPr marL="35719" marR="35719" marT="35719" marB="35719" anchor="ctr" horzOverflow="overflow">
                    <a:lnR w="28575">
                      <a:miter lim="400000"/>
                    </a:lnR>
                  </a:tcPr>
                </a:tc>
                <a:extLst>
                  <a:ext uri="{0D108BD9-81ED-4DB2-BD59-A6C34878D82A}">
                    <a16:rowId xmlns:a16="http://schemas.microsoft.com/office/drawing/2014/main" val="10003"/>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3</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1000</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10</a:t>
                      </a:r>
                    </a:p>
                  </a:txBody>
                  <a:tcPr marL="35719" marR="35719" marT="35719" marB="35719" anchor="ctr" horzOverflow="overflow">
                    <a:lnR w="28575">
                      <a:miter lim="400000"/>
                    </a:lnR>
                  </a:tcPr>
                </a:tc>
                <a:extLst>
                  <a:ext uri="{0D108BD9-81ED-4DB2-BD59-A6C34878D82A}">
                    <a16:rowId xmlns:a16="http://schemas.microsoft.com/office/drawing/2014/main" val="10004"/>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lnR w="28575">
                      <a:miter lim="400000"/>
                    </a:lnR>
                  </a:tcPr>
                </a:tc>
                <a:extLst>
                  <a:ext uri="{0D108BD9-81ED-4DB2-BD59-A6C34878D82A}">
                    <a16:rowId xmlns:a16="http://schemas.microsoft.com/office/drawing/2014/main" val="10005"/>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63</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00110100</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000001100111</a:t>
                      </a:r>
                    </a:p>
                  </a:txBody>
                  <a:tcPr marL="35719" marR="35719" marT="35719" marB="35719" anchor="ctr" horzOverflow="overflow">
                    <a:lnR w="28575">
                      <a:miter lim="400000"/>
                    </a:lnR>
                  </a:tcPr>
                </a:tc>
                <a:extLst>
                  <a:ext uri="{0D108BD9-81ED-4DB2-BD59-A6C34878D82A}">
                    <a16:rowId xmlns:a16="http://schemas.microsoft.com/office/drawing/2014/main" val="10006"/>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 64+</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11011</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0000001111</a:t>
                      </a:r>
                    </a:p>
                  </a:txBody>
                  <a:tcPr marL="35719" marR="35719" marT="35719" marB="35719" anchor="ctr" horzOverflow="overflow">
                    <a:lnR w="28575">
                      <a:miter lim="400000"/>
                    </a:lnR>
                  </a:tcPr>
                </a:tc>
                <a:extLst>
                  <a:ext uri="{0D108BD9-81ED-4DB2-BD59-A6C34878D82A}">
                    <a16:rowId xmlns:a16="http://schemas.microsoft.com/office/drawing/2014/main" val="10007"/>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128+</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10010</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000011001000</a:t>
                      </a:r>
                    </a:p>
                  </a:txBody>
                  <a:tcPr marL="35719" marR="35719" marT="35719" marB="35719" anchor="ctr" horzOverflow="overflow">
                    <a:lnR w="28575">
                      <a:miter lim="400000"/>
                    </a:lnR>
                  </a:tcPr>
                </a:tc>
                <a:extLst>
                  <a:ext uri="{0D108BD9-81ED-4DB2-BD59-A6C34878D82A}">
                    <a16:rowId xmlns:a16="http://schemas.microsoft.com/office/drawing/2014/main" val="10008"/>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lnL w="28575">
                      <a:miter lim="400000"/>
                    </a:ln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a:t>
                      </a:r>
                    </a:p>
                  </a:txBody>
                  <a:tcPr marL="35719" marR="35719" marT="35719" marB="35719" anchor="ctr" horzOverflow="overflow">
                    <a:lnR w="28575">
                      <a:miter lim="400000"/>
                    </a:lnR>
                  </a:tcPr>
                </a:tc>
                <a:extLst>
                  <a:ext uri="{0D108BD9-81ED-4DB2-BD59-A6C34878D82A}">
                    <a16:rowId xmlns:a16="http://schemas.microsoft.com/office/drawing/2014/main" val="10009"/>
                  </a:ext>
                </a:extLst>
              </a:tr>
              <a:tr h="318221">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1728+</a:t>
                      </a:r>
                    </a:p>
                  </a:txBody>
                  <a:tcPr marL="35719" marR="35719" marT="35719" marB="35719" anchor="ctr" horzOverflow="overflow">
                    <a:lnL w="28575">
                      <a:miter lim="400000"/>
                    </a:lnL>
                    <a:lnB w="28575">
                      <a:miter lim="400000"/>
                    </a:lnB>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010011011</a:t>
                      </a:r>
                    </a:p>
                  </a:txBody>
                  <a:tcPr marL="35719" marR="35719" marT="35719" marB="35719" anchor="ctr" horzOverflow="overflow">
                    <a:lnB w="28575">
                      <a:miter lim="400000"/>
                    </a:lnB>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0000001100101</a:t>
                      </a:r>
                    </a:p>
                  </a:txBody>
                  <a:tcPr marL="35719" marR="35719" marT="35719" marB="35719" anchor="ctr" horzOverflow="overflow">
                    <a:lnR w="28575">
                      <a:miter lim="400000"/>
                    </a:lnR>
                    <a:lnB w="28575">
                      <a:miter lim="400000"/>
                    </a:lnB>
                  </a:tcPr>
                </a:tc>
                <a:extLst>
                  <a:ext uri="{0D108BD9-81ED-4DB2-BD59-A6C34878D82A}">
                    <a16:rowId xmlns:a16="http://schemas.microsoft.com/office/drawing/2014/main" val="10010"/>
                  </a:ext>
                </a:extLst>
              </a:tr>
            </a:tbl>
          </a:graphicData>
        </a:graphic>
      </p:graphicFrame>
      <p:sp>
        <p:nvSpPr>
          <p:cNvPr id="562" name="Shape 562"/>
          <p:cNvSpPr/>
          <p:nvPr/>
        </p:nvSpPr>
        <p:spPr>
          <a:xfrm flipV="1">
            <a:off x="7841584" y="2419894"/>
            <a:ext cx="315081" cy="687643"/>
          </a:xfrm>
          <a:prstGeom prst="line">
            <a:avLst/>
          </a:prstGeom>
          <a:ln w="25400">
            <a:solidFill>
              <a:srgbClr val="8D3124"/>
            </a:solidFill>
            <a:headEnd type="triangle"/>
          </a:ln>
        </p:spPr>
        <p:txBody>
          <a:bodyPr lIns="0" tIns="0" rIns="0" bIns="0"/>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graphicFrame>
        <p:nvGraphicFramePr>
          <p:cNvPr id="563" name="Table 563"/>
          <p:cNvGraphicFramePr/>
          <p:nvPr/>
        </p:nvGraphicFramePr>
        <p:xfrm>
          <a:off x="1979414" y="3893345"/>
          <a:ext cx="4394768" cy="558801"/>
        </p:xfrm>
        <a:graphic>
          <a:graphicData uri="http://schemas.openxmlformats.org/drawingml/2006/table">
            <a:tbl>
              <a:tblPr/>
              <a:tblGrid>
                <a:gridCol w="313912">
                  <a:extLst>
                    <a:ext uri="{9D8B030D-6E8A-4147-A177-3AD203B41FA5}">
                      <a16:colId xmlns:a16="http://schemas.microsoft.com/office/drawing/2014/main" val="20000"/>
                    </a:ext>
                  </a:extLst>
                </a:gridCol>
                <a:gridCol w="313912">
                  <a:extLst>
                    <a:ext uri="{9D8B030D-6E8A-4147-A177-3AD203B41FA5}">
                      <a16:colId xmlns:a16="http://schemas.microsoft.com/office/drawing/2014/main" val="20001"/>
                    </a:ext>
                  </a:extLst>
                </a:gridCol>
                <a:gridCol w="313912">
                  <a:extLst>
                    <a:ext uri="{9D8B030D-6E8A-4147-A177-3AD203B41FA5}">
                      <a16:colId xmlns:a16="http://schemas.microsoft.com/office/drawing/2014/main" val="20002"/>
                    </a:ext>
                  </a:extLst>
                </a:gridCol>
                <a:gridCol w="313912">
                  <a:extLst>
                    <a:ext uri="{9D8B030D-6E8A-4147-A177-3AD203B41FA5}">
                      <a16:colId xmlns:a16="http://schemas.microsoft.com/office/drawing/2014/main" val="20003"/>
                    </a:ext>
                  </a:extLst>
                </a:gridCol>
                <a:gridCol w="313912">
                  <a:extLst>
                    <a:ext uri="{9D8B030D-6E8A-4147-A177-3AD203B41FA5}">
                      <a16:colId xmlns:a16="http://schemas.microsoft.com/office/drawing/2014/main" val="20004"/>
                    </a:ext>
                  </a:extLst>
                </a:gridCol>
                <a:gridCol w="313912">
                  <a:extLst>
                    <a:ext uri="{9D8B030D-6E8A-4147-A177-3AD203B41FA5}">
                      <a16:colId xmlns:a16="http://schemas.microsoft.com/office/drawing/2014/main" val="20005"/>
                    </a:ext>
                  </a:extLst>
                </a:gridCol>
                <a:gridCol w="313912">
                  <a:extLst>
                    <a:ext uri="{9D8B030D-6E8A-4147-A177-3AD203B41FA5}">
                      <a16:colId xmlns:a16="http://schemas.microsoft.com/office/drawing/2014/main" val="20006"/>
                    </a:ext>
                  </a:extLst>
                </a:gridCol>
                <a:gridCol w="313912">
                  <a:extLst>
                    <a:ext uri="{9D8B030D-6E8A-4147-A177-3AD203B41FA5}">
                      <a16:colId xmlns:a16="http://schemas.microsoft.com/office/drawing/2014/main" val="20007"/>
                    </a:ext>
                  </a:extLst>
                </a:gridCol>
                <a:gridCol w="313912">
                  <a:extLst>
                    <a:ext uri="{9D8B030D-6E8A-4147-A177-3AD203B41FA5}">
                      <a16:colId xmlns:a16="http://schemas.microsoft.com/office/drawing/2014/main" val="20008"/>
                    </a:ext>
                  </a:extLst>
                </a:gridCol>
                <a:gridCol w="313912">
                  <a:extLst>
                    <a:ext uri="{9D8B030D-6E8A-4147-A177-3AD203B41FA5}">
                      <a16:colId xmlns:a16="http://schemas.microsoft.com/office/drawing/2014/main" val="20009"/>
                    </a:ext>
                  </a:extLst>
                </a:gridCol>
                <a:gridCol w="313912">
                  <a:extLst>
                    <a:ext uri="{9D8B030D-6E8A-4147-A177-3AD203B41FA5}">
                      <a16:colId xmlns:a16="http://schemas.microsoft.com/office/drawing/2014/main" val="20010"/>
                    </a:ext>
                  </a:extLst>
                </a:gridCol>
                <a:gridCol w="313912">
                  <a:extLst>
                    <a:ext uri="{9D8B030D-6E8A-4147-A177-3AD203B41FA5}">
                      <a16:colId xmlns:a16="http://schemas.microsoft.com/office/drawing/2014/main" val="20011"/>
                    </a:ext>
                  </a:extLst>
                </a:gridCol>
                <a:gridCol w="313912">
                  <a:extLst>
                    <a:ext uri="{9D8B030D-6E8A-4147-A177-3AD203B41FA5}">
                      <a16:colId xmlns:a16="http://schemas.microsoft.com/office/drawing/2014/main" val="20012"/>
                    </a:ext>
                  </a:extLst>
                </a:gridCol>
                <a:gridCol w="313912">
                  <a:extLst>
                    <a:ext uri="{9D8B030D-6E8A-4147-A177-3AD203B41FA5}">
                      <a16:colId xmlns:a16="http://schemas.microsoft.com/office/drawing/2014/main" val="20013"/>
                    </a:ext>
                  </a:extLst>
                </a:gridCol>
              </a:tblGrid>
              <a:tr h="321469">
                <a:tc>
                  <a:txBody>
                    <a:bodyPr/>
                    <a:lstStyle/>
                    <a:p>
                      <a:pPr marL="58702" marR="58702" defTabSz="1295400">
                        <a:lnSpc>
                          <a:spcPct val="130000"/>
                        </a:lnSpc>
                        <a:defRPr sz="1800"/>
                      </a:pPr>
                      <a:endParaRPr sz="1300"/>
                    </a:p>
                  </a:txBody>
                  <a:tcPr marL="35719" marR="35719" marT="35719" marB="35719" anchor="ctr" horzOverflow="overflow">
                    <a:lnL w="28575">
                      <a:miter lim="400000"/>
                    </a:lnL>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solidFill>
                      <a:srgbClr val="000000"/>
                    </a:solidFill>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solidFill>
                      <a:srgbClr val="000000"/>
                    </a:solidFill>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solidFill>
                      <a:srgbClr val="000000"/>
                    </a:solidFill>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uFillTx/>
                        </a:defRPr>
                      </a:pPr>
                      <a:r>
                        <a:rPr sz="1300">
                          <a:uFill>
                            <a:solidFill>
                              <a:srgbClr val="000000"/>
                            </a:solidFill>
                          </a:uFill>
                        </a:rPr>
                        <a:t>...</a:t>
                      </a:r>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pPr>
                      <a:endParaRPr sz="1300"/>
                    </a:p>
                  </a:txBody>
                  <a:tcPr marL="35719" marR="35719" marT="35719" marB="35719" anchor="ctr" horzOverflow="overflow">
                    <a:lnT w="28575">
                      <a:miter lim="400000"/>
                    </a:lnT>
                    <a:lnB w="28575">
                      <a:miter lim="400000"/>
                    </a:lnB>
                  </a:tcPr>
                </a:tc>
                <a:tc>
                  <a:txBody>
                    <a:bodyPr/>
                    <a:lstStyle/>
                    <a:p>
                      <a:pPr marL="58702" marR="58702" defTabSz="1295400">
                        <a:lnSpc>
                          <a:spcPct val="130000"/>
                        </a:lnSpc>
                        <a:defRPr sz="1800">
                          <a:uFillTx/>
                        </a:defRPr>
                      </a:pPr>
                      <a:r>
                        <a:rPr sz="1300">
                          <a:uFill>
                            <a:solidFill>
                              <a:srgbClr val="000000"/>
                            </a:solidFill>
                          </a:uFill>
                        </a:rPr>
                        <a:t>...</a:t>
                      </a:r>
                    </a:p>
                  </a:txBody>
                  <a:tcPr marL="35719" marR="35719" marT="35719" marB="35719" anchor="ctr" horzOverflow="overflow">
                    <a:lnR w="28575">
                      <a:miter lim="400000"/>
                    </a:lnR>
                    <a:lnT w="28575">
                      <a:miter lim="400000"/>
                    </a:lnT>
                    <a:lnB w="28575">
                      <a:miter lim="400000"/>
                    </a:lnB>
                    <a:noFill/>
                  </a:tcPr>
                </a:tc>
                <a:extLst>
                  <a:ext uri="{0D108BD9-81ED-4DB2-BD59-A6C34878D82A}">
                    <a16:rowId xmlns:a16="http://schemas.microsoft.com/office/drawing/2014/main" val="10000"/>
                  </a:ext>
                </a:extLst>
              </a:tr>
            </a:tbl>
          </a:graphicData>
        </a:graphic>
      </p:graphicFrame>
      <p:graphicFrame>
        <p:nvGraphicFramePr>
          <p:cNvPr id="564" name="Table 564"/>
          <p:cNvGraphicFramePr/>
          <p:nvPr/>
        </p:nvGraphicFramePr>
        <p:xfrm>
          <a:off x="1971173" y="4554142"/>
          <a:ext cx="4393405" cy="321469"/>
        </p:xfrm>
        <a:graphic>
          <a:graphicData uri="http://schemas.openxmlformats.org/drawingml/2006/table">
            <a:tbl>
              <a:tblPr/>
              <a:tblGrid>
                <a:gridCol w="941444">
                  <a:extLst>
                    <a:ext uri="{9D8B030D-6E8A-4147-A177-3AD203B41FA5}">
                      <a16:colId xmlns:a16="http://schemas.microsoft.com/office/drawing/2014/main" val="20000"/>
                    </a:ext>
                  </a:extLst>
                </a:gridCol>
                <a:gridCol w="313815">
                  <a:extLst>
                    <a:ext uri="{9D8B030D-6E8A-4147-A177-3AD203B41FA5}">
                      <a16:colId xmlns:a16="http://schemas.microsoft.com/office/drawing/2014/main" val="20001"/>
                    </a:ext>
                  </a:extLst>
                </a:gridCol>
                <a:gridCol w="627629">
                  <a:extLst>
                    <a:ext uri="{9D8B030D-6E8A-4147-A177-3AD203B41FA5}">
                      <a16:colId xmlns:a16="http://schemas.microsoft.com/office/drawing/2014/main" val="20002"/>
                    </a:ext>
                  </a:extLst>
                </a:gridCol>
                <a:gridCol w="627629">
                  <a:extLst>
                    <a:ext uri="{9D8B030D-6E8A-4147-A177-3AD203B41FA5}">
                      <a16:colId xmlns:a16="http://schemas.microsoft.com/office/drawing/2014/main" val="20003"/>
                    </a:ext>
                  </a:extLst>
                </a:gridCol>
                <a:gridCol w="1569073">
                  <a:extLst>
                    <a:ext uri="{9D8B030D-6E8A-4147-A177-3AD203B41FA5}">
                      <a16:colId xmlns:a16="http://schemas.microsoft.com/office/drawing/2014/main" val="20004"/>
                    </a:ext>
                  </a:extLst>
                </a:gridCol>
                <a:gridCol w="313815">
                  <a:extLst>
                    <a:ext uri="{9D8B030D-6E8A-4147-A177-3AD203B41FA5}">
                      <a16:colId xmlns:a16="http://schemas.microsoft.com/office/drawing/2014/main" val="20005"/>
                    </a:ext>
                  </a:extLst>
                </a:gridCol>
              </a:tblGrid>
              <a:tr h="321469">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3</a:t>
                      </a:r>
                    </a:p>
                  </a:txBody>
                  <a:tcPr marL="0" marR="0" marT="0" marB="0" anchor="ctr" horzOverflow="overflow">
                    <a:lnL w="28575">
                      <a:miter lim="400000"/>
                    </a:lnL>
                    <a:lnT w="28575">
                      <a:miter lim="400000"/>
                    </a:lnT>
                    <a:lnB w="28575">
                      <a:miter lim="400000"/>
                    </a:lnB>
                  </a:tcPr>
                </a:tc>
                <a:tc>
                  <a:txBody>
                    <a:bodyPr/>
                    <a:lstStyle/>
                    <a:p>
                      <a:pPr marL="58702" marR="58702" defTabSz="1295400">
                        <a:lnSpc>
                          <a:spcPct val="130000"/>
                        </a:lnSpc>
                        <a:defRPr sz="1800">
                          <a:uFillTx/>
                        </a:defRPr>
                      </a:pPr>
                      <a:r>
                        <a:rPr sz="1100" b="1">
                          <a:solidFill>
                            <a:srgbClr val="FFFFFF"/>
                          </a:solidFill>
                          <a:uFill>
                            <a:solidFill>
                              <a:srgbClr val="000000"/>
                            </a:solidFill>
                          </a:uFill>
                          <a:latin typeface="+mj-lt"/>
                          <a:ea typeface="+mj-ea"/>
                          <a:cs typeface="+mj-cs"/>
                          <a:sym typeface="Helvetica"/>
                        </a:rPr>
                        <a:t>1</a:t>
                      </a:r>
                    </a:p>
                  </a:txBody>
                  <a:tcPr marL="0" marR="0" marT="0" marB="0" anchor="ctr" horzOverflow="overflow">
                    <a:lnT w="28575">
                      <a:miter lim="400000"/>
                    </a:lnT>
                    <a:lnB w="28575">
                      <a:miter lim="400000"/>
                    </a:lnB>
                    <a:solidFill>
                      <a:srgbClr val="000000"/>
                    </a:solid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2</a:t>
                      </a:r>
                    </a:p>
                  </a:txBody>
                  <a:tcPr marL="0" marR="0" marT="0" marB="0" anchor="ctr" horzOverflow="overflow">
                    <a:lnT w="28575">
                      <a:miter lim="400000"/>
                    </a:lnT>
                    <a:lnB w="28575">
                      <a:miter lim="400000"/>
                    </a:lnB>
                  </a:tcPr>
                </a:tc>
                <a:tc>
                  <a:txBody>
                    <a:bodyPr/>
                    <a:lstStyle/>
                    <a:p>
                      <a:pPr marL="58702" marR="58702" defTabSz="1295400">
                        <a:lnSpc>
                          <a:spcPct val="130000"/>
                        </a:lnSpc>
                        <a:defRPr sz="1800">
                          <a:uFillTx/>
                        </a:defRPr>
                      </a:pPr>
                      <a:r>
                        <a:rPr sz="1100" b="1">
                          <a:solidFill>
                            <a:srgbClr val="FFFFFF"/>
                          </a:solidFill>
                          <a:uFill>
                            <a:solidFill>
                              <a:srgbClr val="000000"/>
                            </a:solidFill>
                          </a:uFill>
                          <a:latin typeface="+mj-lt"/>
                          <a:ea typeface="+mj-ea"/>
                          <a:cs typeface="+mj-cs"/>
                          <a:sym typeface="Helvetica"/>
                        </a:rPr>
                        <a:t>2</a:t>
                      </a:r>
                    </a:p>
                  </a:txBody>
                  <a:tcPr marL="0" marR="0" marT="0" marB="0" anchor="ctr" horzOverflow="overflow">
                    <a:lnT w="28575">
                      <a:miter lim="400000"/>
                    </a:lnT>
                    <a:lnB w="28575">
                      <a:miter lim="400000"/>
                    </a:lnB>
                    <a:solidFill>
                      <a:srgbClr val="000000"/>
                    </a:solid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130</a:t>
                      </a:r>
                    </a:p>
                  </a:txBody>
                  <a:tcPr marL="0" marR="0" marT="0" marB="0" anchor="ctr" horzOverflow="overflow">
                    <a:lnT w="28575">
                      <a:miter lim="400000"/>
                    </a:lnT>
                    <a:lnB w="28575">
                      <a:miter lim="400000"/>
                    </a:lnB>
                  </a:tcPr>
                </a:tc>
                <a:tc>
                  <a:txBody>
                    <a:bodyPr/>
                    <a:lstStyle/>
                    <a:p>
                      <a:pPr marL="58702" marR="58702" defTabSz="1295400">
                        <a:lnSpc>
                          <a:spcPct val="130000"/>
                        </a:lnSpc>
                        <a:defRPr sz="1800">
                          <a:uFillTx/>
                        </a:defRPr>
                      </a:pPr>
                      <a:r>
                        <a:rPr sz="1300">
                          <a:uFill>
                            <a:solidFill>
                              <a:srgbClr val="000000"/>
                            </a:solidFill>
                          </a:uFill>
                        </a:rPr>
                        <a:t>...</a:t>
                      </a:r>
                    </a:p>
                  </a:txBody>
                  <a:tcPr marL="0" marR="0" marT="0" marB="0" anchor="ctr" horzOverflow="overflow">
                    <a:lnR w="28575">
                      <a:miter lim="400000"/>
                    </a:lnR>
                    <a:lnT w="28575">
                      <a:miter lim="400000"/>
                    </a:lnT>
                    <a:lnB w="28575">
                      <a:miter lim="400000"/>
                    </a:lnB>
                    <a:noFill/>
                  </a:tcPr>
                </a:tc>
                <a:extLst>
                  <a:ext uri="{0D108BD9-81ED-4DB2-BD59-A6C34878D82A}">
                    <a16:rowId xmlns:a16="http://schemas.microsoft.com/office/drawing/2014/main" val="10000"/>
                  </a:ext>
                </a:extLst>
              </a:tr>
            </a:tbl>
          </a:graphicData>
        </a:graphic>
      </p:graphicFrame>
      <p:graphicFrame>
        <p:nvGraphicFramePr>
          <p:cNvPr id="565" name="Table 565"/>
          <p:cNvGraphicFramePr/>
          <p:nvPr/>
        </p:nvGraphicFramePr>
        <p:xfrm>
          <a:off x="1971173" y="5197079"/>
          <a:ext cx="4393403" cy="229807"/>
        </p:xfrm>
        <a:graphic>
          <a:graphicData uri="http://schemas.openxmlformats.org/drawingml/2006/table">
            <a:tbl>
              <a:tblPr/>
              <a:tblGrid>
                <a:gridCol w="856562">
                  <a:extLst>
                    <a:ext uri="{9D8B030D-6E8A-4147-A177-3AD203B41FA5}">
                      <a16:colId xmlns:a16="http://schemas.microsoft.com/office/drawing/2014/main" val="20000"/>
                    </a:ext>
                  </a:extLst>
                </a:gridCol>
                <a:gridCol w="470296">
                  <a:extLst>
                    <a:ext uri="{9D8B030D-6E8A-4147-A177-3AD203B41FA5}">
                      <a16:colId xmlns:a16="http://schemas.microsoft.com/office/drawing/2014/main" val="20001"/>
                    </a:ext>
                  </a:extLst>
                </a:gridCol>
                <a:gridCol w="556028">
                  <a:extLst>
                    <a:ext uri="{9D8B030D-6E8A-4147-A177-3AD203B41FA5}">
                      <a16:colId xmlns:a16="http://schemas.microsoft.com/office/drawing/2014/main" val="20002"/>
                    </a:ext>
                  </a:extLst>
                </a:gridCol>
                <a:gridCol w="627629">
                  <a:extLst>
                    <a:ext uri="{9D8B030D-6E8A-4147-A177-3AD203B41FA5}">
                      <a16:colId xmlns:a16="http://schemas.microsoft.com/office/drawing/2014/main" val="20003"/>
                    </a:ext>
                  </a:extLst>
                </a:gridCol>
                <a:gridCol w="1569073">
                  <a:extLst>
                    <a:ext uri="{9D8B030D-6E8A-4147-A177-3AD203B41FA5}">
                      <a16:colId xmlns:a16="http://schemas.microsoft.com/office/drawing/2014/main" val="20004"/>
                    </a:ext>
                  </a:extLst>
                </a:gridCol>
                <a:gridCol w="313815">
                  <a:extLst>
                    <a:ext uri="{9D8B030D-6E8A-4147-A177-3AD203B41FA5}">
                      <a16:colId xmlns:a16="http://schemas.microsoft.com/office/drawing/2014/main" val="20005"/>
                    </a:ext>
                  </a:extLst>
                </a:gridCol>
              </a:tblGrid>
              <a:tr h="223734">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1000</a:t>
                      </a:r>
                    </a:p>
                  </a:txBody>
                  <a:tcPr marL="0" marR="0" marT="0" marB="0" anchor="ctr" horzOverflow="overflow">
                    <a:lnL w="28575">
                      <a:miter lim="400000"/>
                    </a:lnL>
                    <a:lnT w="28575">
                      <a:miter lim="400000"/>
                    </a:lnT>
                    <a:lnB w="28575">
                      <a:miter lim="400000"/>
                    </a:lnB>
                    <a:no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010</a:t>
                      </a:r>
                    </a:p>
                  </a:txBody>
                  <a:tcPr marL="0" marR="0" marT="0" marB="0" anchor="ctr" horzOverflow="overflow">
                    <a:lnT w="28575">
                      <a:miter lim="400000"/>
                    </a:lnT>
                    <a:lnB w="28575">
                      <a:miter lim="400000"/>
                    </a:lnB>
                    <a:no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0111</a:t>
                      </a:r>
                    </a:p>
                  </a:txBody>
                  <a:tcPr marL="0" marR="0" marT="0" marB="0" anchor="ctr" horzOverflow="overflow">
                    <a:lnT w="28575">
                      <a:miter lim="400000"/>
                    </a:lnT>
                    <a:lnB w="28575">
                      <a:miter lim="400000"/>
                    </a:lnB>
                    <a:no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11</a:t>
                      </a:r>
                    </a:p>
                  </a:txBody>
                  <a:tcPr marL="0" marR="0" marT="0" marB="0" anchor="ctr" horzOverflow="overflow">
                    <a:lnT w="28575">
                      <a:miter lim="400000"/>
                    </a:lnT>
                    <a:lnB w="28575">
                      <a:miter lim="400000"/>
                    </a:lnB>
                    <a:noFill/>
                  </a:tcPr>
                </a:tc>
                <a:tc>
                  <a:txBody>
                    <a:bodyPr/>
                    <a:lstStyle/>
                    <a:p>
                      <a:pPr marL="58702" marR="58702" defTabSz="1295400">
                        <a:lnSpc>
                          <a:spcPct val="130000"/>
                        </a:lnSpc>
                        <a:defRPr sz="1800">
                          <a:uFillTx/>
                        </a:defRPr>
                      </a:pPr>
                      <a:r>
                        <a:rPr sz="1100" b="1">
                          <a:uFill>
                            <a:solidFill>
                              <a:srgbClr val="000000"/>
                            </a:solidFill>
                          </a:uFill>
                          <a:latin typeface="+mj-lt"/>
                          <a:ea typeface="+mj-ea"/>
                          <a:cs typeface="+mj-cs"/>
                          <a:sym typeface="Helvetica"/>
                        </a:rPr>
                        <a:t>10010 0111</a:t>
                      </a:r>
                    </a:p>
                  </a:txBody>
                  <a:tcPr marL="0" marR="0" marT="0" marB="0" anchor="ctr" horzOverflow="overflow">
                    <a:lnT w="28575">
                      <a:miter lim="400000"/>
                    </a:lnT>
                    <a:lnB w="28575">
                      <a:miter lim="400000"/>
                    </a:lnB>
                    <a:noFill/>
                  </a:tcPr>
                </a:tc>
                <a:tc>
                  <a:txBody>
                    <a:bodyPr/>
                    <a:lstStyle/>
                    <a:p>
                      <a:pPr marL="58702" marR="58702" defTabSz="1295400">
                        <a:lnSpc>
                          <a:spcPct val="130000"/>
                        </a:lnSpc>
                        <a:defRPr sz="1800">
                          <a:uFillTx/>
                        </a:defRPr>
                      </a:pPr>
                      <a:r>
                        <a:rPr sz="1300">
                          <a:uFill>
                            <a:solidFill>
                              <a:srgbClr val="000000"/>
                            </a:solidFill>
                          </a:uFill>
                        </a:rPr>
                        <a:t>...</a:t>
                      </a:r>
                    </a:p>
                  </a:txBody>
                  <a:tcPr marL="0" marR="0" marT="0" marB="0" anchor="ctr" horzOverflow="overflow">
                    <a:lnR w="28575">
                      <a:miter lim="400000"/>
                    </a:lnR>
                    <a:lnT w="28575">
                      <a:miter lim="400000"/>
                    </a:lnT>
                    <a:lnB w="28575">
                      <a:miter lim="400000"/>
                    </a:lnB>
                    <a:noFill/>
                  </a:tcPr>
                </a:tc>
                <a:extLst>
                  <a:ext uri="{0D108BD9-81ED-4DB2-BD59-A6C34878D82A}">
                    <a16:rowId xmlns:a16="http://schemas.microsoft.com/office/drawing/2014/main" val="10000"/>
                  </a:ext>
                </a:extLst>
              </a:tr>
            </a:tbl>
          </a:graphicData>
        </a:graphic>
      </p:graphicFrame>
      <p:sp>
        <p:nvSpPr>
          <p:cNvPr id="566" name="Shape 566"/>
          <p:cNvSpPr/>
          <p:nvPr/>
        </p:nvSpPr>
        <p:spPr>
          <a:xfrm rot="16200000" flipH="1">
            <a:off x="5156300" y="4913809"/>
            <a:ext cx="151805" cy="14466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C64941"/>
            </a:solidFill>
          </a:ln>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36</a:t>
            </a:fld>
            <a:endParaRPr kern="0">
              <a:latin typeface="Lucida Sans Regular"/>
              <a:sym typeface="Lucida Sans Regular"/>
            </a:endParaRPr>
          </a:p>
        </p:txBody>
      </p:sp>
      <p:sp>
        <p:nvSpPr>
          <p:cNvPr id="590" name="Shape 590"/>
          <p:cNvSpPr txBox="1">
            <a:spLocks noGrp="1"/>
          </p:cNvSpPr>
          <p:nvPr>
            <p:ph type="title"/>
          </p:nvPr>
        </p:nvSpPr>
        <p:spPr>
          <a:prstGeom prst="rect">
            <a:avLst/>
          </a:prstGeom>
        </p:spPr>
        <p:txBody>
          <a:bodyPr/>
          <a:lstStyle/>
          <a:p>
            <a:r>
              <a:t>Statistical methods</a:t>
            </a:r>
          </a:p>
        </p:txBody>
      </p:sp>
      <p:sp>
        <p:nvSpPr>
          <p:cNvPr id="591" name="Shape 591"/>
          <p:cNvSpPr txBox="1">
            <a:spLocks noGrp="1"/>
          </p:cNvSpPr>
          <p:nvPr>
            <p:ph type="body" idx="1"/>
          </p:nvPr>
        </p:nvSpPr>
        <p:spPr>
          <a:prstGeom prst="rect">
            <a:avLst/>
          </a:prstGeom>
        </p:spPr>
        <p:txBody>
          <a:bodyPr/>
          <a:lstStyle/>
          <a:p>
            <a:r>
              <a:t>Static model.  </a:t>
            </a:r>
            <a:r>
              <a:rPr>
                <a:solidFill>
                  <a:srgbClr val="000000"/>
                </a:solidFill>
              </a:rPr>
              <a:t>Same model for all texts.</a:t>
            </a:r>
          </a:p>
          <a:p>
            <a:pPr lvl="1"/>
            <a:r>
              <a:t>Fast.</a:t>
            </a:r>
          </a:p>
          <a:p>
            <a:pPr lvl="1"/>
            <a:r>
              <a:t>Not optimal:  different texts have different statistical properties.</a:t>
            </a:r>
          </a:p>
          <a:p>
            <a:pPr lvl="1"/>
            <a:r>
              <a:t>Ex:  ASCII, Morse code.</a:t>
            </a:r>
          </a:p>
          <a:p>
            <a:br/>
            <a:r>
              <a:t>Dynamic model.  </a:t>
            </a:r>
            <a:r>
              <a:rPr>
                <a:solidFill>
                  <a:srgbClr val="000000"/>
                </a:solidFill>
              </a:rPr>
              <a:t>Generate model based on text.</a:t>
            </a:r>
          </a:p>
          <a:p>
            <a:pPr lvl="1"/>
            <a:r>
              <a:t>Preliminary pass needed to generate model.</a:t>
            </a:r>
          </a:p>
          <a:p>
            <a:pPr lvl="1"/>
            <a:r>
              <a:t>Must transmit the model.</a:t>
            </a:r>
          </a:p>
          <a:p>
            <a:pPr lvl="1"/>
            <a:r>
              <a:t>Ex:  Huffman code.</a:t>
            </a:r>
          </a:p>
          <a:p>
            <a:br/>
            <a:r>
              <a:t>Adaptive model. </a:t>
            </a:r>
            <a:r>
              <a:rPr>
                <a:solidFill>
                  <a:srgbClr val="000000"/>
                </a:solidFill>
              </a:rPr>
              <a:t> Progressively learn and update model as you read text.</a:t>
            </a:r>
          </a:p>
          <a:p>
            <a:pPr lvl="1"/>
            <a:r>
              <a:t>More accurate modeling produces better compression.</a:t>
            </a:r>
          </a:p>
          <a:p>
            <a:pPr lvl="1"/>
            <a:r>
              <a:t>Decoding must start from beginning.</a:t>
            </a:r>
          </a:p>
          <a:p>
            <a:pPr lvl="1"/>
            <a:r>
              <a:t>Ex:  LZW.</a:t>
            </a:r>
          </a:p>
        </p:txBody>
      </p:sp>
      <p:pic>
        <p:nvPicPr>
          <p:cNvPr id="2" name="Picture 1">
            <a:extLst>
              <a:ext uri="{FF2B5EF4-FFF2-40B4-BE49-F238E27FC236}">
                <a16:creationId xmlns:a16="http://schemas.microsoft.com/office/drawing/2014/main" id="{8BB4C8C9-77D5-493C-B377-775085E1CAC6}"/>
              </a:ext>
            </a:extLst>
          </p:cNvPr>
          <p:cNvPicPr>
            <a:picLocks noChangeAspect="1"/>
          </p:cNvPicPr>
          <p:nvPr/>
        </p:nvPicPr>
        <p:blipFill>
          <a:blip r:embed="rId3"/>
          <a:stretch>
            <a:fillRect/>
          </a:stretch>
        </p:blipFill>
        <p:spPr>
          <a:xfrm>
            <a:off x="6635242" y="5098691"/>
            <a:ext cx="3009185" cy="171292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9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591">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591">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91">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591">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591">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5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txBox="1">
            <a:spLocks noGrp="1"/>
          </p:cNvSpPr>
          <p:nvPr>
            <p:ph type="body" idx="1"/>
          </p:nvPr>
        </p:nvSpPr>
        <p:spPr>
          <a:prstGeom prst="rect">
            <a:avLst/>
          </a:prstGeom>
        </p:spPr>
        <p:txBody>
          <a:bodyPr/>
          <a:lstStyle/>
          <a:p>
            <a:r>
              <a:rPr dirty="0"/>
              <a:t>LZW compression.</a:t>
            </a:r>
          </a:p>
          <a:p>
            <a:pPr lvl="1"/>
            <a:r>
              <a:rPr dirty="0"/>
              <a:t>Create ST associating </a:t>
            </a:r>
            <a:r>
              <a:rPr i="1" dirty="0">
                <a:latin typeface="Times New Roman"/>
                <a:ea typeface="Times New Roman"/>
                <a:cs typeface="Times New Roman"/>
                <a:sym typeface="Times New Roman"/>
              </a:rPr>
              <a:t>W</a:t>
            </a:r>
            <a:r>
              <a:rPr dirty="0"/>
              <a:t>-bit codewords with string keys.</a:t>
            </a:r>
          </a:p>
          <a:p>
            <a:pPr lvl="1"/>
            <a:r>
              <a:rPr dirty="0"/>
              <a:t>Initialize ST with codewords for single-char keys.</a:t>
            </a:r>
          </a:p>
          <a:p>
            <a:pPr lvl="1"/>
            <a:r>
              <a:rPr dirty="0"/>
              <a:t>Find longest string </a:t>
            </a:r>
            <a:r>
              <a:rPr i="1" dirty="0">
                <a:latin typeface="Times New Roman"/>
                <a:ea typeface="Times New Roman"/>
                <a:cs typeface="Times New Roman"/>
                <a:sym typeface="Times New Roman"/>
              </a:rPr>
              <a:t>s</a:t>
            </a:r>
            <a:r>
              <a:rPr dirty="0"/>
              <a:t> in ST that is a prefix of unscanned part of input.</a:t>
            </a:r>
          </a:p>
          <a:p>
            <a:pPr lvl="1"/>
            <a:r>
              <a:rPr dirty="0"/>
              <a:t>Write the </a:t>
            </a:r>
            <a:r>
              <a:rPr i="1" dirty="0">
                <a:latin typeface="Times New Roman"/>
                <a:ea typeface="Times New Roman"/>
                <a:cs typeface="Times New Roman"/>
                <a:sym typeface="Times New Roman"/>
              </a:rPr>
              <a:t>W</a:t>
            </a:r>
            <a:r>
              <a:rPr dirty="0"/>
              <a:t>-bit codeword associated with </a:t>
            </a:r>
            <a:r>
              <a:rPr i="1" dirty="0">
                <a:latin typeface="Times New Roman"/>
                <a:ea typeface="Times New Roman"/>
                <a:cs typeface="Times New Roman"/>
                <a:sym typeface="Times New Roman"/>
              </a:rPr>
              <a:t>s</a:t>
            </a:r>
            <a:r>
              <a:rPr dirty="0"/>
              <a:t>.</a:t>
            </a:r>
          </a:p>
          <a:p>
            <a:pPr lvl="1"/>
            <a:r>
              <a:rPr dirty="0"/>
              <a:t>Add </a:t>
            </a:r>
            <a:r>
              <a:rPr i="1" dirty="0">
                <a:latin typeface="Times New Roman"/>
                <a:ea typeface="Times New Roman"/>
                <a:cs typeface="Times New Roman"/>
                <a:sym typeface="Times New Roman"/>
              </a:rPr>
              <a:t>s + c</a:t>
            </a:r>
            <a:r>
              <a:rPr dirty="0"/>
              <a:t> to ST, where </a:t>
            </a:r>
            <a:r>
              <a:rPr i="1" dirty="0">
                <a:latin typeface="Times New Roman"/>
                <a:ea typeface="Times New Roman"/>
                <a:cs typeface="Times New Roman"/>
                <a:sym typeface="Times New Roman"/>
              </a:rPr>
              <a:t>c</a:t>
            </a:r>
            <a:r>
              <a:rPr dirty="0"/>
              <a:t> is next char in the input.</a:t>
            </a:r>
          </a:p>
          <a:p>
            <a:br>
              <a:rPr dirty="0"/>
            </a:br>
            <a:r>
              <a:rPr dirty="0"/>
              <a:t>Q. </a:t>
            </a:r>
            <a:r>
              <a:rPr dirty="0">
                <a:solidFill>
                  <a:srgbClr val="000000"/>
                </a:solidFill>
              </a:rPr>
              <a:t> How to represent LZW compression code table?</a:t>
            </a:r>
          </a:p>
          <a:p>
            <a:r>
              <a:rPr dirty="0"/>
              <a:t>A. </a:t>
            </a:r>
            <a:r>
              <a:rPr dirty="0">
                <a:solidFill>
                  <a:srgbClr val="000000"/>
                </a:solidFill>
              </a:rPr>
              <a:t> A </a:t>
            </a:r>
            <a:r>
              <a:rPr dirty="0" err="1">
                <a:solidFill>
                  <a:srgbClr val="000000"/>
                </a:solidFill>
              </a:rPr>
              <a:t>trie</a:t>
            </a:r>
            <a:r>
              <a:rPr dirty="0">
                <a:solidFill>
                  <a:srgbClr val="000000"/>
                </a:solidFill>
              </a:rPr>
              <a:t> to support longest prefix match.</a:t>
            </a:r>
          </a:p>
        </p:txBody>
      </p:sp>
      <p:sp>
        <p:nvSpPr>
          <p:cNvPr id="653" name="Shape 653"/>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37</a:t>
            </a:fld>
            <a:endParaRPr kern="0">
              <a:latin typeface="Lucida Sans Regular"/>
              <a:sym typeface="Lucida Sans Regular"/>
            </a:endParaRPr>
          </a:p>
        </p:txBody>
      </p:sp>
      <p:sp>
        <p:nvSpPr>
          <p:cNvPr id="654" name="Shape 654"/>
          <p:cNvSpPr txBox="1">
            <a:spLocks noGrp="1"/>
          </p:cNvSpPr>
          <p:nvPr>
            <p:ph type="title"/>
          </p:nvPr>
        </p:nvSpPr>
        <p:spPr>
          <a:prstGeom prst="rect">
            <a:avLst/>
          </a:prstGeom>
        </p:spPr>
        <p:txBody>
          <a:bodyPr/>
          <a:lstStyle/>
          <a:p>
            <a:r>
              <a:t>Lempel-Ziv-Welch compression</a:t>
            </a:r>
          </a:p>
        </p:txBody>
      </p:sp>
      <p:grpSp>
        <p:nvGrpSpPr>
          <p:cNvPr id="657" name="Group 657"/>
          <p:cNvGrpSpPr/>
          <p:nvPr/>
        </p:nvGrpSpPr>
        <p:grpSpPr>
          <a:xfrm>
            <a:off x="7998023" y="2303859"/>
            <a:ext cx="1151930" cy="1151930"/>
            <a:chOff x="0" y="0"/>
            <a:chExt cx="1638300" cy="1638300"/>
          </a:xfrm>
        </p:grpSpPr>
        <p:sp>
          <p:nvSpPr>
            <p:cNvPr id="655" name="Shape 655"/>
            <p:cNvSpPr/>
            <p:nvPr/>
          </p:nvSpPr>
          <p:spPr>
            <a:xfrm>
              <a:off x="368300" y="3683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p>
              <a:pPr marL="41273" marR="41273" defTabSz="910796" eaLnBrk="1" fontAlgn="auto">
                <a:lnSpc>
                  <a:spcPct val="150000"/>
                </a:lnSpc>
                <a:spcBef>
                  <a:spcPts val="0"/>
                </a:spcBef>
                <a:spcAft>
                  <a:spcPts val="0"/>
                </a:spcAft>
              </a:pPr>
              <a:r>
                <a:rPr sz="1125" kern="0">
                  <a:solidFill>
                    <a:srgbClr val="8D3124"/>
                  </a:solidFill>
                  <a:uFill>
                    <a:solidFill>
                      <a:srgbClr val="8D3124"/>
                    </a:solidFill>
                  </a:uFill>
                  <a:latin typeface="Lucida Sans Regular"/>
                  <a:sym typeface="Lucida Sans Regular"/>
                </a:rPr>
                <a:t>longest prefix match</a:t>
              </a:r>
            </a:p>
          </p:txBody>
        </p:sp>
        <p:sp>
          <p:nvSpPr>
            <p:cNvPr id="656" name="Shape 656"/>
            <p:cNvSpPr/>
            <p:nvPr/>
          </p:nvSpPr>
          <p:spPr>
            <a:xfrm>
              <a:off x="0" y="0"/>
              <a:ext cx="436997" cy="319954"/>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grpSp>
      <p:grpSp>
        <p:nvGrpSpPr>
          <p:cNvPr id="704" name="Group 704"/>
          <p:cNvGrpSpPr/>
          <p:nvPr/>
        </p:nvGrpSpPr>
        <p:grpSpPr>
          <a:xfrm>
            <a:off x="6372821" y="3303985"/>
            <a:ext cx="4616648" cy="3750469"/>
            <a:chOff x="0" y="0"/>
            <a:chExt cx="6565900" cy="5334000"/>
          </a:xfrm>
        </p:grpSpPr>
        <p:sp>
          <p:nvSpPr>
            <p:cNvPr id="658" name="Shape 658"/>
            <p:cNvSpPr/>
            <p:nvPr/>
          </p:nvSpPr>
          <p:spPr>
            <a:xfrm>
              <a:off x="3487453" y="183469"/>
              <a:ext cx="772273" cy="1042528"/>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59" name="Shape 659"/>
            <p:cNvSpPr/>
            <p:nvPr/>
          </p:nvSpPr>
          <p:spPr>
            <a:xfrm>
              <a:off x="3502020" y="203495"/>
              <a:ext cx="6452" cy="1027054"/>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0" name="Shape 660"/>
            <p:cNvSpPr/>
            <p:nvPr/>
          </p:nvSpPr>
          <p:spPr>
            <a:xfrm flipH="1">
              <a:off x="2637590" y="196653"/>
              <a:ext cx="873039" cy="1044047"/>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1" name="Shape 661"/>
            <p:cNvSpPr/>
            <p:nvPr/>
          </p:nvSpPr>
          <p:spPr>
            <a:xfrm flipH="1">
              <a:off x="1324794" y="185996"/>
              <a:ext cx="2162855" cy="973757"/>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2" name="Shape 662"/>
            <p:cNvSpPr/>
            <p:nvPr/>
          </p:nvSpPr>
          <p:spPr>
            <a:xfrm flipH="1" flipV="1">
              <a:off x="1287859" y="1223893"/>
              <a:ext cx="443341" cy="994730"/>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3" name="Shape 663"/>
            <p:cNvSpPr/>
            <p:nvPr/>
          </p:nvSpPr>
          <p:spPr>
            <a:xfrm flipV="1">
              <a:off x="1000017" y="1272544"/>
              <a:ext cx="273505" cy="986626"/>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4" name="Shape 664"/>
            <p:cNvSpPr/>
            <p:nvPr/>
          </p:nvSpPr>
          <p:spPr>
            <a:xfrm flipV="1">
              <a:off x="209839" y="1219952"/>
              <a:ext cx="1063366" cy="1033820"/>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5" name="Shape 665"/>
            <p:cNvSpPr/>
            <p:nvPr/>
          </p:nvSpPr>
          <p:spPr>
            <a:xfrm>
              <a:off x="3523051" y="198511"/>
              <a:ext cx="1602109" cy="1051114"/>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6" name="Shape 666"/>
            <p:cNvSpPr/>
            <p:nvPr/>
          </p:nvSpPr>
          <p:spPr>
            <a:xfrm flipV="1">
              <a:off x="5124860" y="1249853"/>
              <a:ext cx="1" cy="2026751"/>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7" name="Shape 667"/>
            <p:cNvSpPr/>
            <p:nvPr/>
          </p:nvSpPr>
          <p:spPr>
            <a:xfrm flipV="1">
              <a:off x="2628900" y="1168400"/>
              <a:ext cx="0" cy="2026750"/>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8" name="Shape 668"/>
            <p:cNvSpPr/>
            <p:nvPr/>
          </p:nvSpPr>
          <p:spPr>
            <a:xfrm flipV="1">
              <a:off x="190499" y="2222500"/>
              <a:ext cx="2" cy="2026750"/>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69" name="Shape 669"/>
            <p:cNvSpPr/>
            <p:nvPr/>
          </p:nvSpPr>
          <p:spPr>
            <a:xfrm flipV="1">
              <a:off x="3505200" y="1231900"/>
              <a:ext cx="0" cy="1016838"/>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70" name="Shape 670"/>
            <p:cNvSpPr/>
            <p:nvPr/>
          </p:nvSpPr>
          <p:spPr>
            <a:xfrm flipV="1">
              <a:off x="4292600" y="1270000"/>
              <a:ext cx="0" cy="1016838"/>
            </a:xfrm>
            <a:prstGeom prst="line">
              <a:avLst/>
            </a:prstGeom>
            <a:noFill/>
            <a:ln w="19050" cap="flat">
              <a:solidFill>
                <a:srgbClr val="000000"/>
              </a:solidFill>
              <a:prstDash val="solid"/>
              <a:roun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sp>
          <p:nvSpPr>
            <p:cNvPr id="671" name="Shape 671"/>
            <p:cNvSpPr/>
            <p:nvPr/>
          </p:nvSpPr>
          <p:spPr>
            <a:xfrm>
              <a:off x="1079500" y="1041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72" name="Shape 672"/>
            <p:cNvSpPr/>
            <p:nvPr/>
          </p:nvSpPr>
          <p:spPr>
            <a:xfrm>
              <a:off x="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B</a:t>
              </a:r>
            </a:p>
          </p:txBody>
        </p:sp>
        <p:sp>
          <p:nvSpPr>
            <p:cNvPr id="673" name="Shape 673"/>
            <p:cNvSpPr/>
            <p:nvPr/>
          </p:nvSpPr>
          <p:spPr>
            <a:xfrm>
              <a:off x="7747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C</a:t>
              </a:r>
            </a:p>
          </p:txBody>
        </p:sp>
        <p:sp>
          <p:nvSpPr>
            <p:cNvPr id="674" name="Shape 674"/>
            <p:cNvSpPr/>
            <p:nvPr/>
          </p:nvSpPr>
          <p:spPr>
            <a:xfrm>
              <a:off x="15367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D</a:t>
              </a:r>
            </a:p>
          </p:txBody>
        </p:sp>
        <p:sp>
          <p:nvSpPr>
            <p:cNvPr id="675" name="Shape 675"/>
            <p:cNvSpPr/>
            <p:nvPr/>
          </p:nvSpPr>
          <p:spPr>
            <a:xfrm>
              <a:off x="49403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76" name="Shape 676"/>
            <p:cNvSpPr/>
            <p:nvPr/>
          </p:nvSpPr>
          <p:spPr>
            <a:xfrm>
              <a:off x="24384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R</a:t>
              </a:r>
            </a:p>
          </p:txBody>
        </p:sp>
        <p:sp>
          <p:nvSpPr>
            <p:cNvPr id="677" name="Shape 677"/>
            <p:cNvSpPr/>
            <p:nvPr/>
          </p:nvSpPr>
          <p:spPr>
            <a:xfrm>
              <a:off x="33147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78" name="Shape 678"/>
            <p:cNvSpPr/>
            <p:nvPr/>
          </p:nvSpPr>
          <p:spPr>
            <a:xfrm>
              <a:off x="4102100" y="2057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79" name="Shape 679"/>
            <p:cNvSpPr/>
            <p:nvPr/>
          </p:nvSpPr>
          <p:spPr>
            <a:xfrm>
              <a:off x="0" y="3073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R</a:t>
              </a:r>
            </a:p>
          </p:txBody>
        </p:sp>
        <p:sp>
          <p:nvSpPr>
            <p:cNvPr id="680" name="Shape 680"/>
            <p:cNvSpPr/>
            <p:nvPr/>
          </p:nvSpPr>
          <p:spPr>
            <a:xfrm>
              <a:off x="4940300" y="3073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B</a:t>
              </a:r>
            </a:p>
          </p:txBody>
        </p:sp>
        <p:sp>
          <p:nvSpPr>
            <p:cNvPr id="681" name="Shape 681"/>
            <p:cNvSpPr/>
            <p:nvPr/>
          </p:nvSpPr>
          <p:spPr>
            <a:xfrm>
              <a:off x="2438400" y="30734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82" name="Shape 682"/>
            <p:cNvSpPr/>
            <p:nvPr/>
          </p:nvSpPr>
          <p:spPr>
            <a:xfrm>
              <a:off x="0" y="39878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A</a:t>
              </a:r>
            </a:p>
          </p:txBody>
        </p:sp>
        <p:sp>
          <p:nvSpPr>
            <p:cNvPr id="683" name="Shape 683"/>
            <p:cNvSpPr/>
            <p:nvPr/>
          </p:nvSpPr>
          <p:spPr>
            <a:xfrm>
              <a:off x="3314700" y="0"/>
              <a:ext cx="381000" cy="381000"/>
            </a:xfrm>
            <a:prstGeom prst="ellipse">
              <a:avLst/>
            </a:prstGeom>
            <a:solidFill>
              <a:srgbClr val="FFFFFF"/>
            </a:solidFill>
            <a:ln w="12700" cap="flat">
              <a:solidFill>
                <a:srgbClr val="000000"/>
              </a:solidFill>
              <a:prstDash val="solid"/>
              <a:round/>
            </a:ln>
            <a:effectLst/>
          </p:spPr>
          <p:txBody>
            <a:bodyPr wrap="square" lIns="0" tIns="0" rIns="0" bIns="0" numCol="1" anchor="ctr">
              <a:noAutofit/>
            </a:bodyPr>
            <a:lstStyle/>
            <a:p>
              <a:pPr marL="5079" marR="5079" algn="ctr" defTabSz="910796" eaLnBrk="1" fontAlgn="auto">
                <a:spcBef>
                  <a:spcPts val="0"/>
                </a:spcBef>
                <a:spcAft>
                  <a:spcPts val="0"/>
                </a:spcAft>
                <a:defRPr sz="1800">
                  <a:solidFill>
                    <a:srgbClr val="000000"/>
                  </a:solidFill>
                  <a:uFill>
                    <a:solidFill>
                      <a:srgbClr val="000000"/>
                    </a:solidFill>
                  </a:uFill>
                </a:defRPr>
              </a:pPr>
              <a:endParaRPr sz="1266" kern="0">
                <a:solidFill>
                  <a:srgbClr val="000000"/>
                </a:solidFill>
                <a:uFill>
                  <a:solidFill>
                    <a:srgbClr val="000000"/>
                  </a:solidFill>
                </a:uFill>
                <a:latin typeface="Lucida Sans Regular"/>
                <a:sym typeface="Lucida Sans Regular"/>
              </a:endParaRPr>
            </a:p>
          </p:txBody>
        </p:sp>
        <p:sp>
          <p:nvSpPr>
            <p:cNvPr id="684" name="Shape 684"/>
            <p:cNvSpPr/>
            <p:nvPr/>
          </p:nvSpPr>
          <p:spPr>
            <a:xfrm>
              <a:off x="4940300" y="10541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R</a:t>
              </a:r>
            </a:p>
          </p:txBody>
        </p:sp>
        <p:sp>
          <p:nvSpPr>
            <p:cNvPr id="685" name="Shape 685"/>
            <p:cNvSpPr/>
            <p:nvPr/>
          </p:nvSpPr>
          <p:spPr>
            <a:xfrm>
              <a:off x="2438400" y="10541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B</a:t>
              </a:r>
            </a:p>
          </p:txBody>
        </p:sp>
        <p:sp>
          <p:nvSpPr>
            <p:cNvPr id="686" name="Shape 686"/>
            <p:cNvSpPr/>
            <p:nvPr/>
          </p:nvSpPr>
          <p:spPr>
            <a:xfrm>
              <a:off x="3314700" y="10541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C</a:t>
              </a:r>
            </a:p>
          </p:txBody>
        </p:sp>
        <p:sp>
          <p:nvSpPr>
            <p:cNvPr id="687" name="Shape 687"/>
            <p:cNvSpPr/>
            <p:nvPr/>
          </p:nvSpPr>
          <p:spPr>
            <a:xfrm>
              <a:off x="4102100" y="1054100"/>
              <a:ext cx="381000" cy="381000"/>
            </a:xfrm>
            <a:prstGeom prst="ellipse">
              <a:avLst/>
            </a:prstGeom>
            <a:solidFill>
              <a:srgbClr val="FFFFFF"/>
            </a:solidFill>
            <a:ln w="127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marL="7224" marR="7224" algn="ctr">
                <a:lnSpc>
                  <a:spcPct val="100000"/>
                </a:lnSpc>
                <a:defRPr sz="1800">
                  <a:solidFill>
                    <a:srgbClr val="000000"/>
                  </a:solidFill>
                  <a:uFill>
                    <a:solidFill>
                      <a:srgbClr val="000000"/>
                    </a:solidFill>
                  </a:uFill>
                </a:defRPr>
              </a:lvl1pPr>
            </a:lstStyle>
            <a:p>
              <a:pPr marL="5079" marR="5079" defTabSz="910796" eaLnBrk="1" fontAlgn="auto">
                <a:spcBef>
                  <a:spcPts val="0"/>
                </a:spcBef>
                <a:spcAft>
                  <a:spcPts val="0"/>
                </a:spcAft>
              </a:pPr>
              <a:r>
                <a:rPr sz="1266" kern="0">
                  <a:latin typeface="Lucida Sans Regular"/>
                  <a:sym typeface="Lucida Sans Regular"/>
                </a:rPr>
                <a:t>D</a:t>
              </a:r>
            </a:p>
          </p:txBody>
        </p:sp>
        <p:sp>
          <p:nvSpPr>
            <p:cNvPr id="688" name="Shape 688"/>
            <p:cNvSpPr/>
            <p:nvPr/>
          </p:nvSpPr>
          <p:spPr>
            <a:xfrm>
              <a:off x="330200" y="3149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88</a:t>
              </a:r>
            </a:p>
          </p:txBody>
        </p:sp>
        <p:sp>
          <p:nvSpPr>
            <p:cNvPr id="689" name="Shape 689"/>
            <p:cNvSpPr/>
            <p:nvPr/>
          </p:nvSpPr>
          <p:spPr>
            <a:xfrm>
              <a:off x="3302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81</a:t>
              </a:r>
            </a:p>
          </p:txBody>
        </p:sp>
        <p:sp>
          <p:nvSpPr>
            <p:cNvPr id="690" name="Shape 690"/>
            <p:cNvSpPr/>
            <p:nvPr/>
          </p:nvSpPr>
          <p:spPr>
            <a:xfrm>
              <a:off x="330200" y="4064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8B</a:t>
              </a:r>
            </a:p>
          </p:txBody>
        </p:sp>
        <p:sp>
          <p:nvSpPr>
            <p:cNvPr id="691" name="Shape 691"/>
            <p:cNvSpPr/>
            <p:nvPr/>
          </p:nvSpPr>
          <p:spPr>
            <a:xfrm>
              <a:off x="2755900" y="3149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8A</a:t>
              </a:r>
            </a:p>
          </p:txBody>
        </p:sp>
        <p:sp>
          <p:nvSpPr>
            <p:cNvPr id="692" name="Shape 692"/>
            <p:cNvSpPr/>
            <p:nvPr/>
          </p:nvSpPr>
          <p:spPr>
            <a:xfrm>
              <a:off x="5295900" y="3149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89</a:t>
              </a:r>
            </a:p>
          </p:txBody>
        </p:sp>
        <p:sp>
          <p:nvSpPr>
            <p:cNvPr id="693" name="Shape 693"/>
            <p:cNvSpPr/>
            <p:nvPr/>
          </p:nvSpPr>
          <p:spPr>
            <a:xfrm>
              <a:off x="11049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84</a:t>
              </a:r>
            </a:p>
          </p:txBody>
        </p:sp>
        <p:sp>
          <p:nvSpPr>
            <p:cNvPr id="694" name="Shape 694"/>
            <p:cNvSpPr/>
            <p:nvPr/>
          </p:nvSpPr>
          <p:spPr>
            <a:xfrm>
              <a:off x="18796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86</a:t>
              </a:r>
            </a:p>
          </p:txBody>
        </p:sp>
        <p:sp>
          <p:nvSpPr>
            <p:cNvPr id="695" name="Shape 695"/>
            <p:cNvSpPr/>
            <p:nvPr/>
          </p:nvSpPr>
          <p:spPr>
            <a:xfrm>
              <a:off x="36322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85</a:t>
              </a:r>
            </a:p>
          </p:txBody>
        </p:sp>
        <p:sp>
          <p:nvSpPr>
            <p:cNvPr id="696" name="Shape 696"/>
            <p:cNvSpPr/>
            <p:nvPr/>
          </p:nvSpPr>
          <p:spPr>
            <a:xfrm>
              <a:off x="44323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87</a:t>
              </a:r>
            </a:p>
          </p:txBody>
        </p:sp>
        <p:sp>
          <p:nvSpPr>
            <p:cNvPr id="697" name="Shape 697"/>
            <p:cNvSpPr/>
            <p:nvPr/>
          </p:nvSpPr>
          <p:spPr>
            <a:xfrm>
              <a:off x="52959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83</a:t>
              </a:r>
            </a:p>
          </p:txBody>
        </p:sp>
        <p:sp>
          <p:nvSpPr>
            <p:cNvPr id="698" name="Shape 698"/>
            <p:cNvSpPr/>
            <p:nvPr/>
          </p:nvSpPr>
          <p:spPr>
            <a:xfrm>
              <a:off x="2755900" y="21336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82</a:t>
              </a:r>
            </a:p>
          </p:txBody>
        </p:sp>
        <p:sp>
          <p:nvSpPr>
            <p:cNvPr id="699" name="Shape 699"/>
            <p:cNvSpPr/>
            <p:nvPr/>
          </p:nvSpPr>
          <p:spPr>
            <a:xfrm>
              <a:off x="1409700" y="1104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41</a:t>
              </a:r>
            </a:p>
          </p:txBody>
        </p:sp>
        <p:sp>
          <p:nvSpPr>
            <p:cNvPr id="700" name="Shape 700"/>
            <p:cNvSpPr/>
            <p:nvPr/>
          </p:nvSpPr>
          <p:spPr>
            <a:xfrm>
              <a:off x="2755900" y="1104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42</a:t>
              </a:r>
            </a:p>
          </p:txBody>
        </p:sp>
        <p:sp>
          <p:nvSpPr>
            <p:cNvPr id="701" name="Shape 701"/>
            <p:cNvSpPr/>
            <p:nvPr/>
          </p:nvSpPr>
          <p:spPr>
            <a:xfrm>
              <a:off x="5295900" y="1104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52</a:t>
              </a:r>
            </a:p>
          </p:txBody>
        </p:sp>
        <p:sp>
          <p:nvSpPr>
            <p:cNvPr id="702" name="Shape 702"/>
            <p:cNvSpPr/>
            <p:nvPr/>
          </p:nvSpPr>
          <p:spPr>
            <a:xfrm>
              <a:off x="3632200" y="1104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43</a:t>
              </a:r>
            </a:p>
          </p:txBody>
        </p:sp>
        <p:sp>
          <p:nvSpPr>
            <p:cNvPr id="703" name="Shape 703"/>
            <p:cNvSpPr/>
            <p:nvPr/>
          </p:nvSpPr>
          <p:spPr>
            <a:xfrm>
              <a:off x="4432300" y="1104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sz="1200">
                  <a:solidFill>
                    <a:srgbClr val="929292"/>
                  </a:solidFill>
                  <a:uFill>
                    <a:solidFill>
                      <a:srgbClr val="929292"/>
                    </a:solidFill>
                  </a:uFill>
                </a:defRPr>
              </a:lvl1pPr>
            </a:lstStyle>
            <a:p>
              <a:pPr marL="41273" marR="41273" defTabSz="910796" eaLnBrk="1" fontAlgn="auto">
                <a:lnSpc>
                  <a:spcPct val="150000"/>
                </a:lnSpc>
                <a:spcBef>
                  <a:spcPts val="0"/>
                </a:spcBef>
                <a:spcAft>
                  <a:spcPts val="0"/>
                </a:spcAft>
              </a:pPr>
              <a:r>
                <a:rPr sz="844" kern="0">
                  <a:latin typeface="Lucida Sans Regular"/>
                  <a:sym typeface="Lucida Sans Regular"/>
                </a:rPr>
                <a:t>44</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5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652">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70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build="p" animBg="1" advAuto="0"/>
      <p:bldP spid="657" grpId="0" animBg="1" advAuto="0"/>
      <p:bldP spid="704"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38</a:t>
            </a:fld>
            <a:endParaRPr kern="0">
              <a:latin typeface="Lucida Sans Regular"/>
              <a:sym typeface="Lucida Sans Regular"/>
            </a:endParaRPr>
          </a:p>
        </p:txBody>
      </p:sp>
      <p:sp>
        <p:nvSpPr>
          <p:cNvPr id="753" name="Shape 753"/>
          <p:cNvSpPr txBox="1">
            <a:spLocks noGrp="1"/>
          </p:cNvSpPr>
          <p:nvPr>
            <p:ph type="title"/>
          </p:nvPr>
        </p:nvSpPr>
        <p:spPr>
          <a:prstGeom prst="rect">
            <a:avLst/>
          </a:prstGeom>
        </p:spPr>
        <p:txBody>
          <a:bodyPr/>
          <a:lstStyle/>
          <a:p>
            <a:r>
              <a:t>LZW expansion</a:t>
            </a:r>
          </a:p>
        </p:txBody>
      </p:sp>
      <p:sp>
        <p:nvSpPr>
          <p:cNvPr id="754" name="Shape 754"/>
          <p:cNvSpPr txBox="1">
            <a:spLocks noGrp="1"/>
          </p:cNvSpPr>
          <p:nvPr>
            <p:ph type="body" idx="1"/>
          </p:nvPr>
        </p:nvSpPr>
        <p:spPr>
          <a:prstGeom prst="rect">
            <a:avLst/>
          </a:prstGeom>
        </p:spPr>
        <p:txBody>
          <a:bodyPr/>
          <a:lstStyle/>
          <a:p>
            <a:r>
              <a:t>LZW expansion.</a:t>
            </a:r>
          </a:p>
          <a:p>
            <a:pPr lvl="1"/>
            <a:r>
              <a:t>Create ST associating string values with </a:t>
            </a:r>
            <a:r>
              <a:rPr i="1">
                <a:latin typeface="Times New Roman"/>
                <a:ea typeface="Times New Roman"/>
                <a:cs typeface="Times New Roman"/>
                <a:sym typeface="Times New Roman"/>
              </a:rPr>
              <a:t>W</a:t>
            </a:r>
            <a:r>
              <a:t>-bit keys.</a:t>
            </a:r>
          </a:p>
          <a:p>
            <a:pPr lvl="1"/>
            <a:r>
              <a:t>Initialize ST to contain single-char values.</a:t>
            </a:r>
          </a:p>
          <a:p>
            <a:pPr lvl="1"/>
            <a:r>
              <a:t>Read a </a:t>
            </a:r>
            <a:r>
              <a:rPr i="1">
                <a:latin typeface="Times New Roman"/>
                <a:ea typeface="Times New Roman"/>
                <a:cs typeface="Times New Roman"/>
                <a:sym typeface="Times New Roman"/>
              </a:rPr>
              <a:t>W</a:t>
            </a:r>
            <a:r>
              <a:t>-bit key.</a:t>
            </a:r>
          </a:p>
          <a:p>
            <a:pPr lvl="1"/>
            <a:r>
              <a:t>Find associated string value in ST and write it out.</a:t>
            </a:r>
          </a:p>
          <a:p>
            <a:pPr lvl="1"/>
            <a:r>
              <a:t>Update ST.</a:t>
            </a:r>
          </a:p>
          <a:p>
            <a:br>
              <a:rPr>
                <a:solidFill>
                  <a:srgbClr val="000000"/>
                </a:solidFill>
              </a:rPr>
            </a:br>
            <a:r>
              <a:t>Q.  </a:t>
            </a:r>
            <a:r>
              <a:rPr>
                <a:solidFill>
                  <a:srgbClr val="000000"/>
                </a:solidFill>
                <a:uFill>
                  <a:solidFill>
                    <a:srgbClr val="000000"/>
                  </a:solidFill>
                </a:uFill>
              </a:rPr>
              <a:t>How to represent LZW expansion code table?</a:t>
            </a:r>
          </a:p>
          <a:p>
            <a:r>
              <a:t>A.  </a:t>
            </a:r>
            <a:r>
              <a:rPr>
                <a:solidFill>
                  <a:srgbClr val="000000"/>
                </a:solidFill>
                <a:uFill>
                  <a:solidFill>
                    <a:srgbClr val="000000"/>
                  </a:solidFill>
                </a:uFill>
              </a:rPr>
              <a:t>An array of size </a:t>
            </a:r>
            <a:r>
              <a:rPr>
                <a:solidFill>
                  <a:srgbClr val="000000"/>
                </a:solidFill>
                <a:uFill>
                  <a:solidFill>
                    <a:srgbClr val="000000"/>
                  </a:solidFill>
                </a:uFill>
                <a:latin typeface="Times New Roman"/>
                <a:ea typeface="Times New Roman"/>
                <a:cs typeface="Times New Roman"/>
                <a:sym typeface="Times New Roman"/>
              </a:rPr>
              <a:t>2</a:t>
            </a:r>
            <a:r>
              <a:rPr i="1" baseline="31999">
                <a:solidFill>
                  <a:srgbClr val="000000"/>
                </a:solidFill>
                <a:uFill>
                  <a:solidFill>
                    <a:srgbClr val="000000"/>
                  </a:solidFill>
                </a:uFill>
                <a:latin typeface="Times New Roman"/>
                <a:ea typeface="Times New Roman"/>
                <a:cs typeface="Times New Roman"/>
                <a:sym typeface="Times New Roman"/>
              </a:rPr>
              <a:t>W</a:t>
            </a:r>
            <a:r>
              <a:rPr>
                <a:solidFill>
                  <a:srgbClr val="000000"/>
                </a:solidFill>
                <a:uFill>
                  <a:solidFill>
                    <a:srgbClr val="000000"/>
                  </a:solidFill>
                </a:uFill>
              </a:rPr>
              <a:t>.</a:t>
            </a:r>
          </a:p>
        </p:txBody>
      </p:sp>
      <p:pic>
        <p:nvPicPr>
          <p:cNvPr id="2" name="Picture 1">
            <a:extLst>
              <a:ext uri="{FF2B5EF4-FFF2-40B4-BE49-F238E27FC236}">
                <a16:creationId xmlns:a16="http://schemas.microsoft.com/office/drawing/2014/main" id="{D5573E6C-7CDD-47C0-8574-B3715C2A1A55}"/>
              </a:ext>
            </a:extLst>
          </p:cNvPr>
          <p:cNvPicPr>
            <a:picLocks noChangeAspect="1"/>
          </p:cNvPicPr>
          <p:nvPr/>
        </p:nvPicPr>
        <p:blipFill>
          <a:blip r:embed="rId3"/>
          <a:stretch>
            <a:fillRect/>
          </a:stretch>
        </p:blipFill>
        <p:spPr>
          <a:xfrm>
            <a:off x="8524640" y="892969"/>
            <a:ext cx="1571860" cy="591156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5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39</a:t>
            </a:fld>
            <a:endParaRPr kern="0">
              <a:latin typeface="Lucida Sans Regular"/>
              <a:sym typeface="Lucida Sans Regular"/>
            </a:endParaRPr>
          </a:p>
        </p:txBody>
      </p:sp>
      <p:sp>
        <p:nvSpPr>
          <p:cNvPr id="816" name="Shape 816"/>
          <p:cNvSpPr txBox="1">
            <a:spLocks noGrp="1"/>
          </p:cNvSpPr>
          <p:nvPr>
            <p:ph type="title"/>
          </p:nvPr>
        </p:nvSpPr>
        <p:spPr>
          <a:prstGeom prst="rect">
            <a:avLst/>
          </a:prstGeom>
        </p:spPr>
        <p:txBody>
          <a:bodyPr/>
          <a:lstStyle/>
          <a:p>
            <a:r>
              <a:t>LZW in the real world</a:t>
            </a:r>
          </a:p>
        </p:txBody>
      </p:sp>
      <p:sp>
        <p:nvSpPr>
          <p:cNvPr id="817" name="Shape 817"/>
          <p:cNvSpPr txBox="1">
            <a:spLocks noGrp="1"/>
          </p:cNvSpPr>
          <p:nvPr>
            <p:ph type="body" idx="1"/>
          </p:nvPr>
        </p:nvSpPr>
        <p:spPr>
          <a:prstGeom prst="rect">
            <a:avLst/>
          </a:prstGeom>
        </p:spPr>
        <p:txBody>
          <a:bodyPr/>
          <a:lstStyle/>
          <a:p>
            <a:r>
              <a:t>Lempel-Ziv and friends.</a:t>
            </a:r>
          </a:p>
          <a:p>
            <a:pPr lvl="1"/>
            <a:r>
              <a:t>LZ77.</a:t>
            </a:r>
          </a:p>
          <a:p>
            <a:pPr lvl="1"/>
            <a:r>
              <a:t>LZ78. </a:t>
            </a:r>
          </a:p>
          <a:p>
            <a:pPr lvl="1"/>
            <a:r>
              <a:t>LZW.</a:t>
            </a:r>
          </a:p>
          <a:p>
            <a:pPr lvl="1"/>
            <a:r>
              <a:t>Deflate / zlib = LZ77 variant + Huffman.</a:t>
            </a:r>
          </a:p>
        </p:txBody>
      </p:sp>
      <p:sp>
        <p:nvSpPr>
          <p:cNvPr id="818" name="Shape 818"/>
          <p:cNvSpPr/>
          <p:nvPr/>
        </p:nvSpPr>
        <p:spPr>
          <a:xfrm>
            <a:off x="5185173" y="1375173"/>
            <a:ext cx="4122925" cy="723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marL="41273" marR="41273" defTabSz="910796" eaLnBrk="1" fontAlgn="auto">
              <a:lnSpc>
                <a:spcPct val="130000"/>
              </a:lnSpc>
              <a:spcBef>
                <a:spcPts val="0"/>
              </a:spcBef>
              <a:spcAft>
                <a:spcPts val="0"/>
              </a:spcAft>
            </a:pPr>
            <a:r>
              <a:rPr sz="1125" kern="0">
                <a:solidFill>
                  <a:srgbClr val="8D3124"/>
                </a:solidFill>
                <a:uFill>
                  <a:solidFill>
                    <a:srgbClr val="8D3124"/>
                  </a:solidFill>
                </a:uFill>
                <a:latin typeface="Lucida Sans Regular"/>
                <a:sym typeface="Lucida Sans Regular"/>
              </a:rPr>
              <a:t>LZ77 not patented  ⇒  widely used in open source</a:t>
            </a:r>
            <a:br>
              <a:rPr sz="1125" kern="0">
                <a:solidFill>
                  <a:srgbClr val="8D3124"/>
                </a:solidFill>
                <a:uFill>
                  <a:solidFill>
                    <a:srgbClr val="8D3124"/>
                  </a:solidFill>
                </a:uFill>
                <a:latin typeface="Lucida Sans Regular"/>
                <a:sym typeface="Lucida Sans Regular"/>
              </a:rPr>
            </a:br>
            <a:r>
              <a:rPr sz="1125" kern="0">
                <a:solidFill>
                  <a:srgbClr val="8D3124"/>
                </a:solidFill>
                <a:uFill>
                  <a:solidFill>
                    <a:srgbClr val="8D3124"/>
                  </a:solidFill>
                </a:uFill>
                <a:latin typeface="Lucida Sans Regular"/>
                <a:sym typeface="Lucida Sans Regular"/>
              </a:rPr>
              <a:t>LZW patent #4,558,302 expired in U.S. on June 20, 2003</a:t>
            </a:r>
            <a:br>
              <a:rPr sz="1125" kern="0">
                <a:solidFill>
                  <a:srgbClr val="8D3124"/>
                </a:solidFill>
                <a:uFill>
                  <a:solidFill>
                    <a:srgbClr val="8D3124"/>
                  </a:solidFill>
                </a:uFill>
                <a:latin typeface="Lucida Sans Regular"/>
                <a:sym typeface="Lucida Sans Regular"/>
              </a:rPr>
            </a:br>
            <a:endParaRPr sz="1125" kern="0">
              <a:solidFill>
                <a:srgbClr val="8D3124"/>
              </a:solidFill>
              <a:uFill>
                <a:solidFill>
                  <a:srgbClr val="8D3124"/>
                </a:solidFill>
              </a:uFill>
              <a:latin typeface="Lucida Sans Regular"/>
              <a:sym typeface="Lucida Sans Regular"/>
            </a:endParaRPr>
          </a:p>
        </p:txBody>
      </p:sp>
      <p:pic>
        <p:nvPicPr>
          <p:cNvPr id="819" name="lzw-patent.png"/>
          <p:cNvPicPr>
            <a:picLocks noChangeAspect="1"/>
          </p:cNvPicPr>
          <p:nvPr/>
        </p:nvPicPr>
        <p:blipFill>
          <a:blip r:embed="rId3"/>
          <a:srcRect l="9150" t="4166" r="8823" b="42550"/>
          <a:stretch>
            <a:fillRect/>
          </a:stretch>
        </p:blipFill>
        <p:spPr>
          <a:xfrm>
            <a:off x="2943821" y="2839641"/>
            <a:ext cx="4482703" cy="3768328"/>
          </a:xfrm>
          <a:prstGeom prst="rect">
            <a:avLst/>
          </a:prstGeom>
          <a:ln w="12700"/>
        </p:spPr>
      </p:pic>
      <p:pic>
        <p:nvPicPr>
          <p:cNvPr id="2" name="Picture 1">
            <a:hlinkClick r:id="rId4"/>
            <a:extLst>
              <a:ext uri="{FF2B5EF4-FFF2-40B4-BE49-F238E27FC236}">
                <a16:creationId xmlns:a16="http://schemas.microsoft.com/office/drawing/2014/main" id="{F2B1488C-D1AB-421A-96A8-DE03656091E4}"/>
              </a:ext>
            </a:extLst>
          </p:cNvPr>
          <p:cNvPicPr>
            <a:picLocks noChangeAspect="1"/>
          </p:cNvPicPr>
          <p:nvPr/>
        </p:nvPicPr>
        <p:blipFill>
          <a:blip r:embed="rId5"/>
          <a:stretch>
            <a:fillRect/>
          </a:stretch>
        </p:blipFill>
        <p:spPr>
          <a:xfrm>
            <a:off x="7790856" y="2806994"/>
            <a:ext cx="2099895" cy="281358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txBox="1">
            <a:spLocks noGrp="1"/>
          </p:cNvSpPr>
          <p:nvPr>
            <p:ph type="body" idx="1"/>
          </p:nvPr>
        </p:nvSpPr>
        <p:spPr>
          <a:prstGeom prst="rect">
            <a:avLst/>
          </a:prstGeom>
        </p:spPr>
        <p:txBody>
          <a:bodyPr/>
          <a:lstStyle/>
          <a:p>
            <a:r>
              <a:rPr dirty="0"/>
              <a:t>Generic file compression</a:t>
            </a:r>
          </a:p>
          <a:p>
            <a:pPr lvl="1"/>
            <a:r>
              <a:rPr dirty="0"/>
              <a:t>Files:  GZIP, BZIP, 7z</a:t>
            </a:r>
          </a:p>
          <a:p>
            <a:pPr lvl="1"/>
            <a:r>
              <a:rPr dirty="0"/>
              <a:t>Archivers:  PKZIP</a:t>
            </a:r>
          </a:p>
          <a:p>
            <a:pPr lvl="1"/>
            <a:r>
              <a:rPr dirty="0"/>
              <a:t>File systems:  NTFS, ZFS, HFS+, </a:t>
            </a:r>
            <a:r>
              <a:rPr dirty="0" err="1"/>
              <a:t>ReFS</a:t>
            </a:r>
            <a:r>
              <a:rPr dirty="0"/>
              <a:t>, GFS</a:t>
            </a:r>
          </a:p>
          <a:p>
            <a:br>
              <a:rPr dirty="0"/>
            </a:br>
            <a:r>
              <a:rPr dirty="0"/>
              <a:t>Multimedia</a:t>
            </a:r>
          </a:p>
          <a:p>
            <a:pPr lvl="1"/>
            <a:r>
              <a:rPr dirty="0"/>
              <a:t>Images:  GIF, JPEG</a:t>
            </a:r>
          </a:p>
          <a:p>
            <a:pPr lvl="1"/>
            <a:r>
              <a:rPr dirty="0"/>
              <a:t>Sound:  MP3</a:t>
            </a:r>
          </a:p>
          <a:p>
            <a:pPr lvl="1"/>
            <a:r>
              <a:rPr dirty="0"/>
              <a:t>Video:  MPEG, DivX™, HDTV</a:t>
            </a:r>
          </a:p>
          <a:p>
            <a:pPr lvl="1"/>
            <a:endParaRPr dirty="0"/>
          </a:p>
          <a:p>
            <a:r>
              <a:rPr dirty="0"/>
              <a:t>Communication</a:t>
            </a:r>
          </a:p>
          <a:p>
            <a:pPr lvl="1"/>
            <a:r>
              <a:rPr dirty="0"/>
              <a:t>ITU-T T4 Group 3 Fax</a:t>
            </a:r>
          </a:p>
          <a:p>
            <a:pPr lvl="1"/>
            <a:r>
              <a:rPr dirty="0"/>
              <a:t>V.42bis modem</a:t>
            </a:r>
          </a:p>
          <a:p>
            <a:pPr lvl="1"/>
            <a:r>
              <a:rPr dirty="0"/>
              <a:t>Skype, </a:t>
            </a:r>
            <a:r>
              <a:rPr lang="en-US" dirty="0"/>
              <a:t>Facetime, Zoom</a:t>
            </a:r>
            <a:endParaRPr dirty="0"/>
          </a:p>
          <a:p>
            <a:pPr lvl="1"/>
            <a:endParaRPr dirty="0"/>
          </a:p>
          <a:p>
            <a:r>
              <a:rPr dirty="0"/>
              <a:t>Databases.  </a:t>
            </a:r>
            <a:r>
              <a:rPr dirty="0">
                <a:solidFill>
                  <a:srgbClr val="000000"/>
                </a:solidFill>
                <a:uFill>
                  <a:solidFill>
                    <a:srgbClr val="000000"/>
                  </a:solidFill>
                </a:uFill>
              </a:rPr>
              <a:t>Google, Facebook, ....</a:t>
            </a:r>
          </a:p>
        </p:txBody>
      </p:sp>
      <p:sp>
        <p:nvSpPr>
          <p:cNvPr id="86" name="Shape 86"/>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4</a:t>
            </a:fld>
            <a:endParaRPr kern="0">
              <a:latin typeface="Lucida Sans Regular"/>
              <a:sym typeface="Lucida Sans Regular"/>
            </a:endParaRPr>
          </a:p>
        </p:txBody>
      </p:sp>
      <p:sp>
        <p:nvSpPr>
          <p:cNvPr id="87" name="Shape 87"/>
          <p:cNvSpPr txBox="1">
            <a:spLocks noGrp="1"/>
          </p:cNvSpPr>
          <p:nvPr>
            <p:ph type="title"/>
          </p:nvPr>
        </p:nvSpPr>
        <p:spPr>
          <a:prstGeom prst="rect">
            <a:avLst/>
          </a:prstGeom>
        </p:spPr>
        <p:txBody>
          <a:bodyPr/>
          <a:lstStyle/>
          <a:p>
            <a:r>
              <a:t>Applications</a:t>
            </a:r>
          </a:p>
        </p:txBody>
      </p:sp>
      <p:grpSp>
        <p:nvGrpSpPr>
          <p:cNvPr id="91" name="Group 91"/>
          <p:cNvGrpSpPr/>
          <p:nvPr/>
        </p:nvGrpSpPr>
        <p:grpSpPr>
          <a:xfrm>
            <a:off x="6094654" y="2820801"/>
            <a:ext cx="4167198" cy="1009924"/>
            <a:chOff x="-86" y="-117"/>
            <a:chExt cx="5926679" cy="1436336"/>
          </a:xfrm>
        </p:grpSpPr>
        <p:pic>
          <p:nvPicPr>
            <p:cNvPr id="88" name="ipod_photo.jpg"/>
            <p:cNvPicPr>
              <a:picLocks noChangeAspect="1"/>
            </p:cNvPicPr>
            <p:nvPr/>
          </p:nvPicPr>
          <p:blipFill>
            <a:blip r:embed="rId3"/>
            <a:srcRect t="1012" b="8"/>
            <a:stretch>
              <a:fillRect/>
            </a:stretch>
          </p:blipFill>
          <p:spPr>
            <a:xfrm>
              <a:off x="2210933" y="-118"/>
              <a:ext cx="876994" cy="1435099"/>
            </a:xfrm>
            <a:custGeom>
              <a:avLst/>
              <a:gdLst/>
              <a:ahLst/>
              <a:cxnLst>
                <a:cxn ang="0">
                  <a:pos x="wd2" y="hd2"/>
                </a:cxn>
                <a:cxn ang="5400000">
                  <a:pos x="wd2" y="hd2"/>
                </a:cxn>
                <a:cxn ang="10800000">
                  <a:pos x="wd2" y="hd2"/>
                </a:cxn>
                <a:cxn ang="16200000">
                  <a:pos x="wd2" y="hd2"/>
                </a:cxn>
              </a:cxnLst>
              <a:rect l="0" t="0" r="r" b="b"/>
              <a:pathLst>
                <a:path w="21600" h="21588" extrusionOk="0">
                  <a:moveTo>
                    <a:pt x="14641" y="36"/>
                  </a:moveTo>
                  <a:cubicBezTo>
                    <a:pt x="14584" y="65"/>
                    <a:pt x="12965" y="81"/>
                    <a:pt x="8220" y="90"/>
                  </a:cubicBezTo>
                  <a:cubicBezTo>
                    <a:pt x="4730" y="96"/>
                    <a:pt x="1776" y="109"/>
                    <a:pt x="1662" y="119"/>
                  </a:cubicBezTo>
                  <a:cubicBezTo>
                    <a:pt x="1547" y="130"/>
                    <a:pt x="1411" y="162"/>
                    <a:pt x="1359" y="191"/>
                  </a:cubicBezTo>
                  <a:cubicBezTo>
                    <a:pt x="1306" y="220"/>
                    <a:pt x="1226" y="237"/>
                    <a:pt x="1183" y="227"/>
                  </a:cubicBezTo>
                  <a:cubicBezTo>
                    <a:pt x="1102" y="208"/>
                    <a:pt x="790" y="339"/>
                    <a:pt x="841" y="370"/>
                  </a:cubicBezTo>
                  <a:cubicBezTo>
                    <a:pt x="856" y="379"/>
                    <a:pt x="786" y="444"/>
                    <a:pt x="684" y="519"/>
                  </a:cubicBezTo>
                  <a:cubicBezTo>
                    <a:pt x="478" y="673"/>
                    <a:pt x="385" y="795"/>
                    <a:pt x="332" y="991"/>
                  </a:cubicBezTo>
                  <a:cubicBezTo>
                    <a:pt x="313" y="1064"/>
                    <a:pt x="306" y="5371"/>
                    <a:pt x="313" y="10567"/>
                  </a:cubicBezTo>
                  <a:cubicBezTo>
                    <a:pt x="323" y="19115"/>
                    <a:pt x="331" y="20041"/>
                    <a:pt x="410" y="20281"/>
                  </a:cubicBezTo>
                  <a:cubicBezTo>
                    <a:pt x="459" y="20426"/>
                    <a:pt x="503" y="20561"/>
                    <a:pt x="508" y="20579"/>
                  </a:cubicBezTo>
                  <a:cubicBezTo>
                    <a:pt x="513" y="20597"/>
                    <a:pt x="496" y="20612"/>
                    <a:pt x="469" y="20615"/>
                  </a:cubicBezTo>
                  <a:cubicBezTo>
                    <a:pt x="442" y="20618"/>
                    <a:pt x="398" y="20646"/>
                    <a:pt x="371" y="20675"/>
                  </a:cubicBezTo>
                  <a:cubicBezTo>
                    <a:pt x="345" y="20704"/>
                    <a:pt x="297" y="20728"/>
                    <a:pt x="264" y="20728"/>
                  </a:cubicBezTo>
                  <a:cubicBezTo>
                    <a:pt x="230" y="20728"/>
                    <a:pt x="152" y="20752"/>
                    <a:pt x="98" y="20782"/>
                  </a:cubicBezTo>
                  <a:cubicBezTo>
                    <a:pt x="13" y="20829"/>
                    <a:pt x="0" y="20890"/>
                    <a:pt x="0" y="21212"/>
                  </a:cubicBezTo>
                  <a:lnTo>
                    <a:pt x="0" y="21588"/>
                  </a:lnTo>
                  <a:lnTo>
                    <a:pt x="10800" y="21588"/>
                  </a:lnTo>
                  <a:lnTo>
                    <a:pt x="21600" y="21588"/>
                  </a:lnTo>
                  <a:lnTo>
                    <a:pt x="21600" y="21284"/>
                  </a:lnTo>
                  <a:lnTo>
                    <a:pt x="21600" y="20973"/>
                  </a:lnTo>
                  <a:lnTo>
                    <a:pt x="21385" y="20860"/>
                  </a:lnTo>
                  <a:cubicBezTo>
                    <a:pt x="21266" y="20798"/>
                    <a:pt x="21160" y="20730"/>
                    <a:pt x="21160" y="20704"/>
                  </a:cubicBezTo>
                  <a:cubicBezTo>
                    <a:pt x="21160" y="20679"/>
                    <a:pt x="21138" y="20665"/>
                    <a:pt x="21111" y="20675"/>
                  </a:cubicBezTo>
                  <a:cubicBezTo>
                    <a:pt x="21085" y="20685"/>
                    <a:pt x="21031" y="20659"/>
                    <a:pt x="20984" y="20615"/>
                  </a:cubicBezTo>
                  <a:cubicBezTo>
                    <a:pt x="20908" y="20544"/>
                    <a:pt x="20906" y="20515"/>
                    <a:pt x="20974" y="20358"/>
                  </a:cubicBezTo>
                  <a:cubicBezTo>
                    <a:pt x="21040" y="20207"/>
                    <a:pt x="21052" y="18782"/>
                    <a:pt x="21053" y="10687"/>
                  </a:cubicBezTo>
                  <a:cubicBezTo>
                    <a:pt x="21054" y="2222"/>
                    <a:pt x="21039" y="1165"/>
                    <a:pt x="20965" y="1003"/>
                  </a:cubicBezTo>
                  <a:cubicBezTo>
                    <a:pt x="20781" y="604"/>
                    <a:pt x="20502" y="376"/>
                    <a:pt x="20007" y="221"/>
                  </a:cubicBezTo>
                  <a:cubicBezTo>
                    <a:pt x="19679" y="118"/>
                    <a:pt x="19686" y="117"/>
                    <a:pt x="18942" y="90"/>
                  </a:cubicBezTo>
                  <a:cubicBezTo>
                    <a:pt x="18628" y="78"/>
                    <a:pt x="18341" y="53"/>
                    <a:pt x="18306" y="36"/>
                  </a:cubicBezTo>
                  <a:cubicBezTo>
                    <a:pt x="18207" y="-12"/>
                    <a:pt x="14735" y="-12"/>
                    <a:pt x="14641" y="36"/>
                  </a:cubicBezTo>
                  <a:close/>
                </a:path>
              </a:pathLst>
            </a:custGeom>
            <a:ln w="12700" cap="flat">
              <a:noFill/>
              <a:round/>
            </a:ln>
            <a:effectLst/>
          </p:spPr>
        </p:pic>
        <p:pic>
          <p:nvPicPr>
            <p:cNvPr id="89" name="ZBEAUTY-LG.tiff"/>
            <p:cNvPicPr>
              <a:picLocks noChangeAspect="1"/>
            </p:cNvPicPr>
            <p:nvPr/>
          </p:nvPicPr>
          <p:blipFill>
            <a:blip r:embed="rId4"/>
            <a:srcRect l="3764" t="1047" r="1761" b="2902"/>
            <a:stretch>
              <a:fillRect/>
            </a:stretch>
          </p:blipFill>
          <p:spPr>
            <a:xfrm>
              <a:off x="-87" y="42958"/>
              <a:ext cx="1414059" cy="1359027"/>
            </a:xfrm>
            <a:custGeom>
              <a:avLst/>
              <a:gdLst/>
              <a:ahLst/>
              <a:cxnLst>
                <a:cxn ang="0">
                  <a:pos x="wd2" y="hd2"/>
                </a:cxn>
                <a:cxn ang="5400000">
                  <a:pos x="wd2" y="hd2"/>
                </a:cxn>
                <a:cxn ang="10800000">
                  <a:pos x="wd2" y="hd2"/>
                </a:cxn>
                <a:cxn ang="16200000">
                  <a:pos x="wd2" y="hd2"/>
                </a:cxn>
              </a:cxnLst>
              <a:rect l="0" t="0" r="r" b="b"/>
              <a:pathLst>
                <a:path w="21565" h="21576" extrusionOk="0">
                  <a:moveTo>
                    <a:pt x="13352" y="17"/>
                  </a:moveTo>
                  <a:cubicBezTo>
                    <a:pt x="13179" y="-11"/>
                    <a:pt x="13172" y="-8"/>
                    <a:pt x="13019" y="55"/>
                  </a:cubicBezTo>
                  <a:cubicBezTo>
                    <a:pt x="12934" y="90"/>
                    <a:pt x="12844" y="134"/>
                    <a:pt x="12826" y="149"/>
                  </a:cubicBezTo>
                  <a:cubicBezTo>
                    <a:pt x="12783" y="185"/>
                    <a:pt x="12648" y="265"/>
                    <a:pt x="12093" y="584"/>
                  </a:cubicBezTo>
                  <a:cubicBezTo>
                    <a:pt x="11916" y="686"/>
                    <a:pt x="11766" y="775"/>
                    <a:pt x="11761" y="779"/>
                  </a:cubicBezTo>
                  <a:cubicBezTo>
                    <a:pt x="11755" y="784"/>
                    <a:pt x="11738" y="863"/>
                    <a:pt x="11724" y="956"/>
                  </a:cubicBezTo>
                  <a:lnTo>
                    <a:pt x="11700" y="1119"/>
                  </a:lnTo>
                  <a:lnTo>
                    <a:pt x="11597" y="1182"/>
                  </a:lnTo>
                  <a:cubicBezTo>
                    <a:pt x="11470" y="1254"/>
                    <a:pt x="11424" y="1300"/>
                    <a:pt x="11416" y="1359"/>
                  </a:cubicBezTo>
                  <a:cubicBezTo>
                    <a:pt x="11412" y="1383"/>
                    <a:pt x="11385" y="1418"/>
                    <a:pt x="11355" y="1441"/>
                  </a:cubicBezTo>
                  <a:cubicBezTo>
                    <a:pt x="11311" y="1474"/>
                    <a:pt x="11283" y="1478"/>
                    <a:pt x="11210" y="1460"/>
                  </a:cubicBezTo>
                  <a:cubicBezTo>
                    <a:pt x="11032" y="1416"/>
                    <a:pt x="10985" y="1429"/>
                    <a:pt x="10768" y="1579"/>
                  </a:cubicBezTo>
                  <a:cubicBezTo>
                    <a:pt x="10151" y="2007"/>
                    <a:pt x="9320" y="2680"/>
                    <a:pt x="9067" y="2959"/>
                  </a:cubicBezTo>
                  <a:cubicBezTo>
                    <a:pt x="8983" y="3052"/>
                    <a:pt x="8924" y="3059"/>
                    <a:pt x="8873" y="2978"/>
                  </a:cubicBezTo>
                  <a:cubicBezTo>
                    <a:pt x="8800" y="2862"/>
                    <a:pt x="8284" y="2654"/>
                    <a:pt x="7947" y="2606"/>
                  </a:cubicBezTo>
                  <a:cubicBezTo>
                    <a:pt x="7675" y="2568"/>
                    <a:pt x="7430" y="2550"/>
                    <a:pt x="7167" y="2550"/>
                  </a:cubicBezTo>
                  <a:cubicBezTo>
                    <a:pt x="6897" y="2549"/>
                    <a:pt x="6774" y="2558"/>
                    <a:pt x="6398" y="2606"/>
                  </a:cubicBezTo>
                  <a:cubicBezTo>
                    <a:pt x="6253" y="2625"/>
                    <a:pt x="5805" y="2766"/>
                    <a:pt x="5702" y="2827"/>
                  </a:cubicBezTo>
                  <a:cubicBezTo>
                    <a:pt x="5576" y="2900"/>
                    <a:pt x="5472" y="2990"/>
                    <a:pt x="5472" y="3022"/>
                  </a:cubicBezTo>
                  <a:cubicBezTo>
                    <a:pt x="5472" y="3038"/>
                    <a:pt x="5454" y="3069"/>
                    <a:pt x="5436" y="3085"/>
                  </a:cubicBezTo>
                  <a:cubicBezTo>
                    <a:pt x="5411" y="3106"/>
                    <a:pt x="5405" y="3160"/>
                    <a:pt x="5405" y="3293"/>
                  </a:cubicBezTo>
                  <a:cubicBezTo>
                    <a:pt x="5405" y="3409"/>
                    <a:pt x="5398" y="3484"/>
                    <a:pt x="5381" y="3495"/>
                  </a:cubicBezTo>
                  <a:cubicBezTo>
                    <a:pt x="5366" y="3504"/>
                    <a:pt x="5208" y="3511"/>
                    <a:pt x="5036" y="3514"/>
                  </a:cubicBezTo>
                  <a:cubicBezTo>
                    <a:pt x="4719" y="3519"/>
                    <a:pt x="4510" y="3548"/>
                    <a:pt x="4455" y="3596"/>
                  </a:cubicBezTo>
                  <a:cubicBezTo>
                    <a:pt x="4438" y="3610"/>
                    <a:pt x="4425" y="3615"/>
                    <a:pt x="4425" y="3608"/>
                  </a:cubicBezTo>
                  <a:cubicBezTo>
                    <a:pt x="4425" y="3602"/>
                    <a:pt x="4386" y="3609"/>
                    <a:pt x="4340" y="3621"/>
                  </a:cubicBezTo>
                  <a:cubicBezTo>
                    <a:pt x="4099" y="3680"/>
                    <a:pt x="3946" y="3707"/>
                    <a:pt x="3928" y="3696"/>
                  </a:cubicBezTo>
                  <a:cubicBezTo>
                    <a:pt x="3918" y="3690"/>
                    <a:pt x="3906" y="3640"/>
                    <a:pt x="3898" y="3589"/>
                  </a:cubicBezTo>
                  <a:cubicBezTo>
                    <a:pt x="3876" y="3445"/>
                    <a:pt x="3814" y="3388"/>
                    <a:pt x="3698" y="3388"/>
                  </a:cubicBezTo>
                  <a:cubicBezTo>
                    <a:pt x="3624" y="3388"/>
                    <a:pt x="3542" y="3420"/>
                    <a:pt x="3329" y="3533"/>
                  </a:cubicBezTo>
                  <a:cubicBezTo>
                    <a:pt x="2814" y="3807"/>
                    <a:pt x="2661" y="3924"/>
                    <a:pt x="2603" y="4112"/>
                  </a:cubicBezTo>
                  <a:cubicBezTo>
                    <a:pt x="2565" y="4235"/>
                    <a:pt x="2502" y="4313"/>
                    <a:pt x="2433" y="4314"/>
                  </a:cubicBezTo>
                  <a:cubicBezTo>
                    <a:pt x="2350" y="4315"/>
                    <a:pt x="2127" y="4495"/>
                    <a:pt x="1834" y="4799"/>
                  </a:cubicBezTo>
                  <a:cubicBezTo>
                    <a:pt x="1370" y="5282"/>
                    <a:pt x="1164" y="5603"/>
                    <a:pt x="1011" y="6078"/>
                  </a:cubicBezTo>
                  <a:cubicBezTo>
                    <a:pt x="954" y="6257"/>
                    <a:pt x="937" y="6354"/>
                    <a:pt x="920" y="6620"/>
                  </a:cubicBezTo>
                  <a:cubicBezTo>
                    <a:pt x="909" y="6799"/>
                    <a:pt x="893" y="7046"/>
                    <a:pt x="884" y="7168"/>
                  </a:cubicBezTo>
                  <a:cubicBezTo>
                    <a:pt x="867" y="7403"/>
                    <a:pt x="874" y="7458"/>
                    <a:pt x="957" y="7647"/>
                  </a:cubicBezTo>
                  <a:cubicBezTo>
                    <a:pt x="997" y="7741"/>
                    <a:pt x="1005" y="7793"/>
                    <a:pt x="999" y="7912"/>
                  </a:cubicBezTo>
                  <a:cubicBezTo>
                    <a:pt x="995" y="7994"/>
                    <a:pt x="975" y="8423"/>
                    <a:pt x="951" y="8863"/>
                  </a:cubicBezTo>
                  <a:cubicBezTo>
                    <a:pt x="898" y="9801"/>
                    <a:pt x="865" y="10556"/>
                    <a:pt x="848" y="11345"/>
                  </a:cubicBezTo>
                  <a:cubicBezTo>
                    <a:pt x="831" y="12076"/>
                    <a:pt x="824" y="12116"/>
                    <a:pt x="745" y="12259"/>
                  </a:cubicBezTo>
                  <a:cubicBezTo>
                    <a:pt x="631" y="12467"/>
                    <a:pt x="508" y="12739"/>
                    <a:pt x="424" y="12965"/>
                  </a:cubicBezTo>
                  <a:cubicBezTo>
                    <a:pt x="275" y="13364"/>
                    <a:pt x="121" y="14150"/>
                    <a:pt x="121" y="14515"/>
                  </a:cubicBezTo>
                  <a:cubicBezTo>
                    <a:pt x="121" y="14585"/>
                    <a:pt x="93" y="14787"/>
                    <a:pt x="61" y="14962"/>
                  </a:cubicBezTo>
                  <a:cubicBezTo>
                    <a:pt x="8" y="15246"/>
                    <a:pt x="2" y="15334"/>
                    <a:pt x="0" y="15800"/>
                  </a:cubicBezTo>
                  <a:cubicBezTo>
                    <a:pt x="-1" y="16247"/>
                    <a:pt x="5" y="16365"/>
                    <a:pt x="49" y="16619"/>
                  </a:cubicBezTo>
                  <a:cubicBezTo>
                    <a:pt x="250" y="17789"/>
                    <a:pt x="776" y="18857"/>
                    <a:pt x="1568" y="19707"/>
                  </a:cubicBezTo>
                  <a:cubicBezTo>
                    <a:pt x="1648" y="19793"/>
                    <a:pt x="1713" y="19881"/>
                    <a:pt x="1713" y="19902"/>
                  </a:cubicBezTo>
                  <a:cubicBezTo>
                    <a:pt x="1713" y="19923"/>
                    <a:pt x="1739" y="19941"/>
                    <a:pt x="1768" y="19946"/>
                  </a:cubicBezTo>
                  <a:cubicBezTo>
                    <a:pt x="1795" y="19950"/>
                    <a:pt x="1907" y="20033"/>
                    <a:pt x="2016" y="20129"/>
                  </a:cubicBezTo>
                  <a:cubicBezTo>
                    <a:pt x="2125" y="20224"/>
                    <a:pt x="2218" y="20299"/>
                    <a:pt x="2228" y="20299"/>
                  </a:cubicBezTo>
                  <a:cubicBezTo>
                    <a:pt x="2237" y="20299"/>
                    <a:pt x="2269" y="20319"/>
                    <a:pt x="2294" y="20343"/>
                  </a:cubicBezTo>
                  <a:cubicBezTo>
                    <a:pt x="2394" y="20437"/>
                    <a:pt x="2873" y="20717"/>
                    <a:pt x="3111" y="20822"/>
                  </a:cubicBezTo>
                  <a:cubicBezTo>
                    <a:pt x="3250" y="20882"/>
                    <a:pt x="3378" y="20940"/>
                    <a:pt x="3390" y="20948"/>
                  </a:cubicBezTo>
                  <a:cubicBezTo>
                    <a:pt x="3402" y="20955"/>
                    <a:pt x="3419" y="20965"/>
                    <a:pt x="3432" y="20967"/>
                  </a:cubicBezTo>
                  <a:cubicBezTo>
                    <a:pt x="3445" y="20969"/>
                    <a:pt x="3541" y="20998"/>
                    <a:pt x="3644" y="21030"/>
                  </a:cubicBezTo>
                  <a:cubicBezTo>
                    <a:pt x="3747" y="21062"/>
                    <a:pt x="3861" y="21090"/>
                    <a:pt x="3898" y="21099"/>
                  </a:cubicBezTo>
                  <a:cubicBezTo>
                    <a:pt x="3963" y="21114"/>
                    <a:pt x="4310" y="21252"/>
                    <a:pt x="4425" y="21307"/>
                  </a:cubicBezTo>
                  <a:cubicBezTo>
                    <a:pt x="4455" y="21321"/>
                    <a:pt x="4491" y="21336"/>
                    <a:pt x="4503" y="21338"/>
                  </a:cubicBezTo>
                  <a:cubicBezTo>
                    <a:pt x="4516" y="21341"/>
                    <a:pt x="4647" y="21373"/>
                    <a:pt x="4800" y="21414"/>
                  </a:cubicBezTo>
                  <a:cubicBezTo>
                    <a:pt x="4953" y="21455"/>
                    <a:pt x="5216" y="21510"/>
                    <a:pt x="5381" y="21534"/>
                  </a:cubicBezTo>
                  <a:cubicBezTo>
                    <a:pt x="5724" y="21582"/>
                    <a:pt x="6263" y="21589"/>
                    <a:pt x="6543" y="21553"/>
                  </a:cubicBezTo>
                  <a:cubicBezTo>
                    <a:pt x="6746" y="21526"/>
                    <a:pt x="7197" y="21422"/>
                    <a:pt x="7378" y="21357"/>
                  </a:cubicBezTo>
                  <a:cubicBezTo>
                    <a:pt x="7440" y="21336"/>
                    <a:pt x="7499" y="21316"/>
                    <a:pt x="7512" y="21313"/>
                  </a:cubicBezTo>
                  <a:cubicBezTo>
                    <a:pt x="7524" y="21311"/>
                    <a:pt x="7564" y="21290"/>
                    <a:pt x="7602" y="21269"/>
                  </a:cubicBezTo>
                  <a:cubicBezTo>
                    <a:pt x="7641" y="21248"/>
                    <a:pt x="7680" y="21237"/>
                    <a:pt x="7687" y="21244"/>
                  </a:cubicBezTo>
                  <a:cubicBezTo>
                    <a:pt x="7706" y="21264"/>
                    <a:pt x="7984" y="21162"/>
                    <a:pt x="8014" y="21124"/>
                  </a:cubicBezTo>
                  <a:cubicBezTo>
                    <a:pt x="8029" y="21106"/>
                    <a:pt x="8080" y="21093"/>
                    <a:pt x="8129" y="21093"/>
                  </a:cubicBezTo>
                  <a:cubicBezTo>
                    <a:pt x="8183" y="21093"/>
                    <a:pt x="8249" y="21066"/>
                    <a:pt x="8304" y="21030"/>
                  </a:cubicBezTo>
                  <a:cubicBezTo>
                    <a:pt x="8353" y="20998"/>
                    <a:pt x="8397" y="20973"/>
                    <a:pt x="8407" y="20973"/>
                  </a:cubicBezTo>
                  <a:cubicBezTo>
                    <a:pt x="8418" y="20973"/>
                    <a:pt x="8451" y="20955"/>
                    <a:pt x="8474" y="20929"/>
                  </a:cubicBezTo>
                  <a:cubicBezTo>
                    <a:pt x="8498" y="20901"/>
                    <a:pt x="8529" y="20885"/>
                    <a:pt x="8553" y="20891"/>
                  </a:cubicBezTo>
                  <a:cubicBezTo>
                    <a:pt x="8580" y="20899"/>
                    <a:pt x="8823" y="20744"/>
                    <a:pt x="9273" y="20431"/>
                  </a:cubicBezTo>
                  <a:cubicBezTo>
                    <a:pt x="9646" y="20172"/>
                    <a:pt x="9954" y="19963"/>
                    <a:pt x="9963" y="19971"/>
                  </a:cubicBezTo>
                  <a:cubicBezTo>
                    <a:pt x="9972" y="19979"/>
                    <a:pt x="9977" y="19974"/>
                    <a:pt x="9969" y="19959"/>
                  </a:cubicBezTo>
                  <a:cubicBezTo>
                    <a:pt x="9948" y="19921"/>
                    <a:pt x="10210" y="19764"/>
                    <a:pt x="10411" y="19694"/>
                  </a:cubicBezTo>
                  <a:cubicBezTo>
                    <a:pt x="10497" y="19664"/>
                    <a:pt x="10635" y="19599"/>
                    <a:pt x="10719" y="19549"/>
                  </a:cubicBezTo>
                  <a:cubicBezTo>
                    <a:pt x="10804" y="19500"/>
                    <a:pt x="10882" y="19457"/>
                    <a:pt x="10895" y="19455"/>
                  </a:cubicBezTo>
                  <a:cubicBezTo>
                    <a:pt x="10908" y="19452"/>
                    <a:pt x="10949" y="19437"/>
                    <a:pt x="10980" y="19417"/>
                  </a:cubicBezTo>
                  <a:cubicBezTo>
                    <a:pt x="11127" y="19321"/>
                    <a:pt x="11342" y="19209"/>
                    <a:pt x="11361" y="19221"/>
                  </a:cubicBezTo>
                  <a:cubicBezTo>
                    <a:pt x="11372" y="19229"/>
                    <a:pt x="11379" y="19227"/>
                    <a:pt x="11379" y="19215"/>
                  </a:cubicBezTo>
                  <a:cubicBezTo>
                    <a:pt x="11379" y="19180"/>
                    <a:pt x="11890" y="18811"/>
                    <a:pt x="11991" y="18774"/>
                  </a:cubicBezTo>
                  <a:cubicBezTo>
                    <a:pt x="12053" y="18751"/>
                    <a:pt x="12161" y="18740"/>
                    <a:pt x="12329" y="18743"/>
                  </a:cubicBezTo>
                  <a:lnTo>
                    <a:pt x="12578" y="18749"/>
                  </a:lnTo>
                  <a:lnTo>
                    <a:pt x="12729" y="18642"/>
                  </a:lnTo>
                  <a:cubicBezTo>
                    <a:pt x="12811" y="18584"/>
                    <a:pt x="12881" y="18541"/>
                    <a:pt x="12886" y="18541"/>
                  </a:cubicBezTo>
                  <a:cubicBezTo>
                    <a:pt x="12892" y="18541"/>
                    <a:pt x="12932" y="18516"/>
                    <a:pt x="12971" y="18484"/>
                  </a:cubicBezTo>
                  <a:lnTo>
                    <a:pt x="13044" y="18421"/>
                  </a:lnTo>
                  <a:lnTo>
                    <a:pt x="13528" y="18516"/>
                  </a:lnTo>
                  <a:cubicBezTo>
                    <a:pt x="13797" y="18567"/>
                    <a:pt x="14161" y="18636"/>
                    <a:pt x="14333" y="18667"/>
                  </a:cubicBezTo>
                  <a:cubicBezTo>
                    <a:pt x="14505" y="18698"/>
                    <a:pt x="14725" y="18741"/>
                    <a:pt x="14823" y="18761"/>
                  </a:cubicBezTo>
                  <a:cubicBezTo>
                    <a:pt x="14921" y="18782"/>
                    <a:pt x="15042" y="18800"/>
                    <a:pt x="15089" y="18806"/>
                  </a:cubicBezTo>
                  <a:cubicBezTo>
                    <a:pt x="15137" y="18811"/>
                    <a:pt x="15232" y="18825"/>
                    <a:pt x="15301" y="18837"/>
                  </a:cubicBezTo>
                  <a:cubicBezTo>
                    <a:pt x="15833" y="18933"/>
                    <a:pt x="16494" y="18932"/>
                    <a:pt x="17395" y="18837"/>
                  </a:cubicBezTo>
                  <a:cubicBezTo>
                    <a:pt x="17512" y="18825"/>
                    <a:pt x="17667" y="18813"/>
                    <a:pt x="17740" y="18806"/>
                  </a:cubicBezTo>
                  <a:cubicBezTo>
                    <a:pt x="18187" y="18760"/>
                    <a:pt x="18638" y="18663"/>
                    <a:pt x="18872" y="18566"/>
                  </a:cubicBezTo>
                  <a:cubicBezTo>
                    <a:pt x="18990" y="18518"/>
                    <a:pt x="19225" y="18331"/>
                    <a:pt x="19526" y="18031"/>
                  </a:cubicBezTo>
                  <a:cubicBezTo>
                    <a:pt x="20026" y="17531"/>
                    <a:pt x="20231" y="17179"/>
                    <a:pt x="20289" y="16739"/>
                  </a:cubicBezTo>
                  <a:cubicBezTo>
                    <a:pt x="20293" y="16702"/>
                    <a:pt x="20356" y="16590"/>
                    <a:pt x="20428" y="16487"/>
                  </a:cubicBezTo>
                  <a:cubicBezTo>
                    <a:pt x="20608" y="16228"/>
                    <a:pt x="20658" y="16138"/>
                    <a:pt x="20809" y="15825"/>
                  </a:cubicBezTo>
                  <a:cubicBezTo>
                    <a:pt x="20998" y="15435"/>
                    <a:pt x="21006" y="15406"/>
                    <a:pt x="21045" y="15069"/>
                  </a:cubicBezTo>
                  <a:cubicBezTo>
                    <a:pt x="21065" y="14902"/>
                    <a:pt x="21100" y="14709"/>
                    <a:pt x="21124" y="14641"/>
                  </a:cubicBezTo>
                  <a:cubicBezTo>
                    <a:pt x="21147" y="14573"/>
                    <a:pt x="21178" y="14472"/>
                    <a:pt x="21190" y="14414"/>
                  </a:cubicBezTo>
                  <a:cubicBezTo>
                    <a:pt x="21226" y="14251"/>
                    <a:pt x="21273" y="13573"/>
                    <a:pt x="21312" y="12681"/>
                  </a:cubicBezTo>
                  <a:cubicBezTo>
                    <a:pt x="21331" y="12235"/>
                    <a:pt x="21350" y="11837"/>
                    <a:pt x="21354" y="11799"/>
                  </a:cubicBezTo>
                  <a:cubicBezTo>
                    <a:pt x="21358" y="11761"/>
                    <a:pt x="21394" y="11649"/>
                    <a:pt x="21439" y="11553"/>
                  </a:cubicBezTo>
                  <a:cubicBezTo>
                    <a:pt x="21574" y="11264"/>
                    <a:pt x="21599" y="11031"/>
                    <a:pt x="21523" y="10703"/>
                  </a:cubicBezTo>
                  <a:cubicBezTo>
                    <a:pt x="21499" y="10597"/>
                    <a:pt x="21452" y="10458"/>
                    <a:pt x="21420" y="10394"/>
                  </a:cubicBezTo>
                  <a:cubicBezTo>
                    <a:pt x="21366" y="10283"/>
                    <a:pt x="21362" y="10255"/>
                    <a:pt x="21354" y="9770"/>
                  </a:cubicBezTo>
                  <a:cubicBezTo>
                    <a:pt x="21343" y="9179"/>
                    <a:pt x="21317" y="8905"/>
                    <a:pt x="21245" y="8712"/>
                  </a:cubicBezTo>
                  <a:cubicBezTo>
                    <a:pt x="21216" y="8635"/>
                    <a:pt x="21187" y="8505"/>
                    <a:pt x="21178" y="8422"/>
                  </a:cubicBezTo>
                  <a:cubicBezTo>
                    <a:pt x="21156" y="8202"/>
                    <a:pt x="21150" y="8159"/>
                    <a:pt x="21136" y="8094"/>
                  </a:cubicBezTo>
                  <a:cubicBezTo>
                    <a:pt x="21129" y="8062"/>
                    <a:pt x="21118" y="8000"/>
                    <a:pt x="21112" y="7956"/>
                  </a:cubicBezTo>
                  <a:cubicBezTo>
                    <a:pt x="21091" y="7807"/>
                    <a:pt x="21009" y="7535"/>
                    <a:pt x="20948" y="7414"/>
                  </a:cubicBezTo>
                  <a:cubicBezTo>
                    <a:pt x="20916" y="7348"/>
                    <a:pt x="20890" y="7282"/>
                    <a:pt x="20894" y="7269"/>
                  </a:cubicBezTo>
                  <a:cubicBezTo>
                    <a:pt x="20897" y="7256"/>
                    <a:pt x="20891" y="7259"/>
                    <a:pt x="20882" y="7269"/>
                  </a:cubicBezTo>
                  <a:cubicBezTo>
                    <a:pt x="20859" y="7293"/>
                    <a:pt x="20786" y="7210"/>
                    <a:pt x="20803" y="7181"/>
                  </a:cubicBezTo>
                  <a:cubicBezTo>
                    <a:pt x="20811" y="7167"/>
                    <a:pt x="20806" y="7165"/>
                    <a:pt x="20791" y="7174"/>
                  </a:cubicBezTo>
                  <a:cubicBezTo>
                    <a:pt x="20777" y="7183"/>
                    <a:pt x="20729" y="7169"/>
                    <a:pt x="20688" y="7137"/>
                  </a:cubicBezTo>
                  <a:cubicBezTo>
                    <a:pt x="20647" y="7104"/>
                    <a:pt x="20538" y="7036"/>
                    <a:pt x="20446" y="6992"/>
                  </a:cubicBezTo>
                  <a:cubicBezTo>
                    <a:pt x="20254" y="6899"/>
                    <a:pt x="20231" y="6881"/>
                    <a:pt x="20216" y="6771"/>
                  </a:cubicBezTo>
                  <a:cubicBezTo>
                    <a:pt x="20203" y="6682"/>
                    <a:pt x="20198" y="6640"/>
                    <a:pt x="20180" y="6588"/>
                  </a:cubicBezTo>
                  <a:cubicBezTo>
                    <a:pt x="20162" y="6538"/>
                    <a:pt x="20088" y="6301"/>
                    <a:pt x="20083" y="6273"/>
                  </a:cubicBezTo>
                  <a:cubicBezTo>
                    <a:pt x="20072" y="6215"/>
                    <a:pt x="19967" y="6031"/>
                    <a:pt x="19889" y="5933"/>
                  </a:cubicBezTo>
                  <a:cubicBezTo>
                    <a:pt x="19736" y="5741"/>
                    <a:pt x="19351" y="5503"/>
                    <a:pt x="18788" y="5253"/>
                  </a:cubicBezTo>
                  <a:cubicBezTo>
                    <a:pt x="18650" y="5192"/>
                    <a:pt x="18521" y="5129"/>
                    <a:pt x="18503" y="5108"/>
                  </a:cubicBezTo>
                  <a:cubicBezTo>
                    <a:pt x="18485" y="5087"/>
                    <a:pt x="18425" y="4940"/>
                    <a:pt x="18364" y="4780"/>
                  </a:cubicBezTo>
                  <a:cubicBezTo>
                    <a:pt x="18280" y="4561"/>
                    <a:pt x="18247" y="4445"/>
                    <a:pt x="18237" y="4314"/>
                  </a:cubicBezTo>
                  <a:cubicBezTo>
                    <a:pt x="18215" y="4046"/>
                    <a:pt x="18136" y="3521"/>
                    <a:pt x="18067" y="3173"/>
                  </a:cubicBezTo>
                  <a:cubicBezTo>
                    <a:pt x="17988" y="2773"/>
                    <a:pt x="17908" y="2566"/>
                    <a:pt x="17789" y="2436"/>
                  </a:cubicBezTo>
                  <a:cubicBezTo>
                    <a:pt x="17681" y="2319"/>
                    <a:pt x="17423" y="2185"/>
                    <a:pt x="17274" y="2165"/>
                  </a:cubicBezTo>
                  <a:cubicBezTo>
                    <a:pt x="17239" y="2161"/>
                    <a:pt x="17198" y="2146"/>
                    <a:pt x="17184" y="2134"/>
                  </a:cubicBezTo>
                  <a:cubicBezTo>
                    <a:pt x="17169" y="2121"/>
                    <a:pt x="17153" y="2115"/>
                    <a:pt x="17147" y="2121"/>
                  </a:cubicBezTo>
                  <a:cubicBezTo>
                    <a:pt x="17142" y="2127"/>
                    <a:pt x="17105" y="2120"/>
                    <a:pt x="17063" y="2109"/>
                  </a:cubicBezTo>
                  <a:cubicBezTo>
                    <a:pt x="17020" y="2097"/>
                    <a:pt x="16945" y="2079"/>
                    <a:pt x="16893" y="2065"/>
                  </a:cubicBezTo>
                  <a:cubicBezTo>
                    <a:pt x="16815" y="2043"/>
                    <a:pt x="16787" y="2018"/>
                    <a:pt x="16748" y="1939"/>
                  </a:cubicBezTo>
                  <a:cubicBezTo>
                    <a:pt x="16722" y="1886"/>
                    <a:pt x="16630" y="1764"/>
                    <a:pt x="16542" y="1668"/>
                  </a:cubicBezTo>
                  <a:cubicBezTo>
                    <a:pt x="16436" y="1551"/>
                    <a:pt x="16359" y="1448"/>
                    <a:pt x="16318" y="1353"/>
                  </a:cubicBezTo>
                  <a:cubicBezTo>
                    <a:pt x="16254" y="1202"/>
                    <a:pt x="16180" y="1119"/>
                    <a:pt x="16082" y="1094"/>
                  </a:cubicBezTo>
                  <a:cubicBezTo>
                    <a:pt x="15985" y="1070"/>
                    <a:pt x="15965" y="1041"/>
                    <a:pt x="16003" y="981"/>
                  </a:cubicBezTo>
                  <a:cubicBezTo>
                    <a:pt x="16033" y="933"/>
                    <a:pt x="16036" y="916"/>
                    <a:pt x="15997" y="767"/>
                  </a:cubicBezTo>
                  <a:cubicBezTo>
                    <a:pt x="15953" y="593"/>
                    <a:pt x="15888" y="497"/>
                    <a:pt x="15792" y="458"/>
                  </a:cubicBezTo>
                  <a:cubicBezTo>
                    <a:pt x="15738" y="436"/>
                    <a:pt x="15476" y="378"/>
                    <a:pt x="15289" y="351"/>
                  </a:cubicBezTo>
                  <a:cubicBezTo>
                    <a:pt x="15240" y="343"/>
                    <a:pt x="15157" y="331"/>
                    <a:pt x="15102" y="319"/>
                  </a:cubicBezTo>
                  <a:cubicBezTo>
                    <a:pt x="15046" y="307"/>
                    <a:pt x="14987" y="295"/>
                    <a:pt x="14968" y="294"/>
                  </a:cubicBezTo>
                  <a:cubicBezTo>
                    <a:pt x="14950" y="293"/>
                    <a:pt x="14795" y="268"/>
                    <a:pt x="14623" y="237"/>
                  </a:cubicBezTo>
                  <a:cubicBezTo>
                    <a:pt x="14452" y="206"/>
                    <a:pt x="14250" y="173"/>
                    <a:pt x="14175" y="162"/>
                  </a:cubicBezTo>
                  <a:cubicBezTo>
                    <a:pt x="14101" y="151"/>
                    <a:pt x="13952" y="125"/>
                    <a:pt x="13843" y="105"/>
                  </a:cubicBezTo>
                  <a:cubicBezTo>
                    <a:pt x="13615" y="63"/>
                    <a:pt x="13593" y="55"/>
                    <a:pt x="13352" y="17"/>
                  </a:cubicBezTo>
                  <a:close/>
                </a:path>
              </a:pathLst>
            </a:custGeom>
            <a:ln w="12700" cap="flat">
              <a:noFill/>
              <a:round/>
            </a:ln>
            <a:effectLst/>
          </p:spPr>
        </p:pic>
        <p:pic>
          <p:nvPicPr>
            <p:cNvPr id="90" name="philips-flattv-5000-7000-eco-hdtv.tiff"/>
            <p:cNvPicPr>
              <a:picLocks noChangeAspect="1"/>
            </p:cNvPicPr>
            <p:nvPr/>
          </p:nvPicPr>
          <p:blipFill>
            <a:blip r:embed="rId5"/>
            <a:srcRect l="1282" t="1892" r="1292" b="11"/>
            <a:stretch>
              <a:fillRect/>
            </a:stretch>
          </p:blipFill>
          <p:spPr>
            <a:xfrm>
              <a:off x="3931052" y="64878"/>
              <a:ext cx="1995541" cy="1371341"/>
            </a:xfrm>
            <a:custGeom>
              <a:avLst/>
              <a:gdLst/>
              <a:ahLst/>
              <a:cxnLst>
                <a:cxn ang="0">
                  <a:pos x="wd2" y="hd2"/>
                </a:cxn>
                <a:cxn ang="5400000">
                  <a:pos x="wd2" y="hd2"/>
                </a:cxn>
                <a:cxn ang="10800000">
                  <a:pos x="wd2" y="hd2"/>
                </a:cxn>
                <a:cxn ang="16200000">
                  <a:pos x="wd2" y="hd2"/>
                </a:cxn>
              </a:cxnLst>
              <a:rect l="0" t="0" r="r" b="b"/>
              <a:pathLst>
                <a:path w="21585" h="21433" extrusionOk="0">
                  <a:moveTo>
                    <a:pt x="10739" y="8"/>
                  </a:moveTo>
                  <a:cubicBezTo>
                    <a:pt x="1273" y="27"/>
                    <a:pt x="453" y="35"/>
                    <a:pt x="334" y="157"/>
                  </a:cubicBezTo>
                  <a:cubicBezTo>
                    <a:pt x="-2" y="500"/>
                    <a:pt x="21" y="-167"/>
                    <a:pt x="3" y="9430"/>
                  </a:cubicBezTo>
                  <a:cubicBezTo>
                    <a:pt x="-8" y="15288"/>
                    <a:pt x="8" y="18290"/>
                    <a:pt x="46" y="18480"/>
                  </a:cubicBezTo>
                  <a:cubicBezTo>
                    <a:pt x="77" y="18637"/>
                    <a:pt x="164" y="18851"/>
                    <a:pt x="243" y="18958"/>
                  </a:cubicBezTo>
                  <a:lnTo>
                    <a:pt x="389" y="19157"/>
                  </a:lnTo>
                  <a:lnTo>
                    <a:pt x="5047" y="19175"/>
                  </a:lnTo>
                  <a:cubicBezTo>
                    <a:pt x="8437" y="19191"/>
                    <a:pt x="9727" y="19220"/>
                    <a:pt x="9782" y="19287"/>
                  </a:cubicBezTo>
                  <a:cubicBezTo>
                    <a:pt x="9835" y="19350"/>
                    <a:pt x="9853" y="19524"/>
                    <a:pt x="9842" y="19851"/>
                  </a:cubicBezTo>
                  <a:lnTo>
                    <a:pt x="9825" y="20323"/>
                  </a:lnTo>
                  <a:lnTo>
                    <a:pt x="8086" y="20316"/>
                  </a:lnTo>
                  <a:cubicBezTo>
                    <a:pt x="6853" y="20312"/>
                    <a:pt x="6325" y="20338"/>
                    <a:pt x="6271" y="20403"/>
                  </a:cubicBezTo>
                  <a:cubicBezTo>
                    <a:pt x="6214" y="20471"/>
                    <a:pt x="6176" y="20470"/>
                    <a:pt x="6120" y="20403"/>
                  </a:cubicBezTo>
                  <a:cubicBezTo>
                    <a:pt x="6063" y="20334"/>
                    <a:pt x="5992" y="20374"/>
                    <a:pt x="5816" y="20558"/>
                  </a:cubicBezTo>
                  <a:cubicBezTo>
                    <a:pt x="5689" y="20691"/>
                    <a:pt x="5593" y="20840"/>
                    <a:pt x="5601" y="20893"/>
                  </a:cubicBezTo>
                  <a:cubicBezTo>
                    <a:pt x="5608" y="20947"/>
                    <a:pt x="5557" y="21002"/>
                    <a:pt x="5489" y="21017"/>
                  </a:cubicBezTo>
                  <a:cubicBezTo>
                    <a:pt x="5396" y="21038"/>
                    <a:pt x="5369" y="21094"/>
                    <a:pt x="5378" y="21241"/>
                  </a:cubicBezTo>
                  <a:lnTo>
                    <a:pt x="5391" y="21433"/>
                  </a:lnTo>
                  <a:lnTo>
                    <a:pt x="10825" y="21433"/>
                  </a:lnTo>
                  <a:cubicBezTo>
                    <a:pt x="15934" y="21433"/>
                    <a:pt x="16260" y="21426"/>
                    <a:pt x="16260" y="21297"/>
                  </a:cubicBezTo>
                  <a:cubicBezTo>
                    <a:pt x="16260" y="21221"/>
                    <a:pt x="16207" y="21094"/>
                    <a:pt x="16144" y="21017"/>
                  </a:cubicBezTo>
                  <a:cubicBezTo>
                    <a:pt x="16081" y="20941"/>
                    <a:pt x="16051" y="20882"/>
                    <a:pt x="16080" y="20881"/>
                  </a:cubicBezTo>
                  <a:cubicBezTo>
                    <a:pt x="16108" y="20879"/>
                    <a:pt x="16065" y="20772"/>
                    <a:pt x="15981" y="20645"/>
                  </a:cubicBezTo>
                  <a:lnTo>
                    <a:pt x="15826" y="20416"/>
                  </a:lnTo>
                  <a:lnTo>
                    <a:pt x="15165" y="20453"/>
                  </a:lnTo>
                  <a:cubicBezTo>
                    <a:pt x="14709" y="20480"/>
                    <a:pt x="14480" y="20467"/>
                    <a:pt x="14427" y="20403"/>
                  </a:cubicBezTo>
                  <a:cubicBezTo>
                    <a:pt x="14373" y="20339"/>
                    <a:pt x="13978" y="20310"/>
                    <a:pt x="13113" y="20316"/>
                  </a:cubicBezTo>
                  <a:lnTo>
                    <a:pt x="11873" y="20329"/>
                  </a:lnTo>
                  <a:lnTo>
                    <a:pt x="11873" y="19783"/>
                  </a:lnTo>
                  <a:lnTo>
                    <a:pt x="11873" y="19237"/>
                  </a:lnTo>
                  <a:lnTo>
                    <a:pt x="16539" y="19194"/>
                  </a:lnTo>
                  <a:lnTo>
                    <a:pt x="21205" y="19157"/>
                  </a:lnTo>
                  <a:lnTo>
                    <a:pt x="21386" y="18890"/>
                  </a:lnTo>
                  <a:lnTo>
                    <a:pt x="21566" y="18629"/>
                  </a:lnTo>
                  <a:lnTo>
                    <a:pt x="21579" y="9728"/>
                  </a:lnTo>
                  <a:cubicBezTo>
                    <a:pt x="21592" y="1375"/>
                    <a:pt x="21588" y="811"/>
                    <a:pt x="21497" y="548"/>
                  </a:cubicBezTo>
                  <a:cubicBezTo>
                    <a:pt x="21442" y="388"/>
                    <a:pt x="21316" y="206"/>
                    <a:pt x="21205" y="126"/>
                  </a:cubicBezTo>
                  <a:cubicBezTo>
                    <a:pt x="21022" y="-7"/>
                    <a:pt x="20440" y="-11"/>
                    <a:pt x="10739" y="8"/>
                  </a:cubicBezTo>
                  <a:close/>
                </a:path>
              </a:pathLst>
            </a:custGeom>
            <a:ln w="12700" cap="flat">
              <a:noFill/>
              <a:round/>
            </a:ln>
            <a:effectLst/>
          </p:spPr>
        </p:pic>
      </p:grpSp>
      <p:grpSp>
        <p:nvGrpSpPr>
          <p:cNvPr id="94" name="Group 94"/>
          <p:cNvGrpSpPr/>
          <p:nvPr/>
        </p:nvGrpSpPr>
        <p:grpSpPr>
          <a:xfrm>
            <a:off x="6596063" y="6006443"/>
            <a:ext cx="3529872" cy="530089"/>
            <a:chOff x="317500" y="211296"/>
            <a:chExt cx="5020262" cy="753903"/>
          </a:xfrm>
        </p:grpSpPr>
        <p:pic>
          <p:nvPicPr>
            <p:cNvPr id="92" name="Google.png"/>
            <p:cNvPicPr>
              <a:picLocks noChangeAspect="1"/>
            </p:cNvPicPr>
            <p:nvPr/>
          </p:nvPicPr>
          <p:blipFill>
            <a:blip r:embed="rId6"/>
            <a:srcRect/>
            <a:stretch>
              <a:fillRect/>
            </a:stretch>
          </p:blipFill>
          <p:spPr>
            <a:xfrm>
              <a:off x="317500" y="215900"/>
              <a:ext cx="2222500" cy="749300"/>
            </a:xfrm>
            <a:prstGeom prst="rect">
              <a:avLst/>
            </a:prstGeom>
            <a:ln w="12700" cap="flat">
              <a:noFill/>
              <a:round/>
            </a:ln>
            <a:effectLst/>
          </p:spPr>
        </p:pic>
        <p:pic>
          <p:nvPicPr>
            <p:cNvPr id="93" name="facebook.png"/>
            <p:cNvPicPr>
              <a:picLocks noChangeAspect="1"/>
            </p:cNvPicPr>
            <p:nvPr/>
          </p:nvPicPr>
          <p:blipFill>
            <a:blip r:embed="rId7"/>
            <a:srcRect l="30930" t="40388" r="28116" b="41716"/>
            <a:stretch>
              <a:fillRect/>
            </a:stretch>
          </p:blipFill>
          <p:spPr>
            <a:xfrm>
              <a:off x="3216862" y="211296"/>
              <a:ext cx="2120901" cy="715805"/>
            </a:xfrm>
            <a:prstGeom prst="rect">
              <a:avLst/>
            </a:prstGeom>
            <a:ln w="12700" cap="flat">
              <a:noFill/>
              <a:round/>
            </a:ln>
            <a:effectLst/>
          </p:spPr>
        </p:pic>
      </p:grpSp>
      <p:grpSp>
        <p:nvGrpSpPr>
          <p:cNvPr id="98" name="Group 98"/>
          <p:cNvGrpSpPr/>
          <p:nvPr/>
        </p:nvGrpSpPr>
        <p:grpSpPr>
          <a:xfrm>
            <a:off x="6298933" y="4426654"/>
            <a:ext cx="2529553" cy="982267"/>
            <a:chOff x="-165" y="-85"/>
            <a:chExt cx="3597585" cy="1397001"/>
          </a:xfrm>
        </p:grpSpPr>
        <p:pic>
          <p:nvPicPr>
            <p:cNvPr id="95" name="fax.tiff"/>
            <p:cNvPicPr>
              <a:picLocks noChangeAspect="1"/>
            </p:cNvPicPr>
            <p:nvPr/>
          </p:nvPicPr>
          <p:blipFill>
            <a:blip r:embed="rId8"/>
            <a:srcRect l="4114" t="6618" r="4122" b="6130"/>
            <a:stretch>
              <a:fillRect/>
            </a:stretch>
          </p:blipFill>
          <p:spPr>
            <a:xfrm>
              <a:off x="-165" y="-85"/>
              <a:ext cx="1469232" cy="1397001"/>
            </a:xfrm>
            <a:custGeom>
              <a:avLst/>
              <a:gdLst/>
              <a:ahLst/>
              <a:cxnLst>
                <a:cxn ang="0">
                  <a:pos x="wd2" y="hd2"/>
                </a:cxn>
                <a:cxn ang="5400000">
                  <a:pos x="wd2" y="hd2"/>
                </a:cxn>
                <a:cxn ang="10800000">
                  <a:pos x="wd2" y="hd2"/>
                </a:cxn>
                <a:cxn ang="16200000">
                  <a:pos x="wd2" y="hd2"/>
                </a:cxn>
              </a:cxnLst>
              <a:rect l="0" t="0" r="r" b="b"/>
              <a:pathLst>
                <a:path w="21600" h="21599" extrusionOk="0">
                  <a:moveTo>
                    <a:pt x="7924" y="1"/>
                  </a:moveTo>
                  <a:cubicBezTo>
                    <a:pt x="7898" y="0"/>
                    <a:pt x="7533" y="413"/>
                    <a:pt x="7533" y="442"/>
                  </a:cubicBezTo>
                  <a:cubicBezTo>
                    <a:pt x="7533" y="455"/>
                    <a:pt x="7518" y="472"/>
                    <a:pt x="7498" y="485"/>
                  </a:cubicBezTo>
                  <a:cubicBezTo>
                    <a:pt x="7391" y="557"/>
                    <a:pt x="7323" y="792"/>
                    <a:pt x="7317" y="1099"/>
                  </a:cubicBezTo>
                  <a:cubicBezTo>
                    <a:pt x="7313" y="1293"/>
                    <a:pt x="7262" y="1364"/>
                    <a:pt x="7124" y="1375"/>
                  </a:cubicBezTo>
                  <a:cubicBezTo>
                    <a:pt x="7058" y="1380"/>
                    <a:pt x="7046" y="1411"/>
                    <a:pt x="7095" y="1443"/>
                  </a:cubicBezTo>
                  <a:cubicBezTo>
                    <a:pt x="7111" y="1453"/>
                    <a:pt x="7124" y="1514"/>
                    <a:pt x="7124" y="1584"/>
                  </a:cubicBezTo>
                  <a:cubicBezTo>
                    <a:pt x="7124" y="1763"/>
                    <a:pt x="7061" y="2265"/>
                    <a:pt x="7031" y="2338"/>
                  </a:cubicBezTo>
                  <a:cubicBezTo>
                    <a:pt x="7017" y="2372"/>
                    <a:pt x="7003" y="2489"/>
                    <a:pt x="6996" y="2596"/>
                  </a:cubicBezTo>
                  <a:cubicBezTo>
                    <a:pt x="6989" y="2703"/>
                    <a:pt x="6966" y="2807"/>
                    <a:pt x="6949" y="2829"/>
                  </a:cubicBezTo>
                  <a:cubicBezTo>
                    <a:pt x="6932" y="2851"/>
                    <a:pt x="6909" y="3017"/>
                    <a:pt x="6902" y="3197"/>
                  </a:cubicBezTo>
                  <a:cubicBezTo>
                    <a:pt x="6896" y="3378"/>
                    <a:pt x="6880" y="3544"/>
                    <a:pt x="6867" y="3566"/>
                  </a:cubicBezTo>
                  <a:cubicBezTo>
                    <a:pt x="6855" y="3587"/>
                    <a:pt x="6851" y="3651"/>
                    <a:pt x="6856" y="3707"/>
                  </a:cubicBezTo>
                  <a:cubicBezTo>
                    <a:pt x="6861" y="3772"/>
                    <a:pt x="6848" y="3812"/>
                    <a:pt x="6821" y="3823"/>
                  </a:cubicBezTo>
                  <a:cubicBezTo>
                    <a:pt x="6790" y="3836"/>
                    <a:pt x="6773" y="3931"/>
                    <a:pt x="6757" y="4173"/>
                  </a:cubicBezTo>
                  <a:cubicBezTo>
                    <a:pt x="6744" y="4355"/>
                    <a:pt x="6737" y="4537"/>
                    <a:pt x="6739" y="4578"/>
                  </a:cubicBezTo>
                  <a:cubicBezTo>
                    <a:pt x="6743" y="4687"/>
                    <a:pt x="6686" y="4751"/>
                    <a:pt x="6628" y="4701"/>
                  </a:cubicBezTo>
                  <a:cubicBezTo>
                    <a:pt x="6588" y="4666"/>
                    <a:pt x="6584" y="4676"/>
                    <a:pt x="6605" y="4799"/>
                  </a:cubicBezTo>
                  <a:cubicBezTo>
                    <a:pt x="6639" y="5000"/>
                    <a:pt x="6648" y="5242"/>
                    <a:pt x="6622" y="5278"/>
                  </a:cubicBezTo>
                  <a:cubicBezTo>
                    <a:pt x="6610" y="5295"/>
                    <a:pt x="6596" y="5405"/>
                    <a:pt x="6587" y="5523"/>
                  </a:cubicBezTo>
                  <a:cubicBezTo>
                    <a:pt x="6575" y="5699"/>
                    <a:pt x="6555" y="5752"/>
                    <a:pt x="6500" y="5799"/>
                  </a:cubicBezTo>
                  <a:cubicBezTo>
                    <a:pt x="6442" y="5848"/>
                    <a:pt x="6433" y="5879"/>
                    <a:pt x="6436" y="6039"/>
                  </a:cubicBezTo>
                  <a:cubicBezTo>
                    <a:pt x="6438" y="6208"/>
                    <a:pt x="6429" y="6237"/>
                    <a:pt x="6342" y="6339"/>
                  </a:cubicBezTo>
                  <a:cubicBezTo>
                    <a:pt x="6285" y="6407"/>
                    <a:pt x="6242" y="6501"/>
                    <a:pt x="6231" y="6572"/>
                  </a:cubicBezTo>
                  <a:cubicBezTo>
                    <a:pt x="6222" y="6638"/>
                    <a:pt x="6199" y="6712"/>
                    <a:pt x="6179" y="6738"/>
                  </a:cubicBezTo>
                  <a:cubicBezTo>
                    <a:pt x="6131" y="6798"/>
                    <a:pt x="6056" y="6994"/>
                    <a:pt x="6056" y="7063"/>
                  </a:cubicBezTo>
                  <a:cubicBezTo>
                    <a:pt x="6057" y="7093"/>
                    <a:pt x="6049" y="7127"/>
                    <a:pt x="6033" y="7137"/>
                  </a:cubicBezTo>
                  <a:cubicBezTo>
                    <a:pt x="6014" y="7149"/>
                    <a:pt x="6012" y="7172"/>
                    <a:pt x="6033" y="7198"/>
                  </a:cubicBezTo>
                  <a:cubicBezTo>
                    <a:pt x="6057" y="7228"/>
                    <a:pt x="6057" y="7244"/>
                    <a:pt x="6033" y="7260"/>
                  </a:cubicBezTo>
                  <a:cubicBezTo>
                    <a:pt x="6015" y="7271"/>
                    <a:pt x="5990" y="7270"/>
                    <a:pt x="5981" y="7260"/>
                  </a:cubicBezTo>
                  <a:cubicBezTo>
                    <a:pt x="5971" y="7249"/>
                    <a:pt x="5944" y="7264"/>
                    <a:pt x="5916" y="7290"/>
                  </a:cubicBezTo>
                  <a:cubicBezTo>
                    <a:pt x="5880" y="7325"/>
                    <a:pt x="5845" y="7329"/>
                    <a:pt x="5794" y="7309"/>
                  </a:cubicBezTo>
                  <a:cubicBezTo>
                    <a:pt x="5701" y="7272"/>
                    <a:pt x="5654" y="7299"/>
                    <a:pt x="5654" y="7376"/>
                  </a:cubicBezTo>
                  <a:cubicBezTo>
                    <a:pt x="5654" y="7429"/>
                    <a:pt x="5658" y="7432"/>
                    <a:pt x="5695" y="7401"/>
                  </a:cubicBezTo>
                  <a:cubicBezTo>
                    <a:pt x="5730" y="7370"/>
                    <a:pt x="5741" y="7367"/>
                    <a:pt x="5753" y="7401"/>
                  </a:cubicBezTo>
                  <a:cubicBezTo>
                    <a:pt x="5776" y="7470"/>
                    <a:pt x="5754" y="7556"/>
                    <a:pt x="5700" y="7597"/>
                  </a:cubicBezTo>
                  <a:cubicBezTo>
                    <a:pt x="5673" y="7618"/>
                    <a:pt x="5656" y="7658"/>
                    <a:pt x="5665" y="7683"/>
                  </a:cubicBezTo>
                  <a:cubicBezTo>
                    <a:pt x="5693" y="7759"/>
                    <a:pt x="5604" y="7804"/>
                    <a:pt x="5409" y="7812"/>
                  </a:cubicBezTo>
                  <a:cubicBezTo>
                    <a:pt x="5178" y="7821"/>
                    <a:pt x="5123" y="7791"/>
                    <a:pt x="5123" y="7677"/>
                  </a:cubicBezTo>
                  <a:cubicBezTo>
                    <a:pt x="5123" y="7629"/>
                    <a:pt x="5100" y="7575"/>
                    <a:pt x="5076" y="7554"/>
                  </a:cubicBezTo>
                  <a:cubicBezTo>
                    <a:pt x="5028" y="7512"/>
                    <a:pt x="5017" y="7379"/>
                    <a:pt x="5059" y="7352"/>
                  </a:cubicBezTo>
                  <a:cubicBezTo>
                    <a:pt x="5081" y="7337"/>
                    <a:pt x="5086" y="7168"/>
                    <a:pt x="5065" y="7119"/>
                  </a:cubicBezTo>
                  <a:cubicBezTo>
                    <a:pt x="5051" y="7088"/>
                    <a:pt x="5069" y="6978"/>
                    <a:pt x="5094" y="6947"/>
                  </a:cubicBezTo>
                  <a:cubicBezTo>
                    <a:pt x="5131" y="6899"/>
                    <a:pt x="5116" y="6781"/>
                    <a:pt x="5070" y="6763"/>
                  </a:cubicBezTo>
                  <a:cubicBezTo>
                    <a:pt x="5048" y="6754"/>
                    <a:pt x="5037" y="6736"/>
                    <a:pt x="5047" y="6720"/>
                  </a:cubicBezTo>
                  <a:cubicBezTo>
                    <a:pt x="5078" y="6667"/>
                    <a:pt x="5012" y="6573"/>
                    <a:pt x="4942" y="6572"/>
                  </a:cubicBezTo>
                  <a:cubicBezTo>
                    <a:pt x="4905" y="6572"/>
                    <a:pt x="4805" y="6541"/>
                    <a:pt x="4726" y="6505"/>
                  </a:cubicBezTo>
                  <a:cubicBezTo>
                    <a:pt x="4605" y="6449"/>
                    <a:pt x="4590" y="6434"/>
                    <a:pt x="4621" y="6394"/>
                  </a:cubicBezTo>
                  <a:cubicBezTo>
                    <a:pt x="4646" y="6363"/>
                    <a:pt x="4673" y="6355"/>
                    <a:pt x="4697" y="6376"/>
                  </a:cubicBezTo>
                  <a:cubicBezTo>
                    <a:pt x="4738" y="6412"/>
                    <a:pt x="5123" y="6379"/>
                    <a:pt x="5123" y="6339"/>
                  </a:cubicBezTo>
                  <a:cubicBezTo>
                    <a:pt x="5123" y="6291"/>
                    <a:pt x="4313" y="6297"/>
                    <a:pt x="4253" y="6345"/>
                  </a:cubicBezTo>
                  <a:cubicBezTo>
                    <a:pt x="4222" y="6371"/>
                    <a:pt x="3798" y="6367"/>
                    <a:pt x="3606" y="6339"/>
                  </a:cubicBezTo>
                  <a:cubicBezTo>
                    <a:pt x="3518" y="6326"/>
                    <a:pt x="3483" y="6331"/>
                    <a:pt x="3454" y="6370"/>
                  </a:cubicBezTo>
                  <a:cubicBezTo>
                    <a:pt x="3418" y="6418"/>
                    <a:pt x="3416" y="6420"/>
                    <a:pt x="3378" y="6370"/>
                  </a:cubicBezTo>
                  <a:cubicBezTo>
                    <a:pt x="3322" y="6294"/>
                    <a:pt x="3316" y="6299"/>
                    <a:pt x="3308" y="6444"/>
                  </a:cubicBezTo>
                  <a:cubicBezTo>
                    <a:pt x="3304" y="6514"/>
                    <a:pt x="3278" y="6602"/>
                    <a:pt x="3250" y="6634"/>
                  </a:cubicBezTo>
                  <a:cubicBezTo>
                    <a:pt x="3201" y="6691"/>
                    <a:pt x="3196" y="6685"/>
                    <a:pt x="3145" y="6615"/>
                  </a:cubicBezTo>
                  <a:cubicBezTo>
                    <a:pt x="3116" y="6576"/>
                    <a:pt x="3093" y="6565"/>
                    <a:pt x="3092" y="6585"/>
                  </a:cubicBezTo>
                  <a:cubicBezTo>
                    <a:pt x="3092" y="6604"/>
                    <a:pt x="3109" y="6631"/>
                    <a:pt x="3133" y="6652"/>
                  </a:cubicBezTo>
                  <a:cubicBezTo>
                    <a:pt x="3190" y="6702"/>
                    <a:pt x="3144" y="6812"/>
                    <a:pt x="3063" y="6812"/>
                  </a:cubicBezTo>
                  <a:cubicBezTo>
                    <a:pt x="3026" y="6812"/>
                    <a:pt x="3005" y="6828"/>
                    <a:pt x="3005" y="6867"/>
                  </a:cubicBezTo>
                  <a:cubicBezTo>
                    <a:pt x="3005" y="6900"/>
                    <a:pt x="2966" y="6959"/>
                    <a:pt x="2917" y="6996"/>
                  </a:cubicBezTo>
                  <a:cubicBezTo>
                    <a:pt x="2869" y="7032"/>
                    <a:pt x="2824" y="7084"/>
                    <a:pt x="2824" y="7112"/>
                  </a:cubicBezTo>
                  <a:cubicBezTo>
                    <a:pt x="2823" y="7178"/>
                    <a:pt x="2741" y="7290"/>
                    <a:pt x="2672" y="7315"/>
                  </a:cubicBezTo>
                  <a:cubicBezTo>
                    <a:pt x="2644" y="7325"/>
                    <a:pt x="2587" y="7324"/>
                    <a:pt x="2550" y="7309"/>
                  </a:cubicBezTo>
                  <a:cubicBezTo>
                    <a:pt x="2512" y="7294"/>
                    <a:pt x="2466" y="7289"/>
                    <a:pt x="2445" y="7303"/>
                  </a:cubicBezTo>
                  <a:cubicBezTo>
                    <a:pt x="2391" y="7337"/>
                    <a:pt x="2440" y="7403"/>
                    <a:pt x="2503" y="7382"/>
                  </a:cubicBezTo>
                  <a:cubicBezTo>
                    <a:pt x="2532" y="7373"/>
                    <a:pt x="2572" y="7383"/>
                    <a:pt x="2591" y="7407"/>
                  </a:cubicBezTo>
                  <a:cubicBezTo>
                    <a:pt x="2618" y="7441"/>
                    <a:pt x="2603" y="7467"/>
                    <a:pt x="2538" y="7511"/>
                  </a:cubicBezTo>
                  <a:cubicBezTo>
                    <a:pt x="2493" y="7542"/>
                    <a:pt x="2437" y="7562"/>
                    <a:pt x="2410" y="7560"/>
                  </a:cubicBezTo>
                  <a:cubicBezTo>
                    <a:pt x="2374" y="7558"/>
                    <a:pt x="2358" y="7582"/>
                    <a:pt x="2351" y="7652"/>
                  </a:cubicBezTo>
                  <a:cubicBezTo>
                    <a:pt x="2344" y="7728"/>
                    <a:pt x="2328" y="7755"/>
                    <a:pt x="2276" y="7763"/>
                  </a:cubicBezTo>
                  <a:cubicBezTo>
                    <a:pt x="2187" y="7776"/>
                    <a:pt x="2157" y="7853"/>
                    <a:pt x="2217" y="7922"/>
                  </a:cubicBezTo>
                  <a:cubicBezTo>
                    <a:pt x="2252" y="7963"/>
                    <a:pt x="2260" y="7982"/>
                    <a:pt x="2235" y="8008"/>
                  </a:cubicBezTo>
                  <a:cubicBezTo>
                    <a:pt x="2216" y="8028"/>
                    <a:pt x="2192" y="8097"/>
                    <a:pt x="2182" y="8162"/>
                  </a:cubicBezTo>
                  <a:cubicBezTo>
                    <a:pt x="2163" y="8286"/>
                    <a:pt x="2077" y="8331"/>
                    <a:pt x="2077" y="8217"/>
                  </a:cubicBezTo>
                  <a:cubicBezTo>
                    <a:pt x="2077" y="8183"/>
                    <a:pt x="2064" y="8138"/>
                    <a:pt x="2048" y="8113"/>
                  </a:cubicBezTo>
                  <a:cubicBezTo>
                    <a:pt x="1983" y="8009"/>
                    <a:pt x="1943" y="7916"/>
                    <a:pt x="1943" y="7861"/>
                  </a:cubicBezTo>
                  <a:cubicBezTo>
                    <a:pt x="1943" y="7828"/>
                    <a:pt x="1924" y="7800"/>
                    <a:pt x="1896" y="7800"/>
                  </a:cubicBezTo>
                  <a:cubicBezTo>
                    <a:pt x="1855" y="7800"/>
                    <a:pt x="1853" y="7826"/>
                    <a:pt x="1873" y="7965"/>
                  </a:cubicBezTo>
                  <a:cubicBezTo>
                    <a:pt x="1886" y="8055"/>
                    <a:pt x="1899" y="8162"/>
                    <a:pt x="1902" y="8205"/>
                  </a:cubicBezTo>
                  <a:cubicBezTo>
                    <a:pt x="1905" y="8247"/>
                    <a:pt x="1913" y="8312"/>
                    <a:pt x="1925" y="8352"/>
                  </a:cubicBezTo>
                  <a:cubicBezTo>
                    <a:pt x="1939" y="8395"/>
                    <a:pt x="1939" y="8436"/>
                    <a:pt x="1920" y="8456"/>
                  </a:cubicBezTo>
                  <a:cubicBezTo>
                    <a:pt x="1902" y="8475"/>
                    <a:pt x="1885" y="8591"/>
                    <a:pt x="1885" y="8708"/>
                  </a:cubicBezTo>
                  <a:cubicBezTo>
                    <a:pt x="1885" y="8894"/>
                    <a:pt x="1879" y="8927"/>
                    <a:pt x="1815" y="8990"/>
                  </a:cubicBezTo>
                  <a:cubicBezTo>
                    <a:pt x="1774" y="9029"/>
                    <a:pt x="1739" y="9088"/>
                    <a:pt x="1739" y="9125"/>
                  </a:cubicBezTo>
                  <a:cubicBezTo>
                    <a:pt x="1739" y="9162"/>
                    <a:pt x="1716" y="9201"/>
                    <a:pt x="1692" y="9211"/>
                  </a:cubicBezTo>
                  <a:cubicBezTo>
                    <a:pt x="1667" y="9221"/>
                    <a:pt x="1657" y="9259"/>
                    <a:pt x="1663" y="9297"/>
                  </a:cubicBezTo>
                  <a:cubicBezTo>
                    <a:pt x="1668" y="9333"/>
                    <a:pt x="1650" y="9395"/>
                    <a:pt x="1622" y="9438"/>
                  </a:cubicBezTo>
                  <a:cubicBezTo>
                    <a:pt x="1594" y="9481"/>
                    <a:pt x="1564" y="9545"/>
                    <a:pt x="1552" y="9579"/>
                  </a:cubicBezTo>
                  <a:cubicBezTo>
                    <a:pt x="1532" y="9638"/>
                    <a:pt x="1525" y="9635"/>
                    <a:pt x="1470" y="9561"/>
                  </a:cubicBezTo>
                  <a:lnTo>
                    <a:pt x="1418" y="9487"/>
                  </a:lnTo>
                  <a:lnTo>
                    <a:pt x="1418" y="9604"/>
                  </a:lnTo>
                  <a:cubicBezTo>
                    <a:pt x="1417" y="9680"/>
                    <a:pt x="1429" y="9713"/>
                    <a:pt x="1453" y="9708"/>
                  </a:cubicBezTo>
                  <a:cubicBezTo>
                    <a:pt x="1531" y="9692"/>
                    <a:pt x="1426" y="10014"/>
                    <a:pt x="1324" y="10101"/>
                  </a:cubicBezTo>
                  <a:cubicBezTo>
                    <a:pt x="1286" y="10133"/>
                    <a:pt x="1254" y="10187"/>
                    <a:pt x="1254" y="10223"/>
                  </a:cubicBezTo>
                  <a:cubicBezTo>
                    <a:pt x="1254" y="10260"/>
                    <a:pt x="1241" y="10287"/>
                    <a:pt x="1225" y="10285"/>
                  </a:cubicBezTo>
                  <a:cubicBezTo>
                    <a:pt x="1209" y="10282"/>
                    <a:pt x="1157" y="10277"/>
                    <a:pt x="1109" y="10266"/>
                  </a:cubicBezTo>
                  <a:cubicBezTo>
                    <a:pt x="964" y="10236"/>
                    <a:pt x="936" y="10277"/>
                    <a:pt x="934" y="10530"/>
                  </a:cubicBezTo>
                  <a:cubicBezTo>
                    <a:pt x="932" y="10683"/>
                    <a:pt x="940" y="10757"/>
                    <a:pt x="963" y="10757"/>
                  </a:cubicBezTo>
                  <a:cubicBezTo>
                    <a:pt x="1034" y="10758"/>
                    <a:pt x="1035" y="10803"/>
                    <a:pt x="969" y="10917"/>
                  </a:cubicBezTo>
                  <a:cubicBezTo>
                    <a:pt x="931" y="10981"/>
                    <a:pt x="898" y="11062"/>
                    <a:pt x="893" y="11095"/>
                  </a:cubicBezTo>
                  <a:cubicBezTo>
                    <a:pt x="888" y="11128"/>
                    <a:pt x="871" y="11175"/>
                    <a:pt x="852" y="11199"/>
                  </a:cubicBezTo>
                  <a:cubicBezTo>
                    <a:pt x="822" y="11237"/>
                    <a:pt x="811" y="11229"/>
                    <a:pt x="776" y="11181"/>
                  </a:cubicBezTo>
                  <a:cubicBezTo>
                    <a:pt x="737" y="11126"/>
                    <a:pt x="732" y="11127"/>
                    <a:pt x="741" y="11187"/>
                  </a:cubicBezTo>
                  <a:cubicBezTo>
                    <a:pt x="749" y="11238"/>
                    <a:pt x="733" y="11252"/>
                    <a:pt x="642" y="11260"/>
                  </a:cubicBezTo>
                  <a:cubicBezTo>
                    <a:pt x="523" y="11271"/>
                    <a:pt x="507" y="11297"/>
                    <a:pt x="578" y="11359"/>
                  </a:cubicBezTo>
                  <a:cubicBezTo>
                    <a:pt x="613" y="11389"/>
                    <a:pt x="629" y="11390"/>
                    <a:pt x="665" y="11359"/>
                  </a:cubicBezTo>
                  <a:cubicBezTo>
                    <a:pt x="721" y="11310"/>
                    <a:pt x="785" y="11363"/>
                    <a:pt x="747" y="11426"/>
                  </a:cubicBezTo>
                  <a:cubicBezTo>
                    <a:pt x="733" y="11449"/>
                    <a:pt x="722" y="11496"/>
                    <a:pt x="718" y="11530"/>
                  </a:cubicBezTo>
                  <a:cubicBezTo>
                    <a:pt x="713" y="11564"/>
                    <a:pt x="686" y="11637"/>
                    <a:pt x="659" y="11696"/>
                  </a:cubicBezTo>
                  <a:cubicBezTo>
                    <a:pt x="621" y="11781"/>
                    <a:pt x="612" y="11898"/>
                    <a:pt x="613" y="12230"/>
                  </a:cubicBezTo>
                  <a:cubicBezTo>
                    <a:pt x="613" y="12614"/>
                    <a:pt x="607" y="12659"/>
                    <a:pt x="554" y="12709"/>
                  </a:cubicBezTo>
                  <a:cubicBezTo>
                    <a:pt x="522" y="12739"/>
                    <a:pt x="489" y="12762"/>
                    <a:pt x="478" y="12758"/>
                  </a:cubicBezTo>
                  <a:cubicBezTo>
                    <a:pt x="436" y="12740"/>
                    <a:pt x="441" y="13154"/>
                    <a:pt x="484" y="13224"/>
                  </a:cubicBezTo>
                  <a:cubicBezTo>
                    <a:pt x="523" y="13287"/>
                    <a:pt x="521" y="13304"/>
                    <a:pt x="473" y="13408"/>
                  </a:cubicBezTo>
                  <a:cubicBezTo>
                    <a:pt x="443" y="13472"/>
                    <a:pt x="425" y="13525"/>
                    <a:pt x="432" y="13525"/>
                  </a:cubicBezTo>
                  <a:cubicBezTo>
                    <a:pt x="439" y="13525"/>
                    <a:pt x="432" y="13552"/>
                    <a:pt x="414" y="13586"/>
                  </a:cubicBezTo>
                  <a:cubicBezTo>
                    <a:pt x="397" y="13620"/>
                    <a:pt x="362" y="13647"/>
                    <a:pt x="338" y="13647"/>
                  </a:cubicBezTo>
                  <a:cubicBezTo>
                    <a:pt x="315" y="13647"/>
                    <a:pt x="294" y="13673"/>
                    <a:pt x="292" y="13703"/>
                  </a:cubicBezTo>
                  <a:cubicBezTo>
                    <a:pt x="287" y="13757"/>
                    <a:pt x="282" y="13801"/>
                    <a:pt x="268" y="13844"/>
                  </a:cubicBezTo>
                  <a:cubicBezTo>
                    <a:pt x="265" y="13857"/>
                    <a:pt x="254" y="13888"/>
                    <a:pt x="251" y="13917"/>
                  </a:cubicBezTo>
                  <a:cubicBezTo>
                    <a:pt x="239" y="14022"/>
                    <a:pt x="198" y="14160"/>
                    <a:pt x="163" y="14206"/>
                  </a:cubicBezTo>
                  <a:cubicBezTo>
                    <a:pt x="143" y="14233"/>
                    <a:pt x="132" y="14342"/>
                    <a:pt x="134" y="14464"/>
                  </a:cubicBezTo>
                  <a:cubicBezTo>
                    <a:pt x="136" y="14580"/>
                    <a:pt x="127" y="14678"/>
                    <a:pt x="117" y="14684"/>
                  </a:cubicBezTo>
                  <a:cubicBezTo>
                    <a:pt x="107" y="14691"/>
                    <a:pt x="105" y="14791"/>
                    <a:pt x="111" y="14905"/>
                  </a:cubicBezTo>
                  <a:cubicBezTo>
                    <a:pt x="117" y="15019"/>
                    <a:pt x="115" y="15136"/>
                    <a:pt x="105" y="15163"/>
                  </a:cubicBezTo>
                  <a:cubicBezTo>
                    <a:pt x="89" y="15207"/>
                    <a:pt x="84" y="15204"/>
                    <a:pt x="47" y="15151"/>
                  </a:cubicBezTo>
                  <a:cubicBezTo>
                    <a:pt x="9" y="15097"/>
                    <a:pt x="0" y="15119"/>
                    <a:pt x="0" y="15372"/>
                  </a:cubicBezTo>
                  <a:cubicBezTo>
                    <a:pt x="0" y="15540"/>
                    <a:pt x="16" y="15666"/>
                    <a:pt x="35" y="15679"/>
                  </a:cubicBezTo>
                  <a:cubicBezTo>
                    <a:pt x="52" y="15690"/>
                    <a:pt x="62" y="15745"/>
                    <a:pt x="58" y="15807"/>
                  </a:cubicBezTo>
                  <a:cubicBezTo>
                    <a:pt x="47" y="16008"/>
                    <a:pt x="59" y="16157"/>
                    <a:pt x="88" y="16157"/>
                  </a:cubicBezTo>
                  <a:cubicBezTo>
                    <a:pt x="103" y="16157"/>
                    <a:pt x="124" y="16079"/>
                    <a:pt x="128" y="15985"/>
                  </a:cubicBezTo>
                  <a:cubicBezTo>
                    <a:pt x="140" y="15769"/>
                    <a:pt x="192" y="15765"/>
                    <a:pt x="204" y="15979"/>
                  </a:cubicBezTo>
                  <a:cubicBezTo>
                    <a:pt x="209" y="16069"/>
                    <a:pt x="230" y="16162"/>
                    <a:pt x="251" y="16188"/>
                  </a:cubicBezTo>
                  <a:cubicBezTo>
                    <a:pt x="272" y="16214"/>
                    <a:pt x="299" y="16270"/>
                    <a:pt x="309" y="16317"/>
                  </a:cubicBezTo>
                  <a:cubicBezTo>
                    <a:pt x="320" y="16364"/>
                    <a:pt x="346" y="16403"/>
                    <a:pt x="368" y="16403"/>
                  </a:cubicBezTo>
                  <a:cubicBezTo>
                    <a:pt x="424" y="16403"/>
                    <a:pt x="471" y="16474"/>
                    <a:pt x="478" y="16568"/>
                  </a:cubicBezTo>
                  <a:cubicBezTo>
                    <a:pt x="482" y="16613"/>
                    <a:pt x="490" y="16642"/>
                    <a:pt x="496" y="16636"/>
                  </a:cubicBezTo>
                  <a:cubicBezTo>
                    <a:pt x="502" y="16629"/>
                    <a:pt x="546" y="16636"/>
                    <a:pt x="589" y="16654"/>
                  </a:cubicBezTo>
                  <a:cubicBezTo>
                    <a:pt x="632" y="16672"/>
                    <a:pt x="728" y="16693"/>
                    <a:pt x="805" y="16697"/>
                  </a:cubicBezTo>
                  <a:cubicBezTo>
                    <a:pt x="949" y="16704"/>
                    <a:pt x="1062" y="16772"/>
                    <a:pt x="1062" y="16857"/>
                  </a:cubicBezTo>
                  <a:cubicBezTo>
                    <a:pt x="1062" y="16881"/>
                    <a:pt x="1035" y="16909"/>
                    <a:pt x="1004" y="16918"/>
                  </a:cubicBezTo>
                  <a:cubicBezTo>
                    <a:pt x="933" y="16937"/>
                    <a:pt x="903" y="17064"/>
                    <a:pt x="939" y="17194"/>
                  </a:cubicBezTo>
                  <a:cubicBezTo>
                    <a:pt x="957" y="17257"/>
                    <a:pt x="959" y="17302"/>
                    <a:pt x="939" y="17323"/>
                  </a:cubicBezTo>
                  <a:cubicBezTo>
                    <a:pt x="902" y="17363"/>
                    <a:pt x="934" y="17519"/>
                    <a:pt x="980" y="17519"/>
                  </a:cubicBezTo>
                  <a:cubicBezTo>
                    <a:pt x="999" y="17519"/>
                    <a:pt x="1047" y="17549"/>
                    <a:pt x="1085" y="17587"/>
                  </a:cubicBezTo>
                  <a:cubicBezTo>
                    <a:pt x="1144" y="17645"/>
                    <a:pt x="1159" y="17650"/>
                    <a:pt x="1208" y="17618"/>
                  </a:cubicBezTo>
                  <a:cubicBezTo>
                    <a:pt x="1255" y="17587"/>
                    <a:pt x="1284" y="17590"/>
                    <a:pt x="1342" y="17630"/>
                  </a:cubicBezTo>
                  <a:cubicBezTo>
                    <a:pt x="1424" y="17687"/>
                    <a:pt x="1445" y="17752"/>
                    <a:pt x="1412" y="17851"/>
                  </a:cubicBezTo>
                  <a:cubicBezTo>
                    <a:pt x="1376" y="17957"/>
                    <a:pt x="1409" y="18010"/>
                    <a:pt x="1511" y="18010"/>
                  </a:cubicBezTo>
                  <a:cubicBezTo>
                    <a:pt x="1563" y="18010"/>
                    <a:pt x="1630" y="18040"/>
                    <a:pt x="1669" y="18078"/>
                  </a:cubicBezTo>
                  <a:lnTo>
                    <a:pt x="1733" y="18145"/>
                  </a:lnTo>
                  <a:lnTo>
                    <a:pt x="1867" y="18078"/>
                  </a:lnTo>
                  <a:cubicBezTo>
                    <a:pt x="2031" y="17997"/>
                    <a:pt x="2045" y="17995"/>
                    <a:pt x="2147" y="18072"/>
                  </a:cubicBezTo>
                  <a:cubicBezTo>
                    <a:pt x="2246" y="18146"/>
                    <a:pt x="2393" y="18164"/>
                    <a:pt x="2456" y="18108"/>
                  </a:cubicBezTo>
                  <a:cubicBezTo>
                    <a:pt x="2487" y="18082"/>
                    <a:pt x="2532" y="18075"/>
                    <a:pt x="2585" y="18090"/>
                  </a:cubicBezTo>
                  <a:cubicBezTo>
                    <a:pt x="2629" y="18103"/>
                    <a:pt x="2692" y="18120"/>
                    <a:pt x="2725" y="18127"/>
                  </a:cubicBezTo>
                  <a:cubicBezTo>
                    <a:pt x="2976" y="18177"/>
                    <a:pt x="3080" y="18187"/>
                    <a:pt x="3098" y="18176"/>
                  </a:cubicBezTo>
                  <a:cubicBezTo>
                    <a:pt x="3142" y="18149"/>
                    <a:pt x="3299" y="18264"/>
                    <a:pt x="3291" y="18317"/>
                  </a:cubicBezTo>
                  <a:cubicBezTo>
                    <a:pt x="3284" y="18362"/>
                    <a:pt x="3313" y="18371"/>
                    <a:pt x="3501" y="18378"/>
                  </a:cubicBezTo>
                  <a:cubicBezTo>
                    <a:pt x="3621" y="18384"/>
                    <a:pt x="3738" y="18398"/>
                    <a:pt x="3758" y="18415"/>
                  </a:cubicBezTo>
                  <a:cubicBezTo>
                    <a:pt x="3783" y="18437"/>
                    <a:pt x="3817" y="18432"/>
                    <a:pt x="3868" y="18397"/>
                  </a:cubicBezTo>
                  <a:cubicBezTo>
                    <a:pt x="3934" y="18352"/>
                    <a:pt x="3959" y="18354"/>
                    <a:pt x="4084" y="18391"/>
                  </a:cubicBezTo>
                  <a:cubicBezTo>
                    <a:pt x="4208" y="18427"/>
                    <a:pt x="4223" y="18441"/>
                    <a:pt x="4224" y="18513"/>
                  </a:cubicBezTo>
                  <a:cubicBezTo>
                    <a:pt x="4225" y="18559"/>
                    <a:pt x="4234" y="18605"/>
                    <a:pt x="4242" y="18612"/>
                  </a:cubicBezTo>
                  <a:cubicBezTo>
                    <a:pt x="4249" y="18619"/>
                    <a:pt x="4373" y="18631"/>
                    <a:pt x="4516" y="18642"/>
                  </a:cubicBezTo>
                  <a:cubicBezTo>
                    <a:pt x="4729" y="18659"/>
                    <a:pt x="4785" y="18657"/>
                    <a:pt x="4825" y="18618"/>
                  </a:cubicBezTo>
                  <a:cubicBezTo>
                    <a:pt x="4870" y="18575"/>
                    <a:pt x="4899" y="18575"/>
                    <a:pt x="5094" y="18618"/>
                  </a:cubicBezTo>
                  <a:cubicBezTo>
                    <a:pt x="5334" y="18670"/>
                    <a:pt x="5368" y="18682"/>
                    <a:pt x="5345" y="18722"/>
                  </a:cubicBezTo>
                  <a:cubicBezTo>
                    <a:pt x="5319" y="18766"/>
                    <a:pt x="5418" y="18806"/>
                    <a:pt x="5607" y="18826"/>
                  </a:cubicBezTo>
                  <a:cubicBezTo>
                    <a:pt x="5941" y="18862"/>
                    <a:pt x="6121" y="18913"/>
                    <a:pt x="6121" y="18968"/>
                  </a:cubicBezTo>
                  <a:cubicBezTo>
                    <a:pt x="6121" y="19017"/>
                    <a:pt x="6236" y="19026"/>
                    <a:pt x="6272" y="18980"/>
                  </a:cubicBezTo>
                  <a:cubicBezTo>
                    <a:pt x="6312" y="18929"/>
                    <a:pt x="6552" y="18935"/>
                    <a:pt x="6547" y="18986"/>
                  </a:cubicBezTo>
                  <a:cubicBezTo>
                    <a:pt x="6545" y="19003"/>
                    <a:pt x="6505" y="19036"/>
                    <a:pt x="6459" y="19060"/>
                  </a:cubicBezTo>
                  <a:cubicBezTo>
                    <a:pt x="6380" y="19101"/>
                    <a:pt x="6378" y="19105"/>
                    <a:pt x="6436" y="19127"/>
                  </a:cubicBezTo>
                  <a:cubicBezTo>
                    <a:pt x="6469" y="19140"/>
                    <a:pt x="6544" y="19150"/>
                    <a:pt x="6599" y="19146"/>
                  </a:cubicBezTo>
                  <a:cubicBezTo>
                    <a:pt x="6654" y="19141"/>
                    <a:pt x="6721" y="19136"/>
                    <a:pt x="6751" y="19133"/>
                  </a:cubicBezTo>
                  <a:cubicBezTo>
                    <a:pt x="6790" y="19130"/>
                    <a:pt x="6800" y="19111"/>
                    <a:pt x="6786" y="19072"/>
                  </a:cubicBezTo>
                  <a:cubicBezTo>
                    <a:pt x="6775" y="19042"/>
                    <a:pt x="6765" y="19003"/>
                    <a:pt x="6762" y="18986"/>
                  </a:cubicBezTo>
                  <a:cubicBezTo>
                    <a:pt x="6755" y="18945"/>
                    <a:pt x="6977" y="18941"/>
                    <a:pt x="7048" y="18980"/>
                  </a:cubicBezTo>
                  <a:cubicBezTo>
                    <a:pt x="7104" y="19010"/>
                    <a:pt x="7106" y="19012"/>
                    <a:pt x="7042" y="19066"/>
                  </a:cubicBezTo>
                  <a:lnTo>
                    <a:pt x="6972" y="19121"/>
                  </a:lnTo>
                  <a:lnTo>
                    <a:pt x="7037" y="19139"/>
                  </a:lnTo>
                  <a:cubicBezTo>
                    <a:pt x="7112" y="19164"/>
                    <a:pt x="7286" y="19136"/>
                    <a:pt x="7393" y="19078"/>
                  </a:cubicBezTo>
                  <a:cubicBezTo>
                    <a:pt x="7436" y="19055"/>
                    <a:pt x="7480" y="19048"/>
                    <a:pt x="7492" y="19060"/>
                  </a:cubicBezTo>
                  <a:cubicBezTo>
                    <a:pt x="7503" y="19072"/>
                    <a:pt x="7548" y="19081"/>
                    <a:pt x="7591" y="19084"/>
                  </a:cubicBezTo>
                  <a:cubicBezTo>
                    <a:pt x="7687" y="19090"/>
                    <a:pt x="7938" y="19152"/>
                    <a:pt x="7976" y="19176"/>
                  </a:cubicBezTo>
                  <a:cubicBezTo>
                    <a:pt x="7991" y="19186"/>
                    <a:pt x="8005" y="19227"/>
                    <a:pt x="8005" y="19268"/>
                  </a:cubicBezTo>
                  <a:cubicBezTo>
                    <a:pt x="8005" y="19350"/>
                    <a:pt x="8077" y="19373"/>
                    <a:pt x="8104" y="19299"/>
                  </a:cubicBezTo>
                  <a:cubicBezTo>
                    <a:pt x="8131" y="19226"/>
                    <a:pt x="8291" y="19246"/>
                    <a:pt x="8344" y="19330"/>
                  </a:cubicBezTo>
                  <a:cubicBezTo>
                    <a:pt x="8368" y="19370"/>
                    <a:pt x="8379" y="19402"/>
                    <a:pt x="8367" y="19403"/>
                  </a:cubicBezTo>
                  <a:cubicBezTo>
                    <a:pt x="8354" y="19404"/>
                    <a:pt x="8371" y="19419"/>
                    <a:pt x="8408" y="19434"/>
                  </a:cubicBezTo>
                  <a:cubicBezTo>
                    <a:pt x="8444" y="19449"/>
                    <a:pt x="8478" y="19488"/>
                    <a:pt x="8478" y="19514"/>
                  </a:cubicBezTo>
                  <a:cubicBezTo>
                    <a:pt x="8478" y="19547"/>
                    <a:pt x="8506" y="19557"/>
                    <a:pt x="8577" y="19557"/>
                  </a:cubicBezTo>
                  <a:cubicBezTo>
                    <a:pt x="8633" y="19557"/>
                    <a:pt x="8690" y="19570"/>
                    <a:pt x="8700" y="19587"/>
                  </a:cubicBezTo>
                  <a:cubicBezTo>
                    <a:pt x="8726" y="19632"/>
                    <a:pt x="8907" y="19628"/>
                    <a:pt x="8945" y="19581"/>
                  </a:cubicBezTo>
                  <a:cubicBezTo>
                    <a:pt x="8966" y="19554"/>
                    <a:pt x="9026" y="19543"/>
                    <a:pt x="9137" y="19551"/>
                  </a:cubicBezTo>
                  <a:cubicBezTo>
                    <a:pt x="9233" y="19557"/>
                    <a:pt x="9324" y="19546"/>
                    <a:pt x="9347" y="19526"/>
                  </a:cubicBezTo>
                  <a:cubicBezTo>
                    <a:pt x="9374" y="19502"/>
                    <a:pt x="9404" y="19505"/>
                    <a:pt x="9441" y="19526"/>
                  </a:cubicBezTo>
                  <a:cubicBezTo>
                    <a:pt x="9470" y="19543"/>
                    <a:pt x="9536" y="19551"/>
                    <a:pt x="9592" y="19551"/>
                  </a:cubicBezTo>
                  <a:cubicBezTo>
                    <a:pt x="9705" y="19549"/>
                    <a:pt x="9859" y="19580"/>
                    <a:pt x="9884" y="19606"/>
                  </a:cubicBezTo>
                  <a:cubicBezTo>
                    <a:pt x="9893" y="19615"/>
                    <a:pt x="9913" y="19608"/>
                    <a:pt x="9931" y="19593"/>
                  </a:cubicBezTo>
                  <a:cubicBezTo>
                    <a:pt x="9968" y="19562"/>
                    <a:pt x="10152" y="19639"/>
                    <a:pt x="10152" y="19685"/>
                  </a:cubicBezTo>
                  <a:cubicBezTo>
                    <a:pt x="10152" y="19704"/>
                    <a:pt x="10177" y="19702"/>
                    <a:pt x="10211" y="19679"/>
                  </a:cubicBezTo>
                  <a:cubicBezTo>
                    <a:pt x="10255" y="19650"/>
                    <a:pt x="10279" y="19647"/>
                    <a:pt x="10316" y="19679"/>
                  </a:cubicBezTo>
                  <a:cubicBezTo>
                    <a:pt x="10342" y="19702"/>
                    <a:pt x="10359" y="19740"/>
                    <a:pt x="10357" y="19759"/>
                  </a:cubicBezTo>
                  <a:cubicBezTo>
                    <a:pt x="10345" y="19861"/>
                    <a:pt x="10366" y="19870"/>
                    <a:pt x="10567" y="19870"/>
                  </a:cubicBezTo>
                  <a:cubicBezTo>
                    <a:pt x="10679" y="19870"/>
                    <a:pt x="10779" y="19855"/>
                    <a:pt x="10788" y="19839"/>
                  </a:cubicBezTo>
                  <a:cubicBezTo>
                    <a:pt x="10799" y="19821"/>
                    <a:pt x="10827" y="19822"/>
                    <a:pt x="10870" y="19839"/>
                  </a:cubicBezTo>
                  <a:cubicBezTo>
                    <a:pt x="10908" y="19854"/>
                    <a:pt x="10949" y="19860"/>
                    <a:pt x="10958" y="19851"/>
                  </a:cubicBezTo>
                  <a:cubicBezTo>
                    <a:pt x="10981" y="19826"/>
                    <a:pt x="11097" y="19902"/>
                    <a:pt x="11080" y="19931"/>
                  </a:cubicBezTo>
                  <a:cubicBezTo>
                    <a:pt x="11072" y="19945"/>
                    <a:pt x="11084" y="19964"/>
                    <a:pt x="11109" y="19974"/>
                  </a:cubicBezTo>
                  <a:cubicBezTo>
                    <a:pt x="11145" y="19988"/>
                    <a:pt x="11152" y="20003"/>
                    <a:pt x="11127" y="20054"/>
                  </a:cubicBezTo>
                  <a:cubicBezTo>
                    <a:pt x="11095" y="20116"/>
                    <a:pt x="11096" y="20116"/>
                    <a:pt x="11389" y="20097"/>
                  </a:cubicBezTo>
                  <a:cubicBezTo>
                    <a:pt x="11569" y="20085"/>
                    <a:pt x="11700" y="20090"/>
                    <a:pt x="11722" y="20109"/>
                  </a:cubicBezTo>
                  <a:cubicBezTo>
                    <a:pt x="11741" y="20126"/>
                    <a:pt x="11851" y="20149"/>
                    <a:pt x="11967" y="20158"/>
                  </a:cubicBezTo>
                  <a:cubicBezTo>
                    <a:pt x="12082" y="20167"/>
                    <a:pt x="12210" y="20186"/>
                    <a:pt x="12247" y="20207"/>
                  </a:cubicBezTo>
                  <a:cubicBezTo>
                    <a:pt x="12308" y="20242"/>
                    <a:pt x="12309" y="20253"/>
                    <a:pt x="12265" y="20287"/>
                  </a:cubicBezTo>
                  <a:cubicBezTo>
                    <a:pt x="12238" y="20308"/>
                    <a:pt x="12225" y="20331"/>
                    <a:pt x="12235" y="20342"/>
                  </a:cubicBezTo>
                  <a:cubicBezTo>
                    <a:pt x="12267" y="20375"/>
                    <a:pt x="12618" y="20364"/>
                    <a:pt x="12638" y="20330"/>
                  </a:cubicBezTo>
                  <a:cubicBezTo>
                    <a:pt x="12648" y="20312"/>
                    <a:pt x="12703" y="20308"/>
                    <a:pt x="12755" y="20318"/>
                  </a:cubicBezTo>
                  <a:cubicBezTo>
                    <a:pt x="12806" y="20327"/>
                    <a:pt x="12878" y="20343"/>
                    <a:pt x="12918" y="20348"/>
                  </a:cubicBezTo>
                  <a:cubicBezTo>
                    <a:pt x="13296" y="20399"/>
                    <a:pt x="13400" y="20433"/>
                    <a:pt x="13291" y="20477"/>
                  </a:cubicBezTo>
                  <a:cubicBezTo>
                    <a:pt x="13212" y="20509"/>
                    <a:pt x="13237" y="20551"/>
                    <a:pt x="13338" y="20551"/>
                  </a:cubicBezTo>
                  <a:cubicBezTo>
                    <a:pt x="13391" y="20551"/>
                    <a:pt x="13450" y="20564"/>
                    <a:pt x="13466" y="20581"/>
                  </a:cubicBezTo>
                  <a:cubicBezTo>
                    <a:pt x="13501" y="20618"/>
                    <a:pt x="13639" y="20626"/>
                    <a:pt x="14021" y="20612"/>
                  </a:cubicBezTo>
                  <a:cubicBezTo>
                    <a:pt x="14179" y="20606"/>
                    <a:pt x="14311" y="20616"/>
                    <a:pt x="14347" y="20637"/>
                  </a:cubicBezTo>
                  <a:cubicBezTo>
                    <a:pt x="14381" y="20656"/>
                    <a:pt x="14440" y="20665"/>
                    <a:pt x="14476" y="20655"/>
                  </a:cubicBezTo>
                  <a:cubicBezTo>
                    <a:pt x="14513" y="20645"/>
                    <a:pt x="14564" y="20653"/>
                    <a:pt x="14593" y="20680"/>
                  </a:cubicBezTo>
                  <a:cubicBezTo>
                    <a:pt x="14620" y="20705"/>
                    <a:pt x="14662" y="20736"/>
                    <a:pt x="14692" y="20747"/>
                  </a:cubicBezTo>
                  <a:cubicBezTo>
                    <a:pt x="14758" y="20772"/>
                    <a:pt x="14730" y="20827"/>
                    <a:pt x="14651" y="20827"/>
                  </a:cubicBezTo>
                  <a:cubicBezTo>
                    <a:pt x="14619" y="20827"/>
                    <a:pt x="14597" y="20838"/>
                    <a:pt x="14604" y="20851"/>
                  </a:cubicBezTo>
                  <a:cubicBezTo>
                    <a:pt x="14612" y="20864"/>
                    <a:pt x="14736" y="20867"/>
                    <a:pt x="14878" y="20858"/>
                  </a:cubicBezTo>
                  <a:cubicBezTo>
                    <a:pt x="15145" y="20839"/>
                    <a:pt x="15520" y="20849"/>
                    <a:pt x="15590" y="20876"/>
                  </a:cubicBezTo>
                  <a:cubicBezTo>
                    <a:pt x="15622" y="20888"/>
                    <a:pt x="15625" y="20900"/>
                    <a:pt x="15596" y="20937"/>
                  </a:cubicBezTo>
                  <a:cubicBezTo>
                    <a:pt x="15570" y="20971"/>
                    <a:pt x="15497" y="20980"/>
                    <a:pt x="15328" y="20980"/>
                  </a:cubicBezTo>
                  <a:cubicBezTo>
                    <a:pt x="15193" y="20980"/>
                    <a:pt x="15094" y="20993"/>
                    <a:pt x="15094" y="21011"/>
                  </a:cubicBezTo>
                  <a:cubicBezTo>
                    <a:pt x="15094" y="21028"/>
                    <a:pt x="15142" y="21042"/>
                    <a:pt x="15199" y="21042"/>
                  </a:cubicBezTo>
                  <a:cubicBezTo>
                    <a:pt x="15256" y="21042"/>
                    <a:pt x="15332" y="21064"/>
                    <a:pt x="15363" y="21085"/>
                  </a:cubicBezTo>
                  <a:cubicBezTo>
                    <a:pt x="15407" y="21114"/>
                    <a:pt x="15432" y="21111"/>
                    <a:pt x="15491" y="21078"/>
                  </a:cubicBezTo>
                  <a:cubicBezTo>
                    <a:pt x="15573" y="21032"/>
                    <a:pt x="15845" y="21021"/>
                    <a:pt x="15935" y="21060"/>
                  </a:cubicBezTo>
                  <a:cubicBezTo>
                    <a:pt x="16046" y="21108"/>
                    <a:pt x="16179" y="21103"/>
                    <a:pt x="16197" y="21054"/>
                  </a:cubicBezTo>
                  <a:cubicBezTo>
                    <a:pt x="16206" y="21028"/>
                    <a:pt x="16224" y="21014"/>
                    <a:pt x="16238" y="21023"/>
                  </a:cubicBezTo>
                  <a:cubicBezTo>
                    <a:pt x="16252" y="21032"/>
                    <a:pt x="16338" y="21049"/>
                    <a:pt x="16425" y="21060"/>
                  </a:cubicBezTo>
                  <a:cubicBezTo>
                    <a:pt x="16512" y="21071"/>
                    <a:pt x="16618" y="21098"/>
                    <a:pt x="16658" y="21115"/>
                  </a:cubicBezTo>
                  <a:cubicBezTo>
                    <a:pt x="16698" y="21133"/>
                    <a:pt x="16748" y="21143"/>
                    <a:pt x="16769" y="21140"/>
                  </a:cubicBezTo>
                  <a:cubicBezTo>
                    <a:pt x="16789" y="21136"/>
                    <a:pt x="16811" y="21155"/>
                    <a:pt x="16821" y="21183"/>
                  </a:cubicBezTo>
                  <a:cubicBezTo>
                    <a:pt x="16834" y="21217"/>
                    <a:pt x="16862" y="21232"/>
                    <a:pt x="16909" y="21220"/>
                  </a:cubicBezTo>
                  <a:cubicBezTo>
                    <a:pt x="16997" y="21196"/>
                    <a:pt x="17032" y="21258"/>
                    <a:pt x="16961" y="21312"/>
                  </a:cubicBezTo>
                  <a:cubicBezTo>
                    <a:pt x="16914" y="21348"/>
                    <a:pt x="16936" y="21355"/>
                    <a:pt x="17119" y="21355"/>
                  </a:cubicBezTo>
                  <a:cubicBezTo>
                    <a:pt x="17234" y="21355"/>
                    <a:pt x="17336" y="21341"/>
                    <a:pt x="17347" y="21324"/>
                  </a:cubicBezTo>
                  <a:cubicBezTo>
                    <a:pt x="17366" y="21291"/>
                    <a:pt x="17566" y="21290"/>
                    <a:pt x="17586" y="21324"/>
                  </a:cubicBezTo>
                  <a:cubicBezTo>
                    <a:pt x="17592" y="21335"/>
                    <a:pt x="17651" y="21346"/>
                    <a:pt x="17720" y="21348"/>
                  </a:cubicBezTo>
                  <a:cubicBezTo>
                    <a:pt x="17789" y="21351"/>
                    <a:pt x="17857" y="21364"/>
                    <a:pt x="17872" y="21379"/>
                  </a:cubicBezTo>
                  <a:cubicBezTo>
                    <a:pt x="17930" y="21440"/>
                    <a:pt x="17852" y="21477"/>
                    <a:pt x="17656" y="21477"/>
                  </a:cubicBezTo>
                  <a:cubicBezTo>
                    <a:pt x="17539" y="21477"/>
                    <a:pt x="17452" y="21490"/>
                    <a:pt x="17452" y="21508"/>
                  </a:cubicBezTo>
                  <a:cubicBezTo>
                    <a:pt x="17452" y="21525"/>
                    <a:pt x="17504" y="21539"/>
                    <a:pt x="17568" y="21539"/>
                  </a:cubicBezTo>
                  <a:cubicBezTo>
                    <a:pt x="17632" y="21539"/>
                    <a:pt x="17692" y="21552"/>
                    <a:pt x="17702" y="21569"/>
                  </a:cubicBezTo>
                  <a:cubicBezTo>
                    <a:pt x="17712" y="21586"/>
                    <a:pt x="17760" y="21600"/>
                    <a:pt x="17807" y="21600"/>
                  </a:cubicBezTo>
                  <a:cubicBezTo>
                    <a:pt x="17880" y="21600"/>
                    <a:pt x="17889" y="21591"/>
                    <a:pt x="17889" y="21526"/>
                  </a:cubicBezTo>
                  <a:cubicBezTo>
                    <a:pt x="17889" y="21469"/>
                    <a:pt x="17921" y="21431"/>
                    <a:pt x="18006" y="21385"/>
                  </a:cubicBezTo>
                  <a:cubicBezTo>
                    <a:pt x="18108" y="21330"/>
                    <a:pt x="18124" y="21332"/>
                    <a:pt x="18198" y="21373"/>
                  </a:cubicBezTo>
                  <a:cubicBezTo>
                    <a:pt x="18296" y="21426"/>
                    <a:pt x="18330" y="21408"/>
                    <a:pt x="18280" y="21324"/>
                  </a:cubicBezTo>
                  <a:cubicBezTo>
                    <a:pt x="18251" y="21274"/>
                    <a:pt x="18251" y="21247"/>
                    <a:pt x="18292" y="21183"/>
                  </a:cubicBezTo>
                  <a:cubicBezTo>
                    <a:pt x="18333" y="21116"/>
                    <a:pt x="18359" y="21101"/>
                    <a:pt x="18461" y="21109"/>
                  </a:cubicBezTo>
                  <a:cubicBezTo>
                    <a:pt x="18580" y="21118"/>
                    <a:pt x="18583" y="21117"/>
                    <a:pt x="18589" y="21011"/>
                  </a:cubicBezTo>
                  <a:cubicBezTo>
                    <a:pt x="18593" y="20952"/>
                    <a:pt x="18587" y="20922"/>
                    <a:pt x="18578" y="20943"/>
                  </a:cubicBezTo>
                  <a:cubicBezTo>
                    <a:pt x="18555" y="20997"/>
                    <a:pt x="18397" y="21083"/>
                    <a:pt x="18362" y="21060"/>
                  </a:cubicBezTo>
                  <a:cubicBezTo>
                    <a:pt x="18315" y="21030"/>
                    <a:pt x="18330" y="20953"/>
                    <a:pt x="18385" y="20931"/>
                  </a:cubicBezTo>
                  <a:cubicBezTo>
                    <a:pt x="18459" y="20902"/>
                    <a:pt x="18504" y="20827"/>
                    <a:pt x="18496" y="20747"/>
                  </a:cubicBezTo>
                  <a:cubicBezTo>
                    <a:pt x="18492" y="20705"/>
                    <a:pt x="18517" y="20643"/>
                    <a:pt x="18566" y="20594"/>
                  </a:cubicBezTo>
                  <a:lnTo>
                    <a:pt x="18648" y="20514"/>
                  </a:lnTo>
                  <a:lnTo>
                    <a:pt x="18700" y="20594"/>
                  </a:lnTo>
                  <a:cubicBezTo>
                    <a:pt x="18773" y="20710"/>
                    <a:pt x="18812" y="20660"/>
                    <a:pt x="18788" y="20489"/>
                  </a:cubicBezTo>
                  <a:cubicBezTo>
                    <a:pt x="18751" y="20236"/>
                    <a:pt x="18753" y="20212"/>
                    <a:pt x="18794" y="20152"/>
                  </a:cubicBezTo>
                  <a:cubicBezTo>
                    <a:pt x="18826" y="20103"/>
                    <a:pt x="18850" y="20095"/>
                    <a:pt x="18934" y="20115"/>
                  </a:cubicBezTo>
                  <a:cubicBezTo>
                    <a:pt x="18990" y="20128"/>
                    <a:pt x="19041" y="20131"/>
                    <a:pt x="19050" y="20121"/>
                  </a:cubicBezTo>
                  <a:cubicBezTo>
                    <a:pt x="19083" y="20087"/>
                    <a:pt x="19068" y="19936"/>
                    <a:pt x="19027" y="19900"/>
                  </a:cubicBezTo>
                  <a:cubicBezTo>
                    <a:pt x="19002" y="19879"/>
                    <a:pt x="18991" y="19826"/>
                    <a:pt x="18998" y="19771"/>
                  </a:cubicBezTo>
                  <a:cubicBezTo>
                    <a:pt x="19011" y="19658"/>
                    <a:pt x="19029" y="19618"/>
                    <a:pt x="19079" y="19618"/>
                  </a:cubicBezTo>
                  <a:cubicBezTo>
                    <a:pt x="19139" y="19618"/>
                    <a:pt x="19184" y="19545"/>
                    <a:pt x="19155" y="19495"/>
                  </a:cubicBezTo>
                  <a:cubicBezTo>
                    <a:pt x="19139" y="19467"/>
                    <a:pt x="19153" y="19428"/>
                    <a:pt x="19190" y="19379"/>
                  </a:cubicBezTo>
                  <a:cubicBezTo>
                    <a:pt x="19221" y="19337"/>
                    <a:pt x="19243" y="19275"/>
                    <a:pt x="19243" y="19244"/>
                  </a:cubicBezTo>
                  <a:cubicBezTo>
                    <a:pt x="19243" y="19164"/>
                    <a:pt x="19377" y="19083"/>
                    <a:pt x="19441" y="19121"/>
                  </a:cubicBezTo>
                  <a:cubicBezTo>
                    <a:pt x="19531" y="19174"/>
                    <a:pt x="19599" y="19126"/>
                    <a:pt x="19599" y="19017"/>
                  </a:cubicBezTo>
                  <a:cubicBezTo>
                    <a:pt x="19599" y="18956"/>
                    <a:pt x="19621" y="18897"/>
                    <a:pt x="19657" y="18863"/>
                  </a:cubicBezTo>
                  <a:cubicBezTo>
                    <a:pt x="19699" y="18823"/>
                    <a:pt x="19715" y="18770"/>
                    <a:pt x="19715" y="18673"/>
                  </a:cubicBezTo>
                  <a:cubicBezTo>
                    <a:pt x="19715" y="18597"/>
                    <a:pt x="19702" y="18540"/>
                    <a:pt x="19686" y="18550"/>
                  </a:cubicBezTo>
                  <a:cubicBezTo>
                    <a:pt x="19639" y="18581"/>
                    <a:pt x="19617" y="18500"/>
                    <a:pt x="19663" y="18464"/>
                  </a:cubicBezTo>
                  <a:cubicBezTo>
                    <a:pt x="19687" y="18446"/>
                    <a:pt x="19716" y="18403"/>
                    <a:pt x="19727" y="18372"/>
                  </a:cubicBezTo>
                  <a:cubicBezTo>
                    <a:pt x="19743" y="18328"/>
                    <a:pt x="19757" y="18322"/>
                    <a:pt x="19803" y="18348"/>
                  </a:cubicBezTo>
                  <a:cubicBezTo>
                    <a:pt x="19834" y="18366"/>
                    <a:pt x="19878" y="18385"/>
                    <a:pt x="19902" y="18385"/>
                  </a:cubicBezTo>
                  <a:cubicBezTo>
                    <a:pt x="19942" y="18385"/>
                    <a:pt x="19946" y="18371"/>
                    <a:pt x="19908" y="18274"/>
                  </a:cubicBezTo>
                  <a:cubicBezTo>
                    <a:pt x="19863" y="18160"/>
                    <a:pt x="19880" y="18124"/>
                    <a:pt x="19984" y="18139"/>
                  </a:cubicBezTo>
                  <a:cubicBezTo>
                    <a:pt x="20074" y="18152"/>
                    <a:pt x="20130" y="18133"/>
                    <a:pt x="20118" y="18096"/>
                  </a:cubicBezTo>
                  <a:cubicBezTo>
                    <a:pt x="20111" y="18075"/>
                    <a:pt x="20072" y="18059"/>
                    <a:pt x="20025" y="18059"/>
                  </a:cubicBezTo>
                  <a:cubicBezTo>
                    <a:pt x="19959" y="18059"/>
                    <a:pt x="19939" y="18045"/>
                    <a:pt x="19937" y="17998"/>
                  </a:cubicBezTo>
                  <a:cubicBezTo>
                    <a:pt x="19934" y="17885"/>
                    <a:pt x="19980" y="17822"/>
                    <a:pt x="20042" y="17857"/>
                  </a:cubicBezTo>
                  <a:cubicBezTo>
                    <a:pt x="20162" y="17924"/>
                    <a:pt x="20188" y="17901"/>
                    <a:pt x="20188" y="17722"/>
                  </a:cubicBezTo>
                  <a:cubicBezTo>
                    <a:pt x="20188" y="17629"/>
                    <a:pt x="20170" y="17543"/>
                    <a:pt x="20153" y="17532"/>
                  </a:cubicBezTo>
                  <a:cubicBezTo>
                    <a:pt x="20133" y="17519"/>
                    <a:pt x="20146" y="17487"/>
                    <a:pt x="20188" y="17440"/>
                  </a:cubicBezTo>
                  <a:cubicBezTo>
                    <a:pt x="20224" y="17399"/>
                    <a:pt x="20268" y="17369"/>
                    <a:pt x="20281" y="17378"/>
                  </a:cubicBezTo>
                  <a:cubicBezTo>
                    <a:pt x="20318" y="17402"/>
                    <a:pt x="20308" y="17351"/>
                    <a:pt x="20270" y="17311"/>
                  </a:cubicBezTo>
                  <a:cubicBezTo>
                    <a:pt x="20232" y="17271"/>
                    <a:pt x="20267" y="17197"/>
                    <a:pt x="20311" y="17225"/>
                  </a:cubicBezTo>
                  <a:cubicBezTo>
                    <a:pt x="20327" y="17235"/>
                    <a:pt x="20359" y="17225"/>
                    <a:pt x="20386" y="17200"/>
                  </a:cubicBezTo>
                  <a:cubicBezTo>
                    <a:pt x="20414" y="17176"/>
                    <a:pt x="20471" y="17153"/>
                    <a:pt x="20509" y="17151"/>
                  </a:cubicBezTo>
                  <a:cubicBezTo>
                    <a:pt x="20598" y="17146"/>
                    <a:pt x="20621" y="17122"/>
                    <a:pt x="20579" y="17078"/>
                  </a:cubicBezTo>
                  <a:cubicBezTo>
                    <a:pt x="20554" y="17051"/>
                    <a:pt x="20530" y="17049"/>
                    <a:pt x="20497" y="17078"/>
                  </a:cubicBezTo>
                  <a:cubicBezTo>
                    <a:pt x="20462" y="17108"/>
                    <a:pt x="20449" y="17105"/>
                    <a:pt x="20427" y="17059"/>
                  </a:cubicBezTo>
                  <a:cubicBezTo>
                    <a:pt x="20390" y="16983"/>
                    <a:pt x="20412" y="16927"/>
                    <a:pt x="20497" y="16894"/>
                  </a:cubicBezTo>
                  <a:cubicBezTo>
                    <a:pt x="20554" y="16871"/>
                    <a:pt x="20570" y="16856"/>
                    <a:pt x="20556" y="16795"/>
                  </a:cubicBezTo>
                  <a:cubicBezTo>
                    <a:pt x="20542" y="16739"/>
                    <a:pt x="20550" y="16711"/>
                    <a:pt x="20596" y="16685"/>
                  </a:cubicBezTo>
                  <a:cubicBezTo>
                    <a:pt x="20637" y="16662"/>
                    <a:pt x="20661" y="16620"/>
                    <a:pt x="20661" y="16562"/>
                  </a:cubicBezTo>
                  <a:cubicBezTo>
                    <a:pt x="20661" y="16464"/>
                    <a:pt x="20694" y="16419"/>
                    <a:pt x="20806" y="16390"/>
                  </a:cubicBezTo>
                  <a:cubicBezTo>
                    <a:pt x="20884" y="16371"/>
                    <a:pt x="20894" y="16322"/>
                    <a:pt x="20847" y="16206"/>
                  </a:cubicBezTo>
                  <a:cubicBezTo>
                    <a:pt x="20835" y="16175"/>
                    <a:pt x="20842" y="16138"/>
                    <a:pt x="20859" y="16120"/>
                  </a:cubicBezTo>
                  <a:cubicBezTo>
                    <a:pt x="20897" y="16080"/>
                    <a:pt x="20982" y="16203"/>
                    <a:pt x="20982" y="16298"/>
                  </a:cubicBezTo>
                  <a:cubicBezTo>
                    <a:pt x="20982" y="16405"/>
                    <a:pt x="21012" y="16464"/>
                    <a:pt x="21069" y="16464"/>
                  </a:cubicBezTo>
                  <a:cubicBezTo>
                    <a:pt x="21129" y="16464"/>
                    <a:pt x="21157" y="16404"/>
                    <a:pt x="21157" y="16280"/>
                  </a:cubicBezTo>
                  <a:cubicBezTo>
                    <a:pt x="21157" y="16207"/>
                    <a:pt x="21147" y="16197"/>
                    <a:pt x="21081" y="16200"/>
                  </a:cubicBezTo>
                  <a:cubicBezTo>
                    <a:pt x="21014" y="16203"/>
                    <a:pt x="21003" y="16188"/>
                    <a:pt x="20999" y="16108"/>
                  </a:cubicBezTo>
                  <a:cubicBezTo>
                    <a:pt x="20996" y="16057"/>
                    <a:pt x="21006" y="15965"/>
                    <a:pt x="21022" y="15906"/>
                  </a:cubicBezTo>
                  <a:cubicBezTo>
                    <a:pt x="21039" y="15846"/>
                    <a:pt x="21048" y="15789"/>
                    <a:pt x="21046" y="15777"/>
                  </a:cubicBezTo>
                  <a:cubicBezTo>
                    <a:pt x="21043" y="15764"/>
                    <a:pt x="21068" y="15739"/>
                    <a:pt x="21098" y="15721"/>
                  </a:cubicBezTo>
                  <a:cubicBezTo>
                    <a:pt x="21149" y="15693"/>
                    <a:pt x="21184" y="15554"/>
                    <a:pt x="21203" y="15304"/>
                  </a:cubicBezTo>
                  <a:cubicBezTo>
                    <a:pt x="21206" y="15270"/>
                    <a:pt x="21217" y="15219"/>
                    <a:pt x="21227" y="15194"/>
                  </a:cubicBezTo>
                  <a:cubicBezTo>
                    <a:pt x="21237" y="15168"/>
                    <a:pt x="21245" y="15126"/>
                    <a:pt x="21250" y="15096"/>
                  </a:cubicBezTo>
                  <a:cubicBezTo>
                    <a:pt x="21263" y="15017"/>
                    <a:pt x="21315" y="15023"/>
                    <a:pt x="21337" y="15108"/>
                  </a:cubicBezTo>
                  <a:cubicBezTo>
                    <a:pt x="21348" y="15147"/>
                    <a:pt x="21359" y="15069"/>
                    <a:pt x="21361" y="14936"/>
                  </a:cubicBezTo>
                  <a:cubicBezTo>
                    <a:pt x="21364" y="14696"/>
                    <a:pt x="21367" y="14695"/>
                    <a:pt x="21454" y="14660"/>
                  </a:cubicBezTo>
                  <a:lnTo>
                    <a:pt x="21542" y="14623"/>
                  </a:lnTo>
                  <a:lnTo>
                    <a:pt x="21542" y="14181"/>
                  </a:lnTo>
                  <a:lnTo>
                    <a:pt x="21542" y="13733"/>
                  </a:lnTo>
                  <a:lnTo>
                    <a:pt x="21466" y="13752"/>
                  </a:lnTo>
                  <a:cubicBezTo>
                    <a:pt x="21355" y="13774"/>
                    <a:pt x="21302" y="13673"/>
                    <a:pt x="21302" y="13439"/>
                  </a:cubicBezTo>
                  <a:cubicBezTo>
                    <a:pt x="21302" y="13284"/>
                    <a:pt x="21318" y="13240"/>
                    <a:pt x="21361" y="13212"/>
                  </a:cubicBezTo>
                  <a:cubicBezTo>
                    <a:pt x="21412" y="13178"/>
                    <a:pt x="21411" y="13108"/>
                    <a:pt x="21402" y="11917"/>
                  </a:cubicBezTo>
                  <a:cubicBezTo>
                    <a:pt x="21396" y="11226"/>
                    <a:pt x="21387" y="10632"/>
                    <a:pt x="21378" y="10598"/>
                  </a:cubicBezTo>
                  <a:cubicBezTo>
                    <a:pt x="21359" y="10526"/>
                    <a:pt x="21093" y="10395"/>
                    <a:pt x="20982" y="10401"/>
                  </a:cubicBezTo>
                  <a:cubicBezTo>
                    <a:pt x="20941" y="10404"/>
                    <a:pt x="20886" y="10401"/>
                    <a:pt x="20859" y="10389"/>
                  </a:cubicBezTo>
                  <a:cubicBezTo>
                    <a:pt x="20832" y="10377"/>
                    <a:pt x="20800" y="10377"/>
                    <a:pt x="20789" y="10395"/>
                  </a:cubicBezTo>
                  <a:cubicBezTo>
                    <a:pt x="20776" y="10418"/>
                    <a:pt x="20743" y="10415"/>
                    <a:pt x="20684" y="10383"/>
                  </a:cubicBezTo>
                  <a:cubicBezTo>
                    <a:pt x="20636" y="10357"/>
                    <a:pt x="20604" y="10320"/>
                    <a:pt x="20614" y="10303"/>
                  </a:cubicBezTo>
                  <a:cubicBezTo>
                    <a:pt x="20639" y="10260"/>
                    <a:pt x="20291" y="10265"/>
                    <a:pt x="20200" y="10309"/>
                  </a:cubicBezTo>
                  <a:cubicBezTo>
                    <a:pt x="20142" y="10337"/>
                    <a:pt x="20121" y="10337"/>
                    <a:pt x="20095" y="10309"/>
                  </a:cubicBezTo>
                  <a:cubicBezTo>
                    <a:pt x="20076" y="10289"/>
                    <a:pt x="19995" y="10279"/>
                    <a:pt x="19920" y="10279"/>
                  </a:cubicBezTo>
                  <a:cubicBezTo>
                    <a:pt x="19820" y="10279"/>
                    <a:pt x="19772" y="10257"/>
                    <a:pt x="19733" y="10211"/>
                  </a:cubicBezTo>
                  <a:cubicBezTo>
                    <a:pt x="19690" y="10161"/>
                    <a:pt x="19649" y="10154"/>
                    <a:pt x="19535" y="10162"/>
                  </a:cubicBezTo>
                  <a:cubicBezTo>
                    <a:pt x="19381" y="10173"/>
                    <a:pt x="19338" y="10148"/>
                    <a:pt x="19394" y="10076"/>
                  </a:cubicBezTo>
                  <a:cubicBezTo>
                    <a:pt x="19442" y="10016"/>
                    <a:pt x="19411" y="10018"/>
                    <a:pt x="19272" y="10088"/>
                  </a:cubicBezTo>
                  <a:cubicBezTo>
                    <a:pt x="19204" y="10123"/>
                    <a:pt x="19148" y="10137"/>
                    <a:pt x="19138" y="10119"/>
                  </a:cubicBezTo>
                  <a:cubicBezTo>
                    <a:pt x="19127" y="10101"/>
                    <a:pt x="19107" y="10101"/>
                    <a:pt x="19079" y="10125"/>
                  </a:cubicBezTo>
                  <a:cubicBezTo>
                    <a:pt x="19022" y="10175"/>
                    <a:pt x="19026" y="10179"/>
                    <a:pt x="18957" y="10113"/>
                  </a:cubicBezTo>
                  <a:cubicBezTo>
                    <a:pt x="18915" y="10073"/>
                    <a:pt x="18869" y="10060"/>
                    <a:pt x="18788" y="10070"/>
                  </a:cubicBezTo>
                  <a:cubicBezTo>
                    <a:pt x="18725" y="10077"/>
                    <a:pt x="18645" y="10070"/>
                    <a:pt x="18613" y="10052"/>
                  </a:cubicBezTo>
                  <a:cubicBezTo>
                    <a:pt x="18580" y="10033"/>
                    <a:pt x="18545" y="10017"/>
                    <a:pt x="18531" y="10021"/>
                  </a:cubicBezTo>
                  <a:cubicBezTo>
                    <a:pt x="18517" y="10025"/>
                    <a:pt x="18486" y="10013"/>
                    <a:pt x="18467" y="9996"/>
                  </a:cubicBezTo>
                  <a:cubicBezTo>
                    <a:pt x="18447" y="9979"/>
                    <a:pt x="18372" y="9961"/>
                    <a:pt x="18298" y="9953"/>
                  </a:cubicBezTo>
                  <a:cubicBezTo>
                    <a:pt x="18223" y="9946"/>
                    <a:pt x="18144" y="9931"/>
                    <a:pt x="18123" y="9917"/>
                  </a:cubicBezTo>
                  <a:cubicBezTo>
                    <a:pt x="18101" y="9903"/>
                    <a:pt x="18065" y="9893"/>
                    <a:pt x="18041" y="9892"/>
                  </a:cubicBezTo>
                  <a:cubicBezTo>
                    <a:pt x="18017" y="9892"/>
                    <a:pt x="17998" y="9870"/>
                    <a:pt x="18000" y="9843"/>
                  </a:cubicBezTo>
                  <a:cubicBezTo>
                    <a:pt x="18003" y="9801"/>
                    <a:pt x="17954" y="9794"/>
                    <a:pt x="17691" y="9794"/>
                  </a:cubicBezTo>
                  <a:cubicBezTo>
                    <a:pt x="17425" y="9794"/>
                    <a:pt x="17381" y="9782"/>
                    <a:pt x="17347" y="9733"/>
                  </a:cubicBezTo>
                  <a:cubicBezTo>
                    <a:pt x="17313" y="9684"/>
                    <a:pt x="17295" y="9683"/>
                    <a:pt x="17230" y="9714"/>
                  </a:cubicBezTo>
                  <a:cubicBezTo>
                    <a:pt x="17188" y="9734"/>
                    <a:pt x="17138" y="9739"/>
                    <a:pt x="17119" y="9726"/>
                  </a:cubicBezTo>
                  <a:cubicBezTo>
                    <a:pt x="17100" y="9713"/>
                    <a:pt x="17045" y="9702"/>
                    <a:pt x="16996" y="9702"/>
                  </a:cubicBezTo>
                  <a:cubicBezTo>
                    <a:pt x="16918" y="9702"/>
                    <a:pt x="16907" y="9694"/>
                    <a:pt x="16903" y="9604"/>
                  </a:cubicBezTo>
                  <a:cubicBezTo>
                    <a:pt x="16901" y="9548"/>
                    <a:pt x="16896" y="9494"/>
                    <a:pt x="16891" y="9481"/>
                  </a:cubicBezTo>
                  <a:cubicBezTo>
                    <a:pt x="16887" y="9468"/>
                    <a:pt x="16882" y="9373"/>
                    <a:pt x="16880" y="9272"/>
                  </a:cubicBezTo>
                  <a:cubicBezTo>
                    <a:pt x="16877" y="9099"/>
                    <a:pt x="16873" y="9088"/>
                    <a:pt x="16781" y="9033"/>
                  </a:cubicBezTo>
                  <a:cubicBezTo>
                    <a:pt x="16727" y="9001"/>
                    <a:pt x="16630" y="8970"/>
                    <a:pt x="16571" y="8966"/>
                  </a:cubicBezTo>
                  <a:cubicBezTo>
                    <a:pt x="16431" y="8955"/>
                    <a:pt x="16374" y="8921"/>
                    <a:pt x="16419" y="8873"/>
                  </a:cubicBezTo>
                  <a:cubicBezTo>
                    <a:pt x="16437" y="8854"/>
                    <a:pt x="16473" y="8837"/>
                    <a:pt x="16500" y="8837"/>
                  </a:cubicBezTo>
                  <a:cubicBezTo>
                    <a:pt x="16533" y="8836"/>
                    <a:pt x="16551" y="8816"/>
                    <a:pt x="16547" y="8775"/>
                  </a:cubicBezTo>
                  <a:cubicBezTo>
                    <a:pt x="16521" y="8521"/>
                    <a:pt x="16563" y="8215"/>
                    <a:pt x="16635" y="8119"/>
                  </a:cubicBezTo>
                  <a:cubicBezTo>
                    <a:pt x="16650" y="8098"/>
                    <a:pt x="16654" y="8071"/>
                    <a:pt x="16646" y="8057"/>
                  </a:cubicBezTo>
                  <a:cubicBezTo>
                    <a:pt x="16622" y="8016"/>
                    <a:pt x="16733" y="7814"/>
                    <a:pt x="16775" y="7824"/>
                  </a:cubicBezTo>
                  <a:cubicBezTo>
                    <a:pt x="16803" y="7831"/>
                    <a:pt x="16805" y="7810"/>
                    <a:pt x="16792" y="7744"/>
                  </a:cubicBezTo>
                  <a:cubicBezTo>
                    <a:pt x="16773" y="7641"/>
                    <a:pt x="16799" y="7601"/>
                    <a:pt x="16851" y="7646"/>
                  </a:cubicBezTo>
                  <a:cubicBezTo>
                    <a:pt x="16878" y="7670"/>
                    <a:pt x="16886" y="7572"/>
                    <a:pt x="16897" y="7235"/>
                  </a:cubicBezTo>
                  <a:cubicBezTo>
                    <a:pt x="16910" y="6871"/>
                    <a:pt x="16920" y="6794"/>
                    <a:pt x="16961" y="6763"/>
                  </a:cubicBezTo>
                  <a:cubicBezTo>
                    <a:pt x="16999" y="6734"/>
                    <a:pt x="17015" y="6666"/>
                    <a:pt x="17020" y="6505"/>
                  </a:cubicBezTo>
                  <a:cubicBezTo>
                    <a:pt x="17023" y="6386"/>
                    <a:pt x="17042" y="6271"/>
                    <a:pt x="17061" y="6247"/>
                  </a:cubicBezTo>
                  <a:cubicBezTo>
                    <a:pt x="17080" y="6222"/>
                    <a:pt x="17085" y="6140"/>
                    <a:pt x="17078" y="6045"/>
                  </a:cubicBezTo>
                  <a:cubicBezTo>
                    <a:pt x="17072" y="5954"/>
                    <a:pt x="17074" y="5865"/>
                    <a:pt x="17084" y="5848"/>
                  </a:cubicBezTo>
                  <a:cubicBezTo>
                    <a:pt x="17094" y="5832"/>
                    <a:pt x="17108" y="5738"/>
                    <a:pt x="17113" y="5646"/>
                  </a:cubicBezTo>
                  <a:cubicBezTo>
                    <a:pt x="17118" y="5553"/>
                    <a:pt x="17136" y="5434"/>
                    <a:pt x="17154" y="5376"/>
                  </a:cubicBezTo>
                  <a:cubicBezTo>
                    <a:pt x="17184" y="5281"/>
                    <a:pt x="17198" y="5202"/>
                    <a:pt x="17224" y="4879"/>
                  </a:cubicBezTo>
                  <a:cubicBezTo>
                    <a:pt x="17230" y="4802"/>
                    <a:pt x="17240" y="4785"/>
                    <a:pt x="17294" y="4793"/>
                  </a:cubicBezTo>
                  <a:cubicBezTo>
                    <a:pt x="17359" y="4802"/>
                    <a:pt x="17364" y="4798"/>
                    <a:pt x="17364" y="4327"/>
                  </a:cubicBezTo>
                  <a:cubicBezTo>
                    <a:pt x="17364" y="4024"/>
                    <a:pt x="17376" y="3775"/>
                    <a:pt x="17405" y="3633"/>
                  </a:cubicBezTo>
                  <a:cubicBezTo>
                    <a:pt x="17429" y="3511"/>
                    <a:pt x="17442" y="3392"/>
                    <a:pt x="17434" y="3369"/>
                  </a:cubicBezTo>
                  <a:cubicBezTo>
                    <a:pt x="17426" y="3347"/>
                    <a:pt x="17449" y="3295"/>
                    <a:pt x="17481" y="3253"/>
                  </a:cubicBezTo>
                  <a:cubicBezTo>
                    <a:pt x="17530" y="3185"/>
                    <a:pt x="17545" y="3182"/>
                    <a:pt x="17597" y="3216"/>
                  </a:cubicBezTo>
                  <a:cubicBezTo>
                    <a:pt x="17653" y="3252"/>
                    <a:pt x="17656" y="3242"/>
                    <a:pt x="17656" y="3155"/>
                  </a:cubicBezTo>
                  <a:cubicBezTo>
                    <a:pt x="17656" y="3102"/>
                    <a:pt x="17642" y="3071"/>
                    <a:pt x="17627" y="3081"/>
                  </a:cubicBezTo>
                  <a:cubicBezTo>
                    <a:pt x="17612" y="3091"/>
                    <a:pt x="17596" y="3086"/>
                    <a:pt x="17586" y="3069"/>
                  </a:cubicBezTo>
                  <a:cubicBezTo>
                    <a:pt x="17575" y="3051"/>
                    <a:pt x="17554" y="3040"/>
                    <a:pt x="17539" y="3050"/>
                  </a:cubicBezTo>
                  <a:cubicBezTo>
                    <a:pt x="17491" y="3082"/>
                    <a:pt x="17469" y="2971"/>
                    <a:pt x="17510" y="2891"/>
                  </a:cubicBezTo>
                  <a:cubicBezTo>
                    <a:pt x="17532" y="2848"/>
                    <a:pt x="17554" y="2736"/>
                    <a:pt x="17557" y="2639"/>
                  </a:cubicBezTo>
                  <a:cubicBezTo>
                    <a:pt x="17564" y="2406"/>
                    <a:pt x="17597" y="2102"/>
                    <a:pt x="17621" y="2044"/>
                  </a:cubicBezTo>
                  <a:cubicBezTo>
                    <a:pt x="17631" y="2018"/>
                    <a:pt x="17640" y="1954"/>
                    <a:pt x="17644" y="1903"/>
                  </a:cubicBezTo>
                  <a:cubicBezTo>
                    <a:pt x="17665" y="1656"/>
                    <a:pt x="17688" y="1498"/>
                    <a:pt x="17702" y="1436"/>
                  </a:cubicBezTo>
                  <a:cubicBezTo>
                    <a:pt x="17711" y="1399"/>
                    <a:pt x="17706" y="1336"/>
                    <a:pt x="17691" y="1295"/>
                  </a:cubicBezTo>
                  <a:cubicBezTo>
                    <a:pt x="17668" y="1233"/>
                    <a:pt x="17646" y="1223"/>
                    <a:pt x="17551" y="1228"/>
                  </a:cubicBezTo>
                  <a:cubicBezTo>
                    <a:pt x="17489" y="1231"/>
                    <a:pt x="17347" y="1214"/>
                    <a:pt x="17236" y="1191"/>
                  </a:cubicBezTo>
                  <a:cubicBezTo>
                    <a:pt x="17035" y="1149"/>
                    <a:pt x="16764" y="1116"/>
                    <a:pt x="16629" y="1117"/>
                  </a:cubicBezTo>
                  <a:cubicBezTo>
                    <a:pt x="16590" y="1118"/>
                    <a:pt x="16543" y="1103"/>
                    <a:pt x="16524" y="1087"/>
                  </a:cubicBezTo>
                  <a:cubicBezTo>
                    <a:pt x="16505" y="1070"/>
                    <a:pt x="16397" y="1052"/>
                    <a:pt x="16285" y="1044"/>
                  </a:cubicBezTo>
                  <a:cubicBezTo>
                    <a:pt x="15910" y="1015"/>
                    <a:pt x="15790" y="981"/>
                    <a:pt x="15794" y="921"/>
                  </a:cubicBezTo>
                  <a:cubicBezTo>
                    <a:pt x="15798" y="871"/>
                    <a:pt x="15747" y="866"/>
                    <a:pt x="15211" y="866"/>
                  </a:cubicBezTo>
                  <a:cubicBezTo>
                    <a:pt x="14890" y="866"/>
                    <a:pt x="14566" y="857"/>
                    <a:pt x="14488" y="841"/>
                  </a:cubicBezTo>
                  <a:cubicBezTo>
                    <a:pt x="14168" y="775"/>
                    <a:pt x="13741" y="709"/>
                    <a:pt x="13717" y="725"/>
                  </a:cubicBezTo>
                  <a:cubicBezTo>
                    <a:pt x="13704" y="733"/>
                    <a:pt x="13611" y="727"/>
                    <a:pt x="13507" y="712"/>
                  </a:cubicBezTo>
                  <a:cubicBezTo>
                    <a:pt x="13269" y="678"/>
                    <a:pt x="13088" y="658"/>
                    <a:pt x="12790" y="633"/>
                  </a:cubicBezTo>
                  <a:cubicBezTo>
                    <a:pt x="12660" y="621"/>
                    <a:pt x="12537" y="606"/>
                    <a:pt x="12521" y="596"/>
                  </a:cubicBezTo>
                  <a:cubicBezTo>
                    <a:pt x="12505" y="586"/>
                    <a:pt x="12434" y="575"/>
                    <a:pt x="12364" y="571"/>
                  </a:cubicBezTo>
                  <a:cubicBezTo>
                    <a:pt x="12293" y="567"/>
                    <a:pt x="12221" y="546"/>
                    <a:pt x="12200" y="528"/>
                  </a:cubicBezTo>
                  <a:cubicBezTo>
                    <a:pt x="12180" y="510"/>
                    <a:pt x="11963" y="489"/>
                    <a:pt x="11722" y="479"/>
                  </a:cubicBezTo>
                  <a:cubicBezTo>
                    <a:pt x="11435" y="467"/>
                    <a:pt x="11272" y="449"/>
                    <a:pt x="11243" y="424"/>
                  </a:cubicBezTo>
                  <a:cubicBezTo>
                    <a:pt x="11215" y="399"/>
                    <a:pt x="11086" y="378"/>
                    <a:pt x="10888" y="375"/>
                  </a:cubicBezTo>
                  <a:cubicBezTo>
                    <a:pt x="10555" y="369"/>
                    <a:pt x="9851" y="276"/>
                    <a:pt x="9621" y="203"/>
                  </a:cubicBezTo>
                  <a:cubicBezTo>
                    <a:pt x="9594" y="194"/>
                    <a:pt x="9566" y="195"/>
                    <a:pt x="9557" y="209"/>
                  </a:cubicBezTo>
                  <a:cubicBezTo>
                    <a:pt x="9539" y="240"/>
                    <a:pt x="9285" y="233"/>
                    <a:pt x="9090" y="191"/>
                  </a:cubicBezTo>
                  <a:cubicBezTo>
                    <a:pt x="9015" y="174"/>
                    <a:pt x="8731" y="147"/>
                    <a:pt x="8460" y="135"/>
                  </a:cubicBezTo>
                  <a:cubicBezTo>
                    <a:pt x="8018" y="116"/>
                    <a:pt x="7965" y="113"/>
                    <a:pt x="7953" y="62"/>
                  </a:cubicBezTo>
                  <a:cubicBezTo>
                    <a:pt x="7945" y="31"/>
                    <a:pt x="7934" y="1"/>
                    <a:pt x="7924" y="1"/>
                  </a:cubicBezTo>
                  <a:close/>
                  <a:moveTo>
                    <a:pt x="9178" y="74"/>
                  </a:moveTo>
                  <a:cubicBezTo>
                    <a:pt x="9154" y="84"/>
                    <a:pt x="9161" y="91"/>
                    <a:pt x="9195" y="93"/>
                  </a:cubicBezTo>
                  <a:cubicBezTo>
                    <a:pt x="9226" y="94"/>
                    <a:pt x="9246" y="84"/>
                    <a:pt x="9236" y="74"/>
                  </a:cubicBezTo>
                  <a:cubicBezTo>
                    <a:pt x="9227" y="64"/>
                    <a:pt x="9199" y="65"/>
                    <a:pt x="9178" y="74"/>
                  </a:cubicBezTo>
                  <a:close/>
                  <a:moveTo>
                    <a:pt x="9411" y="74"/>
                  </a:moveTo>
                  <a:cubicBezTo>
                    <a:pt x="9388" y="84"/>
                    <a:pt x="9395" y="91"/>
                    <a:pt x="9429" y="93"/>
                  </a:cubicBezTo>
                  <a:cubicBezTo>
                    <a:pt x="9460" y="94"/>
                    <a:pt x="9479" y="84"/>
                    <a:pt x="9470" y="74"/>
                  </a:cubicBezTo>
                  <a:cubicBezTo>
                    <a:pt x="9460" y="64"/>
                    <a:pt x="9433" y="65"/>
                    <a:pt x="9411" y="74"/>
                  </a:cubicBezTo>
                  <a:close/>
                  <a:moveTo>
                    <a:pt x="7124" y="375"/>
                  </a:moveTo>
                  <a:cubicBezTo>
                    <a:pt x="7071" y="375"/>
                    <a:pt x="7066" y="394"/>
                    <a:pt x="7066" y="590"/>
                  </a:cubicBezTo>
                  <a:cubicBezTo>
                    <a:pt x="7066" y="786"/>
                    <a:pt x="7071" y="804"/>
                    <a:pt x="7124" y="804"/>
                  </a:cubicBezTo>
                  <a:cubicBezTo>
                    <a:pt x="7177" y="804"/>
                    <a:pt x="7182" y="786"/>
                    <a:pt x="7182" y="590"/>
                  </a:cubicBezTo>
                  <a:cubicBezTo>
                    <a:pt x="7182" y="394"/>
                    <a:pt x="7177" y="375"/>
                    <a:pt x="7124" y="375"/>
                  </a:cubicBezTo>
                  <a:close/>
                  <a:moveTo>
                    <a:pt x="13887" y="571"/>
                  </a:moveTo>
                  <a:cubicBezTo>
                    <a:pt x="13863" y="581"/>
                    <a:pt x="13870" y="588"/>
                    <a:pt x="13904" y="590"/>
                  </a:cubicBezTo>
                  <a:cubicBezTo>
                    <a:pt x="13935" y="591"/>
                    <a:pt x="13949" y="581"/>
                    <a:pt x="13939" y="571"/>
                  </a:cubicBezTo>
                  <a:cubicBezTo>
                    <a:pt x="13929" y="561"/>
                    <a:pt x="13908" y="562"/>
                    <a:pt x="13887" y="571"/>
                  </a:cubicBezTo>
                  <a:close/>
                  <a:moveTo>
                    <a:pt x="17644" y="866"/>
                  </a:moveTo>
                  <a:cubicBezTo>
                    <a:pt x="17539" y="866"/>
                    <a:pt x="17452" y="877"/>
                    <a:pt x="17452" y="884"/>
                  </a:cubicBezTo>
                  <a:cubicBezTo>
                    <a:pt x="17452" y="891"/>
                    <a:pt x="17444" y="919"/>
                    <a:pt x="17434" y="945"/>
                  </a:cubicBezTo>
                  <a:cubicBezTo>
                    <a:pt x="17419" y="987"/>
                    <a:pt x="17448" y="995"/>
                    <a:pt x="17627" y="995"/>
                  </a:cubicBezTo>
                  <a:cubicBezTo>
                    <a:pt x="17816" y="995"/>
                    <a:pt x="17831" y="989"/>
                    <a:pt x="17831" y="933"/>
                  </a:cubicBezTo>
                  <a:cubicBezTo>
                    <a:pt x="17831" y="878"/>
                    <a:pt x="17816" y="866"/>
                    <a:pt x="17644" y="866"/>
                  </a:cubicBezTo>
                  <a:close/>
                  <a:moveTo>
                    <a:pt x="16465" y="890"/>
                  </a:moveTo>
                  <a:cubicBezTo>
                    <a:pt x="16454" y="921"/>
                    <a:pt x="16506" y="933"/>
                    <a:pt x="16676" y="933"/>
                  </a:cubicBezTo>
                  <a:cubicBezTo>
                    <a:pt x="16838" y="933"/>
                    <a:pt x="16894" y="918"/>
                    <a:pt x="16886" y="890"/>
                  </a:cubicBezTo>
                  <a:cubicBezTo>
                    <a:pt x="16868" y="836"/>
                    <a:pt x="16485" y="836"/>
                    <a:pt x="16465" y="890"/>
                  </a:cubicBezTo>
                  <a:close/>
                  <a:moveTo>
                    <a:pt x="17206" y="1062"/>
                  </a:moveTo>
                  <a:cubicBezTo>
                    <a:pt x="17170" y="1069"/>
                    <a:pt x="17194" y="1080"/>
                    <a:pt x="17259" y="1080"/>
                  </a:cubicBezTo>
                  <a:cubicBezTo>
                    <a:pt x="17324" y="1081"/>
                    <a:pt x="17351" y="1070"/>
                    <a:pt x="17323" y="1062"/>
                  </a:cubicBezTo>
                  <a:cubicBezTo>
                    <a:pt x="17295" y="1054"/>
                    <a:pt x="17243" y="1055"/>
                    <a:pt x="17206" y="1062"/>
                  </a:cubicBezTo>
                  <a:close/>
                  <a:moveTo>
                    <a:pt x="6792" y="3118"/>
                  </a:moveTo>
                  <a:cubicBezTo>
                    <a:pt x="6783" y="3096"/>
                    <a:pt x="6774" y="3118"/>
                    <a:pt x="6774" y="3161"/>
                  </a:cubicBezTo>
                  <a:cubicBezTo>
                    <a:pt x="6774" y="3203"/>
                    <a:pt x="6783" y="3219"/>
                    <a:pt x="6792" y="3197"/>
                  </a:cubicBezTo>
                  <a:cubicBezTo>
                    <a:pt x="6800" y="3176"/>
                    <a:pt x="6800" y="3139"/>
                    <a:pt x="6792" y="3118"/>
                  </a:cubicBezTo>
                  <a:close/>
                  <a:moveTo>
                    <a:pt x="6611" y="4081"/>
                  </a:moveTo>
                  <a:cubicBezTo>
                    <a:pt x="6603" y="4060"/>
                    <a:pt x="6599" y="4075"/>
                    <a:pt x="6599" y="4118"/>
                  </a:cubicBezTo>
                  <a:cubicBezTo>
                    <a:pt x="6599" y="4160"/>
                    <a:pt x="6603" y="4176"/>
                    <a:pt x="6611" y="4155"/>
                  </a:cubicBezTo>
                  <a:cubicBezTo>
                    <a:pt x="6619" y="4133"/>
                    <a:pt x="6619" y="4102"/>
                    <a:pt x="6611" y="4081"/>
                  </a:cubicBezTo>
                  <a:close/>
                  <a:moveTo>
                    <a:pt x="6150" y="6315"/>
                  </a:moveTo>
                  <a:cubicBezTo>
                    <a:pt x="6134" y="6315"/>
                    <a:pt x="6121" y="6337"/>
                    <a:pt x="6121" y="6364"/>
                  </a:cubicBezTo>
                  <a:cubicBezTo>
                    <a:pt x="6121" y="6390"/>
                    <a:pt x="6134" y="6405"/>
                    <a:pt x="6150" y="6394"/>
                  </a:cubicBezTo>
                  <a:cubicBezTo>
                    <a:pt x="6166" y="6384"/>
                    <a:pt x="6179" y="6361"/>
                    <a:pt x="6179" y="6345"/>
                  </a:cubicBezTo>
                  <a:cubicBezTo>
                    <a:pt x="6179" y="6329"/>
                    <a:pt x="6166" y="6315"/>
                    <a:pt x="6150" y="6315"/>
                  </a:cubicBezTo>
                  <a:close/>
                  <a:moveTo>
                    <a:pt x="17306" y="6315"/>
                  </a:moveTo>
                  <a:cubicBezTo>
                    <a:pt x="17252" y="6315"/>
                    <a:pt x="17247" y="6333"/>
                    <a:pt x="17247" y="6529"/>
                  </a:cubicBezTo>
                  <a:cubicBezTo>
                    <a:pt x="17247" y="6725"/>
                    <a:pt x="17252" y="6750"/>
                    <a:pt x="17306" y="6750"/>
                  </a:cubicBezTo>
                  <a:cubicBezTo>
                    <a:pt x="17359" y="6750"/>
                    <a:pt x="17364" y="6725"/>
                    <a:pt x="17364" y="6529"/>
                  </a:cubicBezTo>
                  <a:cubicBezTo>
                    <a:pt x="17364" y="6333"/>
                    <a:pt x="17359" y="6315"/>
                    <a:pt x="17306" y="6315"/>
                  </a:cubicBezTo>
                  <a:close/>
                  <a:moveTo>
                    <a:pt x="2871" y="6812"/>
                  </a:moveTo>
                  <a:cubicBezTo>
                    <a:pt x="2846" y="6812"/>
                    <a:pt x="2830" y="6825"/>
                    <a:pt x="2830" y="6842"/>
                  </a:cubicBezTo>
                  <a:cubicBezTo>
                    <a:pt x="2830" y="6859"/>
                    <a:pt x="2846" y="6873"/>
                    <a:pt x="2871" y="6873"/>
                  </a:cubicBezTo>
                  <a:cubicBezTo>
                    <a:pt x="2895" y="6873"/>
                    <a:pt x="2917" y="6859"/>
                    <a:pt x="2917" y="6842"/>
                  </a:cubicBezTo>
                  <a:cubicBezTo>
                    <a:pt x="2917" y="6825"/>
                    <a:pt x="2895" y="6812"/>
                    <a:pt x="2871" y="6812"/>
                  </a:cubicBezTo>
                  <a:close/>
                  <a:moveTo>
                    <a:pt x="1476" y="8788"/>
                  </a:moveTo>
                  <a:cubicBezTo>
                    <a:pt x="1424" y="8788"/>
                    <a:pt x="1412" y="8810"/>
                    <a:pt x="1412" y="8984"/>
                  </a:cubicBezTo>
                  <a:cubicBezTo>
                    <a:pt x="1412" y="9091"/>
                    <a:pt x="1433" y="9220"/>
                    <a:pt x="1453" y="9266"/>
                  </a:cubicBezTo>
                  <a:cubicBezTo>
                    <a:pt x="1499" y="9372"/>
                    <a:pt x="1549" y="9353"/>
                    <a:pt x="1546" y="9236"/>
                  </a:cubicBezTo>
                  <a:cubicBezTo>
                    <a:pt x="1534" y="8772"/>
                    <a:pt x="1538" y="8788"/>
                    <a:pt x="1476" y="8788"/>
                  </a:cubicBezTo>
                  <a:close/>
                  <a:moveTo>
                    <a:pt x="1768" y="8788"/>
                  </a:moveTo>
                  <a:cubicBezTo>
                    <a:pt x="1751" y="8788"/>
                    <a:pt x="1740" y="8801"/>
                    <a:pt x="1750" y="8818"/>
                  </a:cubicBezTo>
                  <a:cubicBezTo>
                    <a:pt x="1760" y="8835"/>
                    <a:pt x="1778" y="8855"/>
                    <a:pt x="1785" y="8855"/>
                  </a:cubicBezTo>
                  <a:cubicBezTo>
                    <a:pt x="1793" y="8855"/>
                    <a:pt x="1797" y="8835"/>
                    <a:pt x="1797" y="8818"/>
                  </a:cubicBezTo>
                  <a:cubicBezTo>
                    <a:pt x="1797" y="8801"/>
                    <a:pt x="1785" y="8788"/>
                    <a:pt x="1768" y="8788"/>
                  </a:cubicBezTo>
                  <a:close/>
                  <a:moveTo>
                    <a:pt x="19523" y="9782"/>
                  </a:moveTo>
                  <a:cubicBezTo>
                    <a:pt x="19418" y="9782"/>
                    <a:pt x="19336" y="9787"/>
                    <a:pt x="19336" y="9794"/>
                  </a:cubicBezTo>
                  <a:cubicBezTo>
                    <a:pt x="19336" y="9801"/>
                    <a:pt x="19328" y="9828"/>
                    <a:pt x="19319" y="9855"/>
                  </a:cubicBezTo>
                  <a:cubicBezTo>
                    <a:pt x="19303" y="9897"/>
                    <a:pt x="19327" y="9904"/>
                    <a:pt x="19505" y="9904"/>
                  </a:cubicBezTo>
                  <a:cubicBezTo>
                    <a:pt x="19695" y="9904"/>
                    <a:pt x="19715" y="9899"/>
                    <a:pt x="19715" y="9843"/>
                  </a:cubicBezTo>
                  <a:cubicBezTo>
                    <a:pt x="19715" y="9787"/>
                    <a:pt x="19694" y="9782"/>
                    <a:pt x="19523" y="9782"/>
                  </a:cubicBezTo>
                  <a:close/>
                  <a:moveTo>
                    <a:pt x="18356" y="9788"/>
                  </a:moveTo>
                  <a:cubicBezTo>
                    <a:pt x="18332" y="9798"/>
                    <a:pt x="18339" y="9805"/>
                    <a:pt x="18373" y="9806"/>
                  </a:cubicBezTo>
                  <a:cubicBezTo>
                    <a:pt x="18404" y="9808"/>
                    <a:pt x="18424" y="9804"/>
                    <a:pt x="18414" y="9794"/>
                  </a:cubicBezTo>
                  <a:cubicBezTo>
                    <a:pt x="18404" y="9784"/>
                    <a:pt x="18377" y="9779"/>
                    <a:pt x="18356" y="9788"/>
                  </a:cubicBezTo>
                  <a:close/>
                  <a:moveTo>
                    <a:pt x="21215" y="10279"/>
                  </a:moveTo>
                  <a:cubicBezTo>
                    <a:pt x="21181" y="10279"/>
                    <a:pt x="21164" y="10292"/>
                    <a:pt x="21174" y="10309"/>
                  </a:cubicBezTo>
                  <a:cubicBezTo>
                    <a:pt x="21184" y="10326"/>
                    <a:pt x="21201" y="10340"/>
                    <a:pt x="21215" y="10340"/>
                  </a:cubicBezTo>
                  <a:cubicBezTo>
                    <a:pt x="21229" y="10340"/>
                    <a:pt x="21252" y="10326"/>
                    <a:pt x="21262" y="10309"/>
                  </a:cubicBezTo>
                  <a:cubicBezTo>
                    <a:pt x="21272" y="10292"/>
                    <a:pt x="21249" y="10279"/>
                    <a:pt x="21215" y="10279"/>
                  </a:cubicBezTo>
                  <a:close/>
                  <a:moveTo>
                    <a:pt x="21034" y="10285"/>
                  </a:moveTo>
                  <a:cubicBezTo>
                    <a:pt x="21011" y="10295"/>
                    <a:pt x="21017" y="10302"/>
                    <a:pt x="21052" y="10303"/>
                  </a:cubicBezTo>
                  <a:cubicBezTo>
                    <a:pt x="21083" y="10305"/>
                    <a:pt x="21102" y="10301"/>
                    <a:pt x="21092" y="10291"/>
                  </a:cubicBezTo>
                  <a:cubicBezTo>
                    <a:pt x="21083" y="10281"/>
                    <a:pt x="21055" y="10276"/>
                    <a:pt x="21034" y="10285"/>
                  </a:cubicBezTo>
                  <a:close/>
                  <a:moveTo>
                    <a:pt x="21571" y="10635"/>
                  </a:moveTo>
                  <a:cubicBezTo>
                    <a:pt x="21555" y="10645"/>
                    <a:pt x="21542" y="10662"/>
                    <a:pt x="21542" y="10678"/>
                  </a:cubicBezTo>
                  <a:cubicBezTo>
                    <a:pt x="21542" y="10694"/>
                    <a:pt x="21555" y="10708"/>
                    <a:pt x="21571" y="10708"/>
                  </a:cubicBezTo>
                  <a:cubicBezTo>
                    <a:pt x="21587" y="10708"/>
                    <a:pt x="21600" y="10686"/>
                    <a:pt x="21600" y="10659"/>
                  </a:cubicBezTo>
                  <a:cubicBezTo>
                    <a:pt x="21600" y="10633"/>
                    <a:pt x="21587" y="10624"/>
                    <a:pt x="21571" y="10635"/>
                  </a:cubicBezTo>
                  <a:close/>
                  <a:moveTo>
                    <a:pt x="496" y="12561"/>
                  </a:moveTo>
                  <a:cubicBezTo>
                    <a:pt x="487" y="12537"/>
                    <a:pt x="474" y="12544"/>
                    <a:pt x="473" y="12580"/>
                  </a:cubicBezTo>
                  <a:cubicBezTo>
                    <a:pt x="471" y="12612"/>
                    <a:pt x="480" y="12627"/>
                    <a:pt x="490" y="12617"/>
                  </a:cubicBezTo>
                  <a:cubicBezTo>
                    <a:pt x="500" y="12606"/>
                    <a:pt x="504" y="12584"/>
                    <a:pt x="496" y="12561"/>
                  </a:cubicBezTo>
                  <a:close/>
                  <a:moveTo>
                    <a:pt x="23" y="14574"/>
                  </a:moveTo>
                  <a:cubicBezTo>
                    <a:pt x="14" y="14549"/>
                    <a:pt x="7" y="14556"/>
                    <a:pt x="6" y="14592"/>
                  </a:cubicBezTo>
                  <a:cubicBezTo>
                    <a:pt x="5" y="14625"/>
                    <a:pt x="8" y="14640"/>
                    <a:pt x="18" y="14629"/>
                  </a:cubicBezTo>
                  <a:cubicBezTo>
                    <a:pt x="27" y="14619"/>
                    <a:pt x="32" y="14596"/>
                    <a:pt x="23" y="14574"/>
                  </a:cubicBezTo>
                  <a:close/>
                  <a:moveTo>
                    <a:pt x="20777" y="16605"/>
                  </a:moveTo>
                  <a:cubicBezTo>
                    <a:pt x="20761" y="16595"/>
                    <a:pt x="20748" y="16599"/>
                    <a:pt x="20748" y="16617"/>
                  </a:cubicBezTo>
                  <a:cubicBezTo>
                    <a:pt x="20748" y="16635"/>
                    <a:pt x="20761" y="16648"/>
                    <a:pt x="20777" y="16648"/>
                  </a:cubicBezTo>
                  <a:cubicBezTo>
                    <a:pt x="20793" y="16648"/>
                    <a:pt x="20806" y="16643"/>
                    <a:pt x="20806" y="16636"/>
                  </a:cubicBezTo>
                  <a:cubicBezTo>
                    <a:pt x="20806" y="16628"/>
                    <a:pt x="20793" y="16616"/>
                    <a:pt x="20777" y="16605"/>
                  </a:cubicBezTo>
                  <a:close/>
                  <a:moveTo>
                    <a:pt x="3973" y="18569"/>
                  </a:moveTo>
                  <a:cubicBezTo>
                    <a:pt x="3957" y="18569"/>
                    <a:pt x="3944" y="18582"/>
                    <a:pt x="3944" y="18599"/>
                  </a:cubicBezTo>
                  <a:cubicBezTo>
                    <a:pt x="3944" y="18616"/>
                    <a:pt x="3957" y="18630"/>
                    <a:pt x="3973" y="18630"/>
                  </a:cubicBezTo>
                  <a:cubicBezTo>
                    <a:pt x="3990" y="18630"/>
                    <a:pt x="4003" y="18616"/>
                    <a:pt x="4003" y="18599"/>
                  </a:cubicBezTo>
                  <a:cubicBezTo>
                    <a:pt x="4003" y="18582"/>
                    <a:pt x="3990" y="18569"/>
                    <a:pt x="3973" y="18569"/>
                  </a:cubicBezTo>
                  <a:close/>
                  <a:moveTo>
                    <a:pt x="5607" y="18974"/>
                  </a:moveTo>
                  <a:cubicBezTo>
                    <a:pt x="5597" y="18991"/>
                    <a:pt x="5498" y="19004"/>
                    <a:pt x="5385" y="19004"/>
                  </a:cubicBezTo>
                  <a:cubicBezTo>
                    <a:pt x="5202" y="19004"/>
                    <a:pt x="5181" y="19005"/>
                    <a:pt x="5181" y="19060"/>
                  </a:cubicBezTo>
                  <a:cubicBezTo>
                    <a:pt x="5181" y="19114"/>
                    <a:pt x="5208" y="19125"/>
                    <a:pt x="5426" y="19133"/>
                  </a:cubicBezTo>
                  <a:cubicBezTo>
                    <a:pt x="5750" y="19145"/>
                    <a:pt x="5829" y="19130"/>
                    <a:pt x="5829" y="19066"/>
                  </a:cubicBezTo>
                  <a:cubicBezTo>
                    <a:pt x="5829" y="19037"/>
                    <a:pt x="5813" y="19000"/>
                    <a:pt x="5794" y="18980"/>
                  </a:cubicBezTo>
                  <a:cubicBezTo>
                    <a:pt x="5751" y="18935"/>
                    <a:pt x="5632" y="18931"/>
                    <a:pt x="5607" y="18974"/>
                  </a:cubicBezTo>
                  <a:close/>
                  <a:moveTo>
                    <a:pt x="8174" y="19422"/>
                  </a:moveTo>
                  <a:cubicBezTo>
                    <a:pt x="8138" y="19426"/>
                    <a:pt x="8087" y="19432"/>
                    <a:pt x="8058" y="19434"/>
                  </a:cubicBezTo>
                  <a:cubicBezTo>
                    <a:pt x="8028" y="19436"/>
                    <a:pt x="8013" y="19448"/>
                    <a:pt x="8023" y="19465"/>
                  </a:cubicBezTo>
                  <a:cubicBezTo>
                    <a:pt x="8049" y="19510"/>
                    <a:pt x="8171" y="19501"/>
                    <a:pt x="8209" y="19452"/>
                  </a:cubicBezTo>
                  <a:cubicBezTo>
                    <a:pt x="8236" y="19419"/>
                    <a:pt x="8228" y="19416"/>
                    <a:pt x="8174" y="19422"/>
                  </a:cubicBezTo>
                  <a:close/>
                  <a:moveTo>
                    <a:pt x="12976" y="20489"/>
                  </a:moveTo>
                  <a:cubicBezTo>
                    <a:pt x="12793" y="20489"/>
                    <a:pt x="12728" y="20501"/>
                    <a:pt x="12702" y="20538"/>
                  </a:cubicBezTo>
                  <a:cubicBezTo>
                    <a:pt x="12666" y="20590"/>
                    <a:pt x="12500" y="20608"/>
                    <a:pt x="12416" y="20569"/>
                  </a:cubicBezTo>
                  <a:cubicBezTo>
                    <a:pt x="12353" y="20540"/>
                    <a:pt x="12267" y="20556"/>
                    <a:pt x="12253" y="20600"/>
                  </a:cubicBezTo>
                  <a:cubicBezTo>
                    <a:pt x="12237" y="20651"/>
                    <a:pt x="12595" y="20646"/>
                    <a:pt x="12673" y="20594"/>
                  </a:cubicBezTo>
                  <a:cubicBezTo>
                    <a:pt x="12746" y="20545"/>
                    <a:pt x="12997" y="20531"/>
                    <a:pt x="13023" y="20575"/>
                  </a:cubicBezTo>
                  <a:cubicBezTo>
                    <a:pt x="13045" y="20613"/>
                    <a:pt x="13165" y="20611"/>
                    <a:pt x="13192" y="20569"/>
                  </a:cubicBezTo>
                  <a:cubicBezTo>
                    <a:pt x="13238" y="20501"/>
                    <a:pt x="13209" y="20489"/>
                    <a:pt x="12976" y="20489"/>
                  </a:cubicBezTo>
                  <a:close/>
                  <a:moveTo>
                    <a:pt x="18146" y="21539"/>
                  </a:moveTo>
                  <a:cubicBezTo>
                    <a:pt x="18139" y="21539"/>
                    <a:pt x="18121" y="21552"/>
                    <a:pt x="18111" y="21569"/>
                  </a:cubicBezTo>
                  <a:cubicBezTo>
                    <a:pt x="18101" y="21586"/>
                    <a:pt x="18111" y="21600"/>
                    <a:pt x="18128" y="21600"/>
                  </a:cubicBezTo>
                  <a:cubicBezTo>
                    <a:pt x="18146" y="21600"/>
                    <a:pt x="18158" y="21586"/>
                    <a:pt x="18158" y="21569"/>
                  </a:cubicBezTo>
                  <a:cubicBezTo>
                    <a:pt x="18158" y="21552"/>
                    <a:pt x="18153" y="21539"/>
                    <a:pt x="18146" y="21539"/>
                  </a:cubicBezTo>
                  <a:close/>
                </a:path>
              </a:pathLst>
            </a:custGeom>
            <a:ln w="12700" cap="flat">
              <a:noFill/>
              <a:round/>
            </a:ln>
            <a:effectLst/>
          </p:spPr>
        </p:pic>
        <p:pic>
          <p:nvPicPr>
            <p:cNvPr id="96" name="iphone-4g-video-calling.tiff"/>
            <p:cNvPicPr>
              <a:picLocks noChangeAspect="1"/>
            </p:cNvPicPr>
            <p:nvPr/>
          </p:nvPicPr>
          <p:blipFill>
            <a:blip r:embed="rId9"/>
            <a:stretch>
              <a:fillRect/>
            </a:stretch>
          </p:blipFill>
          <p:spPr>
            <a:xfrm>
              <a:off x="2374024" y="3429"/>
              <a:ext cx="1223396" cy="1333501"/>
            </a:xfrm>
            <a:prstGeom prst="rect">
              <a:avLst/>
            </a:prstGeom>
            <a:ln w="12700" cap="flat">
              <a:noFill/>
              <a:round/>
            </a:ln>
            <a:effectLst/>
          </p:spPr>
        </p:pic>
      </p:grpSp>
      <p:grpSp>
        <p:nvGrpSpPr>
          <p:cNvPr id="101" name="Group 101"/>
          <p:cNvGrpSpPr/>
          <p:nvPr/>
        </p:nvGrpSpPr>
        <p:grpSpPr>
          <a:xfrm>
            <a:off x="7363234" y="1268016"/>
            <a:ext cx="2902931" cy="794742"/>
            <a:chOff x="-99" y="0"/>
            <a:chExt cx="4128612" cy="1130300"/>
          </a:xfrm>
        </p:grpSpPr>
        <p:pic>
          <p:nvPicPr>
            <p:cNvPr id="99" name="G-Technology G-Tech G-DRIVE Q Hard Drive.jpg"/>
            <p:cNvPicPr>
              <a:picLocks noChangeAspect="1"/>
            </p:cNvPicPr>
            <p:nvPr/>
          </p:nvPicPr>
          <p:blipFill>
            <a:blip r:embed="rId10"/>
            <a:srcRect l="6081" t="20183" r="8306" b="10158"/>
            <a:stretch>
              <a:fillRect/>
            </a:stretch>
          </p:blipFill>
          <p:spPr>
            <a:xfrm>
              <a:off x="-100" y="0"/>
              <a:ext cx="2073401" cy="1130300"/>
            </a:xfrm>
            <a:custGeom>
              <a:avLst/>
              <a:gdLst/>
              <a:ahLst/>
              <a:cxnLst>
                <a:cxn ang="0">
                  <a:pos x="wd2" y="hd2"/>
                </a:cxn>
                <a:cxn ang="5400000">
                  <a:pos x="wd2" y="hd2"/>
                </a:cxn>
                <a:cxn ang="10800000">
                  <a:pos x="wd2" y="hd2"/>
                </a:cxn>
                <a:cxn ang="16200000">
                  <a:pos x="wd2" y="hd2"/>
                </a:cxn>
              </a:cxnLst>
              <a:rect l="0" t="0" r="r" b="b"/>
              <a:pathLst>
                <a:path w="21594" h="21600" extrusionOk="0">
                  <a:moveTo>
                    <a:pt x="10921" y="0"/>
                  </a:moveTo>
                  <a:cubicBezTo>
                    <a:pt x="10830" y="65"/>
                    <a:pt x="10660" y="181"/>
                    <a:pt x="10446" y="319"/>
                  </a:cubicBezTo>
                  <a:cubicBezTo>
                    <a:pt x="9819" y="722"/>
                    <a:pt x="9358" y="1027"/>
                    <a:pt x="8127" y="1843"/>
                  </a:cubicBezTo>
                  <a:cubicBezTo>
                    <a:pt x="7544" y="2229"/>
                    <a:pt x="7032" y="2551"/>
                    <a:pt x="6990" y="2563"/>
                  </a:cubicBezTo>
                  <a:cubicBezTo>
                    <a:pt x="6949" y="2576"/>
                    <a:pt x="6888" y="2615"/>
                    <a:pt x="6854" y="2654"/>
                  </a:cubicBezTo>
                  <a:cubicBezTo>
                    <a:pt x="6820" y="2694"/>
                    <a:pt x="6604" y="2848"/>
                    <a:pt x="6374" y="2996"/>
                  </a:cubicBezTo>
                  <a:cubicBezTo>
                    <a:pt x="6145" y="3144"/>
                    <a:pt x="5639" y="3484"/>
                    <a:pt x="5250" y="3747"/>
                  </a:cubicBezTo>
                  <a:cubicBezTo>
                    <a:pt x="4862" y="4009"/>
                    <a:pt x="4406" y="4293"/>
                    <a:pt x="4237" y="4384"/>
                  </a:cubicBezTo>
                  <a:cubicBezTo>
                    <a:pt x="4068" y="4475"/>
                    <a:pt x="3885" y="4595"/>
                    <a:pt x="3832" y="4649"/>
                  </a:cubicBezTo>
                  <a:cubicBezTo>
                    <a:pt x="3779" y="4703"/>
                    <a:pt x="3397" y="4963"/>
                    <a:pt x="2981" y="5226"/>
                  </a:cubicBezTo>
                  <a:cubicBezTo>
                    <a:pt x="2565" y="5488"/>
                    <a:pt x="2063" y="5824"/>
                    <a:pt x="1865" y="5969"/>
                  </a:cubicBezTo>
                  <a:cubicBezTo>
                    <a:pt x="1666" y="6113"/>
                    <a:pt x="1446" y="6240"/>
                    <a:pt x="1377" y="6257"/>
                  </a:cubicBezTo>
                  <a:cubicBezTo>
                    <a:pt x="1308" y="6274"/>
                    <a:pt x="1221" y="6332"/>
                    <a:pt x="1183" y="6386"/>
                  </a:cubicBezTo>
                  <a:cubicBezTo>
                    <a:pt x="1100" y="6505"/>
                    <a:pt x="605" y="6807"/>
                    <a:pt x="546" y="6773"/>
                  </a:cubicBezTo>
                  <a:cubicBezTo>
                    <a:pt x="459" y="6722"/>
                    <a:pt x="76" y="7430"/>
                    <a:pt x="30" y="7728"/>
                  </a:cubicBezTo>
                  <a:cubicBezTo>
                    <a:pt x="7" y="7872"/>
                    <a:pt x="-4" y="8325"/>
                    <a:pt x="1" y="8919"/>
                  </a:cubicBezTo>
                  <a:cubicBezTo>
                    <a:pt x="5" y="9513"/>
                    <a:pt x="25" y="10247"/>
                    <a:pt x="54" y="10959"/>
                  </a:cubicBezTo>
                  <a:cubicBezTo>
                    <a:pt x="68" y="11290"/>
                    <a:pt x="100" y="12143"/>
                    <a:pt x="129" y="12855"/>
                  </a:cubicBezTo>
                  <a:cubicBezTo>
                    <a:pt x="248" y="15790"/>
                    <a:pt x="319" y="16210"/>
                    <a:pt x="778" y="16852"/>
                  </a:cubicBezTo>
                  <a:cubicBezTo>
                    <a:pt x="896" y="17018"/>
                    <a:pt x="990" y="17179"/>
                    <a:pt x="989" y="17209"/>
                  </a:cubicBezTo>
                  <a:cubicBezTo>
                    <a:pt x="981" y="17326"/>
                    <a:pt x="1424" y="18007"/>
                    <a:pt x="1542" y="18058"/>
                  </a:cubicBezTo>
                  <a:cubicBezTo>
                    <a:pt x="1612" y="18088"/>
                    <a:pt x="1694" y="18143"/>
                    <a:pt x="1724" y="18187"/>
                  </a:cubicBezTo>
                  <a:cubicBezTo>
                    <a:pt x="1755" y="18231"/>
                    <a:pt x="1877" y="18277"/>
                    <a:pt x="1993" y="18286"/>
                  </a:cubicBezTo>
                  <a:cubicBezTo>
                    <a:pt x="2109" y="18294"/>
                    <a:pt x="2216" y="18331"/>
                    <a:pt x="2229" y="18369"/>
                  </a:cubicBezTo>
                  <a:cubicBezTo>
                    <a:pt x="2242" y="18408"/>
                    <a:pt x="2405" y="18470"/>
                    <a:pt x="2592" y="18506"/>
                  </a:cubicBezTo>
                  <a:cubicBezTo>
                    <a:pt x="2779" y="18541"/>
                    <a:pt x="2953" y="18596"/>
                    <a:pt x="2981" y="18627"/>
                  </a:cubicBezTo>
                  <a:cubicBezTo>
                    <a:pt x="3053" y="18707"/>
                    <a:pt x="3311" y="18735"/>
                    <a:pt x="3915" y="18733"/>
                  </a:cubicBezTo>
                  <a:cubicBezTo>
                    <a:pt x="4426" y="18732"/>
                    <a:pt x="4626" y="18650"/>
                    <a:pt x="4746" y="18392"/>
                  </a:cubicBezTo>
                  <a:cubicBezTo>
                    <a:pt x="4774" y="18332"/>
                    <a:pt x="4902" y="18180"/>
                    <a:pt x="5031" y="18051"/>
                  </a:cubicBezTo>
                  <a:cubicBezTo>
                    <a:pt x="5232" y="17848"/>
                    <a:pt x="5315" y="17818"/>
                    <a:pt x="5618" y="17846"/>
                  </a:cubicBezTo>
                  <a:cubicBezTo>
                    <a:pt x="5812" y="17864"/>
                    <a:pt x="6003" y="17911"/>
                    <a:pt x="6040" y="17952"/>
                  </a:cubicBezTo>
                  <a:cubicBezTo>
                    <a:pt x="6076" y="17993"/>
                    <a:pt x="6160" y="18037"/>
                    <a:pt x="6230" y="18051"/>
                  </a:cubicBezTo>
                  <a:cubicBezTo>
                    <a:pt x="6300" y="18064"/>
                    <a:pt x="6383" y="18133"/>
                    <a:pt x="6412" y="18202"/>
                  </a:cubicBezTo>
                  <a:cubicBezTo>
                    <a:pt x="6440" y="18271"/>
                    <a:pt x="6531" y="18331"/>
                    <a:pt x="6614" y="18331"/>
                  </a:cubicBezTo>
                  <a:cubicBezTo>
                    <a:pt x="6697" y="18332"/>
                    <a:pt x="6855" y="18373"/>
                    <a:pt x="6966" y="18430"/>
                  </a:cubicBezTo>
                  <a:cubicBezTo>
                    <a:pt x="7076" y="18486"/>
                    <a:pt x="7439" y="18581"/>
                    <a:pt x="7772" y="18635"/>
                  </a:cubicBezTo>
                  <a:cubicBezTo>
                    <a:pt x="8104" y="18688"/>
                    <a:pt x="8445" y="18768"/>
                    <a:pt x="8528" y="18817"/>
                  </a:cubicBezTo>
                  <a:cubicBezTo>
                    <a:pt x="8917" y="19042"/>
                    <a:pt x="9561" y="19146"/>
                    <a:pt x="10673" y="19150"/>
                  </a:cubicBezTo>
                  <a:cubicBezTo>
                    <a:pt x="11688" y="19154"/>
                    <a:pt x="11858" y="19169"/>
                    <a:pt x="11860" y="19287"/>
                  </a:cubicBezTo>
                  <a:cubicBezTo>
                    <a:pt x="11860" y="19363"/>
                    <a:pt x="11882" y="19479"/>
                    <a:pt x="11905" y="19545"/>
                  </a:cubicBezTo>
                  <a:cubicBezTo>
                    <a:pt x="11928" y="19611"/>
                    <a:pt x="11932" y="19730"/>
                    <a:pt x="11917" y="19803"/>
                  </a:cubicBezTo>
                  <a:cubicBezTo>
                    <a:pt x="11902" y="19875"/>
                    <a:pt x="11914" y="19960"/>
                    <a:pt x="11942" y="19992"/>
                  </a:cubicBezTo>
                  <a:cubicBezTo>
                    <a:pt x="11974" y="20029"/>
                    <a:pt x="11961" y="20108"/>
                    <a:pt x="11909" y="20212"/>
                  </a:cubicBezTo>
                  <a:cubicBezTo>
                    <a:pt x="11858" y="20317"/>
                    <a:pt x="11848" y="20403"/>
                    <a:pt x="11880" y="20440"/>
                  </a:cubicBezTo>
                  <a:cubicBezTo>
                    <a:pt x="11909" y="20472"/>
                    <a:pt x="11919" y="20553"/>
                    <a:pt x="11905" y="20622"/>
                  </a:cubicBezTo>
                  <a:cubicBezTo>
                    <a:pt x="11890" y="20691"/>
                    <a:pt x="11970" y="20886"/>
                    <a:pt x="12087" y="21069"/>
                  </a:cubicBezTo>
                  <a:cubicBezTo>
                    <a:pt x="12261" y="21342"/>
                    <a:pt x="12355" y="21413"/>
                    <a:pt x="12678" y="21501"/>
                  </a:cubicBezTo>
                  <a:cubicBezTo>
                    <a:pt x="12780" y="21529"/>
                    <a:pt x="12813" y="21565"/>
                    <a:pt x="12893" y="21600"/>
                  </a:cubicBezTo>
                  <a:lnTo>
                    <a:pt x="15753" y="21600"/>
                  </a:lnTo>
                  <a:cubicBezTo>
                    <a:pt x="15840" y="21469"/>
                    <a:pt x="15934" y="21361"/>
                    <a:pt x="15989" y="21236"/>
                  </a:cubicBezTo>
                  <a:cubicBezTo>
                    <a:pt x="16354" y="20399"/>
                    <a:pt x="16450" y="20215"/>
                    <a:pt x="16514" y="20258"/>
                  </a:cubicBezTo>
                  <a:cubicBezTo>
                    <a:pt x="16554" y="20284"/>
                    <a:pt x="16576" y="20242"/>
                    <a:pt x="16567" y="20144"/>
                  </a:cubicBezTo>
                  <a:cubicBezTo>
                    <a:pt x="16557" y="20030"/>
                    <a:pt x="16581" y="19986"/>
                    <a:pt x="16654" y="20000"/>
                  </a:cubicBezTo>
                  <a:cubicBezTo>
                    <a:pt x="16740" y="20015"/>
                    <a:pt x="16758" y="19963"/>
                    <a:pt x="16762" y="19696"/>
                  </a:cubicBezTo>
                  <a:cubicBezTo>
                    <a:pt x="16768" y="19264"/>
                    <a:pt x="16857" y="19074"/>
                    <a:pt x="16989" y="19203"/>
                  </a:cubicBezTo>
                  <a:cubicBezTo>
                    <a:pt x="17101" y="19313"/>
                    <a:pt x="17094" y="19320"/>
                    <a:pt x="17179" y="19021"/>
                  </a:cubicBezTo>
                  <a:cubicBezTo>
                    <a:pt x="17232" y="18837"/>
                    <a:pt x="17270" y="18812"/>
                    <a:pt x="17415" y="18854"/>
                  </a:cubicBezTo>
                  <a:cubicBezTo>
                    <a:pt x="17568" y="18900"/>
                    <a:pt x="17584" y="18882"/>
                    <a:pt x="17584" y="18695"/>
                  </a:cubicBezTo>
                  <a:cubicBezTo>
                    <a:pt x="17584" y="18478"/>
                    <a:pt x="17744" y="18154"/>
                    <a:pt x="17903" y="18051"/>
                  </a:cubicBezTo>
                  <a:cubicBezTo>
                    <a:pt x="17964" y="18010"/>
                    <a:pt x="17985" y="17939"/>
                    <a:pt x="17965" y="17823"/>
                  </a:cubicBezTo>
                  <a:cubicBezTo>
                    <a:pt x="17947" y="17723"/>
                    <a:pt x="17969" y="17596"/>
                    <a:pt x="18014" y="17527"/>
                  </a:cubicBezTo>
                  <a:cubicBezTo>
                    <a:pt x="18061" y="17456"/>
                    <a:pt x="18078" y="17339"/>
                    <a:pt x="18060" y="17231"/>
                  </a:cubicBezTo>
                  <a:cubicBezTo>
                    <a:pt x="18019" y="16995"/>
                    <a:pt x="18167" y="16700"/>
                    <a:pt x="18295" y="16761"/>
                  </a:cubicBezTo>
                  <a:cubicBezTo>
                    <a:pt x="18414" y="16818"/>
                    <a:pt x="18428" y="16646"/>
                    <a:pt x="18312" y="16564"/>
                  </a:cubicBezTo>
                  <a:cubicBezTo>
                    <a:pt x="18235" y="16510"/>
                    <a:pt x="18235" y="16499"/>
                    <a:pt x="18312" y="16344"/>
                  </a:cubicBezTo>
                  <a:cubicBezTo>
                    <a:pt x="18357" y="16252"/>
                    <a:pt x="18390" y="16084"/>
                    <a:pt x="18390" y="15980"/>
                  </a:cubicBezTo>
                  <a:cubicBezTo>
                    <a:pt x="18390" y="15727"/>
                    <a:pt x="18472" y="15619"/>
                    <a:pt x="18758" y="15487"/>
                  </a:cubicBezTo>
                  <a:cubicBezTo>
                    <a:pt x="18940" y="15403"/>
                    <a:pt x="18988" y="15347"/>
                    <a:pt x="18948" y="15260"/>
                  </a:cubicBezTo>
                  <a:cubicBezTo>
                    <a:pt x="18886" y="15122"/>
                    <a:pt x="19013" y="14884"/>
                    <a:pt x="19097" y="14979"/>
                  </a:cubicBezTo>
                  <a:cubicBezTo>
                    <a:pt x="19157" y="15047"/>
                    <a:pt x="19246" y="14682"/>
                    <a:pt x="19234" y="14418"/>
                  </a:cubicBezTo>
                  <a:cubicBezTo>
                    <a:pt x="19227" y="14280"/>
                    <a:pt x="19257" y="14243"/>
                    <a:pt x="19374" y="14243"/>
                  </a:cubicBezTo>
                  <a:cubicBezTo>
                    <a:pt x="19485" y="14243"/>
                    <a:pt x="19530" y="14197"/>
                    <a:pt x="19544" y="14061"/>
                  </a:cubicBezTo>
                  <a:cubicBezTo>
                    <a:pt x="19570" y="13798"/>
                    <a:pt x="19659" y="13626"/>
                    <a:pt x="19738" y="13682"/>
                  </a:cubicBezTo>
                  <a:cubicBezTo>
                    <a:pt x="19780" y="13712"/>
                    <a:pt x="19804" y="13664"/>
                    <a:pt x="19804" y="13553"/>
                  </a:cubicBezTo>
                  <a:cubicBezTo>
                    <a:pt x="19804" y="13455"/>
                    <a:pt x="19843" y="13330"/>
                    <a:pt x="19891" y="13280"/>
                  </a:cubicBezTo>
                  <a:cubicBezTo>
                    <a:pt x="19957" y="13212"/>
                    <a:pt x="19981" y="13074"/>
                    <a:pt x="19982" y="12704"/>
                  </a:cubicBezTo>
                  <a:cubicBezTo>
                    <a:pt x="19982" y="12140"/>
                    <a:pt x="20089" y="11994"/>
                    <a:pt x="20234" y="12362"/>
                  </a:cubicBezTo>
                  <a:cubicBezTo>
                    <a:pt x="20280" y="12480"/>
                    <a:pt x="20308" y="12515"/>
                    <a:pt x="20300" y="12438"/>
                  </a:cubicBezTo>
                  <a:cubicBezTo>
                    <a:pt x="20277" y="12220"/>
                    <a:pt x="20564" y="11404"/>
                    <a:pt x="20643" y="11460"/>
                  </a:cubicBezTo>
                  <a:cubicBezTo>
                    <a:pt x="20725" y="11517"/>
                    <a:pt x="20788" y="11146"/>
                    <a:pt x="20746" y="10853"/>
                  </a:cubicBezTo>
                  <a:cubicBezTo>
                    <a:pt x="20731" y="10744"/>
                    <a:pt x="20763" y="10494"/>
                    <a:pt x="20817" y="10299"/>
                  </a:cubicBezTo>
                  <a:cubicBezTo>
                    <a:pt x="20878" y="10080"/>
                    <a:pt x="20894" y="9926"/>
                    <a:pt x="20862" y="9890"/>
                  </a:cubicBezTo>
                  <a:cubicBezTo>
                    <a:pt x="20834" y="9858"/>
                    <a:pt x="20823" y="9797"/>
                    <a:pt x="20837" y="9753"/>
                  </a:cubicBezTo>
                  <a:cubicBezTo>
                    <a:pt x="20852" y="9709"/>
                    <a:pt x="20841" y="9650"/>
                    <a:pt x="20813" y="9617"/>
                  </a:cubicBezTo>
                  <a:cubicBezTo>
                    <a:pt x="20721" y="9513"/>
                    <a:pt x="21058" y="8828"/>
                    <a:pt x="21201" y="8828"/>
                  </a:cubicBezTo>
                  <a:cubicBezTo>
                    <a:pt x="21315" y="8828"/>
                    <a:pt x="21323" y="8807"/>
                    <a:pt x="21292" y="8547"/>
                  </a:cubicBezTo>
                  <a:cubicBezTo>
                    <a:pt x="21265" y="8322"/>
                    <a:pt x="21282" y="8213"/>
                    <a:pt x="21375" y="8032"/>
                  </a:cubicBezTo>
                  <a:cubicBezTo>
                    <a:pt x="21472" y="7841"/>
                    <a:pt x="21494" y="7690"/>
                    <a:pt x="21503" y="7137"/>
                  </a:cubicBezTo>
                  <a:cubicBezTo>
                    <a:pt x="21509" y="6771"/>
                    <a:pt x="21517" y="6469"/>
                    <a:pt x="21519" y="6469"/>
                  </a:cubicBezTo>
                  <a:cubicBezTo>
                    <a:pt x="21530" y="6469"/>
                    <a:pt x="21591" y="2528"/>
                    <a:pt x="21594" y="1684"/>
                  </a:cubicBezTo>
                  <a:cubicBezTo>
                    <a:pt x="21596" y="854"/>
                    <a:pt x="21587" y="769"/>
                    <a:pt x="21470" y="538"/>
                  </a:cubicBezTo>
                  <a:cubicBezTo>
                    <a:pt x="21400" y="402"/>
                    <a:pt x="21287" y="254"/>
                    <a:pt x="21218" y="205"/>
                  </a:cubicBezTo>
                  <a:cubicBezTo>
                    <a:pt x="21132" y="144"/>
                    <a:pt x="20705" y="75"/>
                    <a:pt x="20027" y="0"/>
                  </a:cubicBezTo>
                  <a:lnTo>
                    <a:pt x="10921" y="0"/>
                  </a:lnTo>
                  <a:close/>
                  <a:moveTo>
                    <a:pt x="20664" y="20584"/>
                  </a:moveTo>
                  <a:cubicBezTo>
                    <a:pt x="20636" y="20584"/>
                    <a:pt x="20610" y="20671"/>
                    <a:pt x="20610" y="20773"/>
                  </a:cubicBezTo>
                  <a:cubicBezTo>
                    <a:pt x="20610" y="20875"/>
                    <a:pt x="20636" y="20955"/>
                    <a:pt x="20664" y="20955"/>
                  </a:cubicBezTo>
                  <a:cubicBezTo>
                    <a:pt x="20691" y="20955"/>
                    <a:pt x="20713" y="20875"/>
                    <a:pt x="20713" y="20773"/>
                  </a:cubicBezTo>
                  <a:cubicBezTo>
                    <a:pt x="20713" y="20671"/>
                    <a:pt x="20691" y="20584"/>
                    <a:pt x="20664" y="20584"/>
                  </a:cubicBezTo>
                  <a:close/>
                  <a:moveTo>
                    <a:pt x="19982" y="21137"/>
                  </a:moveTo>
                  <a:cubicBezTo>
                    <a:pt x="19897" y="21137"/>
                    <a:pt x="19893" y="21159"/>
                    <a:pt x="19936" y="21365"/>
                  </a:cubicBezTo>
                  <a:cubicBezTo>
                    <a:pt x="19972" y="21534"/>
                    <a:pt x="20056" y="21470"/>
                    <a:pt x="20056" y="21274"/>
                  </a:cubicBezTo>
                  <a:cubicBezTo>
                    <a:pt x="20056" y="21201"/>
                    <a:pt x="20023" y="21137"/>
                    <a:pt x="19982" y="21137"/>
                  </a:cubicBezTo>
                  <a:close/>
                  <a:moveTo>
                    <a:pt x="20916" y="21236"/>
                  </a:moveTo>
                  <a:cubicBezTo>
                    <a:pt x="20886" y="21236"/>
                    <a:pt x="20866" y="21276"/>
                    <a:pt x="20866" y="21327"/>
                  </a:cubicBezTo>
                  <a:cubicBezTo>
                    <a:pt x="20866" y="21378"/>
                    <a:pt x="20875" y="21418"/>
                    <a:pt x="20887" y="21418"/>
                  </a:cubicBezTo>
                  <a:cubicBezTo>
                    <a:pt x="20899" y="21418"/>
                    <a:pt x="20924" y="21378"/>
                    <a:pt x="20941" y="21327"/>
                  </a:cubicBezTo>
                  <a:cubicBezTo>
                    <a:pt x="20958" y="21276"/>
                    <a:pt x="20945" y="21236"/>
                    <a:pt x="20916" y="21236"/>
                  </a:cubicBezTo>
                  <a:close/>
                </a:path>
              </a:pathLst>
            </a:custGeom>
            <a:ln w="12700" cap="flat">
              <a:noFill/>
              <a:round/>
            </a:ln>
            <a:effectLst/>
          </p:spPr>
        </p:pic>
        <p:pic>
          <p:nvPicPr>
            <p:cNvPr id="100" name="7z_rm01.png"/>
            <p:cNvPicPr>
              <a:picLocks noChangeAspect="1"/>
            </p:cNvPicPr>
            <p:nvPr/>
          </p:nvPicPr>
          <p:blipFill>
            <a:blip r:embed="rId11"/>
            <a:stretch>
              <a:fillRect/>
            </a:stretch>
          </p:blipFill>
          <p:spPr>
            <a:xfrm>
              <a:off x="2486093" y="0"/>
              <a:ext cx="1642420" cy="977900"/>
            </a:xfrm>
            <a:prstGeom prst="rect">
              <a:avLst/>
            </a:prstGeom>
            <a:ln w="12700" cap="flat">
              <a:noFill/>
              <a:round/>
            </a:ln>
            <a:effectLst/>
          </p:spPr>
        </p:pic>
      </p:grpSp>
      <p:pic>
        <p:nvPicPr>
          <p:cNvPr id="2" name="Picture 1">
            <a:extLst>
              <a:ext uri="{FF2B5EF4-FFF2-40B4-BE49-F238E27FC236}">
                <a16:creationId xmlns:a16="http://schemas.microsoft.com/office/drawing/2014/main" id="{FBD43590-01E1-4959-905E-3F65A1F57F27}"/>
              </a:ext>
            </a:extLst>
          </p:cNvPr>
          <p:cNvPicPr>
            <a:picLocks noChangeAspect="1"/>
          </p:cNvPicPr>
          <p:nvPr/>
        </p:nvPicPr>
        <p:blipFill>
          <a:blip r:embed="rId12"/>
          <a:stretch>
            <a:fillRect/>
          </a:stretch>
        </p:blipFill>
        <p:spPr>
          <a:xfrm>
            <a:off x="9111338" y="4366098"/>
            <a:ext cx="779413" cy="779413"/>
          </a:xfrm>
          <a:prstGeom prst="rect">
            <a:avLst/>
          </a:prstGeom>
        </p:spPr>
      </p:pic>
      <p:pic>
        <p:nvPicPr>
          <p:cNvPr id="1028" name="Picture 4" descr="FaceTime on the App Store">
            <a:extLst>
              <a:ext uri="{FF2B5EF4-FFF2-40B4-BE49-F238E27FC236}">
                <a16:creationId xmlns:a16="http://schemas.microsoft.com/office/drawing/2014/main" id="{3091BF8E-C6EA-4015-8F57-BC787F65CCC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9877" t="10826" r="29437" b="10893"/>
          <a:stretch/>
        </p:blipFill>
        <p:spPr bwMode="auto">
          <a:xfrm>
            <a:off x="9834509" y="4878591"/>
            <a:ext cx="689334" cy="6973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8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8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8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0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85">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85">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85">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85">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8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iterate>
                                    <p:tmAbs val="0"/>
                                  </p:iterate>
                                  <p:childTnLst>
                                    <p:set>
                                      <p:cBhvr>
                                        <p:cTn id="36" fill="hold"/>
                                        <p:tgtEl>
                                          <p:spTgt spid="85">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85">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85">
                                            <p:txEl>
                                              <p:pRg st="12" end="12"/>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9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p:tmAbs val="0"/>
                                  </p:iterate>
                                  <p:childTnLst>
                                    <p:set>
                                      <p:cBhvr>
                                        <p:cTn id="47" fill="hold"/>
                                        <p:tgtEl>
                                          <p:spTgt spid="85">
                                            <p:txEl>
                                              <p:pRg st="14" end="14"/>
                                            </p:txEl>
                                          </p:spTgt>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animBg="1" advAuto="0"/>
      <p:bldP spid="91" grpId="0" animBg="1" advAuto="0"/>
      <p:bldP spid="94" grpId="0" animBg="1" advAuto="0"/>
      <p:bldP spid="98" grpId="0" animBg="1" advAuto="0"/>
      <p:bldP spid="101"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40</a:t>
            </a:fld>
            <a:endParaRPr kern="0">
              <a:latin typeface="Lucida Sans Regular"/>
              <a:sym typeface="Lucida Sans Regular"/>
            </a:endParaRPr>
          </a:p>
        </p:txBody>
      </p:sp>
      <p:sp>
        <p:nvSpPr>
          <p:cNvPr id="827" name="Shape 827"/>
          <p:cNvSpPr txBox="1">
            <a:spLocks noGrp="1"/>
          </p:cNvSpPr>
          <p:nvPr>
            <p:ph type="title"/>
          </p:nvPr>
        </p:nvSpPr>
        <p:spPr>
          <a:prstGeom prst="rect">
            <a:avLst/>
          </a:prstGeom>
        </p:spPr>
        <p:txBody>
          <a:bodyPr/>
          <a:lstStyle/>
          <a:p>
            <a:r>
              <a:t>LZW in the real world</a:t>
            </a:r>
          </a:p>
        </p:txBody>
      </p:sp>
      <p:sp>
        <p:nvSpPr>
          <p:cNvPr id="828" name="Shape 828"/>
          <p:cNvSpPr txBox="1">
            <a:spLocks noGrp="1"/>
          </p:cNvSpPr>
          <p:nvPr>
            <p:ph type="body" idx="1"/>
          </p:nvPr>
        </p:nvSpPr>
        <p:spPr>
          <a:prstGeom prst="rect">
            <a:avLst/>
          </a:prstGeom>
        </p:spPr>
        <p:txBody>
          <a:bodyPr/>
          <a:lstStyle/>
          <a:p>
            <a:r>
              <a:t>Lempel-Ziv and friends.</a:t>
            </a:r>
          </a:p>
          <a:p>
            <a:pPr lvl="1"/>
            <a:r>
              <a:t>LZ77.</a:t>
            </a:r>
          </a:p>
          <a:p>
            <a:pPr lvl="1"/>
            <a:r>
              <a:t>LZ78. </a:t>
            </a:r>
          </a:p>
          <a:p>
            <a:pPr lvl="1"/>
            <a:r>
              <a:t>LZW.</a:t>
            </a:r>
          </a:p>
          <a:p>
            <a:pPr lvl="1"/>
            <a:r>
              <a:t>Deflate / zlib = LZ77 variant + Huffman.</a:t>
            </a:r>
          </a:p>
          <a:p>
            <a:endParaRPr/>
          </a:p>
          <a:p>
            <a:endParaRPr/>
          </a:p>
          <a:p>
            <a:endParaRPr>
              <a:solidFill>
                <a:srgbClr val="000000"/>
              </a:solidFill>
              <a:uFill>
                <a:solidFill>
                  <a:srgbClr val="000000"/>
                </a:solidFill>
              </a:uFill>
            </a:endParaRPr>
          </a:p>
          <a:p>
            <a:r>
              <a:t>Unix compress, GIF, TIFF, V.42bis modem:  </a:t>
            </a:r>
            <a:r>
              <a:rPr>
                <a:solidFill>
                  <a:srgbClr val="000000"/>
                </a:solidFill>
                <a:uFill>
                  <a:solidFill>
                    <a:srgbClr val="000000"/>
                  </a:solidFill>
                </a:uFill>
              </a:rPr>
              <a:t>LZW.</a:t>
            </a:r>
          </a:p>
          <a:p>
            <a:r>
              <a:t>zip, 7zip, gzip, jar, png, pdf:  </a:t>
            </a:r>
            <a:r>
              <a:rPr>
                <a:solidFill>
                  <a:srgbClr val="000000"/>
                </a:solidFill>
                <a:uFill>
                  <a:solidFill>
                    <a:srgbClr val="000000"/>
                  </a:solidFill>
                </a:uFill>
              </a:rPr>
              <a:t>deflate / zlib.</a:t>
            </a:r>
          </a:p>
          <a:p>
            <a:r>
              <a:t>iPhone, Sony Playstation 3, Apache HTTP server: </a:t>
            </a:r>
            <a:r>
              <a:rPr>
                <a:solidFill>
                  <a:srgbClr val="000000"/>
                </a:solidFill>
                <a:uFill>
                  <a:solidFill>
                    <a:srgbClr val="000000"/>
                  </a:solidFill>
                </a:uFill>
              </a:rPr>
              <a:t> deflate / zlib.</a:t>
            </a:r>
          </a:p>
          <a:p>
            <a:endParaRPr>
              <a:solidFill>
                <a:srgbClr val="000000"/>
              </a:solidFill>
              <a:uFill>
                <a:solidFill>
                  <a:srgbClr val="000000"/>
                </a:solidFill>
              </a:uFill>
            </a:endParaRPr>
          </a:p>
        </p:txBody>
      </p:sp>
      <p:pic>
        <p:nvPicPr>
          <p:cNvPr id="829" name="zlib_ddj.tiff"/>
          <p:cNvPicPr>
            <a:picLocks noChangeAspect="1"/>
          </p:cNvPicPr>
          <p:nvPr/>
        </p:nvPicPr>
        <p:blipFill>
          <a:blip r:embed="rId3"/>
          <a:stretch>
            <a:fillRect/>
          </a:stretch>
        </p:blipFill>
        <p:spPr>
          <a:xfrm>
            <a:off x="8408789" y="901899"/>
            <a:ext cx="1419820" cy="1634133"/>
          </a:xfrm>
          <a:prstGeom prst="rect">
            <a:avLst/>
          </a:prstGeom>
          <a:ln w="12700"/>
        </p:spPr>
      </p:pic>
      <p:pic>
        <p:nvPicPr>
          <p:cNvPr id="830" name="httpd.apache.tiff"/>
          <p:cNvPicPr>
            <a:picLocks noChangeAspect="1"/>
          </p:cNvPicPr>
          <p:nvPr/>
        </p:nvPicPr>
        <p:blipFill>
          <a:blip r:embed="rId4"/>
          <a:srcRect r="28625"/>
          <a:stretch>
            <a:fillRect/>
          </a:stretch>
        </p:blipFill>
        <p:spPr>
          <a:xfrm>
            <a:off x="5848101" y="5522400"/>
            <a:ext cx="3766196" cy="474899"/>
          </a:xfrm>
          <a:prstGeom prst="rect">
            <a:avLst/>
          </a:prstGeom>
          <a:ln w="12700"/>
        </p:spPr>
      </p:pic>
      <p:pic>
        <p:nvPicPr>
          <p:cNvPr id="831" name="Iphone_4G.tiff"/>
          <p:cNvPicPr>
            <a:picLocks noChangeAspect="1"/>
          </p:cNvPicPr>
          <p:nvPr/>
        </p:nvPicPr>
        <p:blipFill>
          <a:blip r:embed="rId5"/>
          <a:srcRect l="25106" t="19924" r="26057" b="13582"/>
          <a:stretch>
            <a:fillRect/>
          </a:stretch>
        </p:blipFill>
        <p:spPr>
          <a:xfrm>
            <a:off x="2262938" y="5384367"/>
            <a:ext cx="884108" cy="759115"/>
          </a:xfrm>
          <a:custGeom>
            <a:avLst/>
            <a:gdLst/>
            <a:ahLst/>
            <a:cxnLst>
              <a:cxn ang="0">
                <a:pos x="wd2" y="hd2"/>
              </a:cxn>
              <a:cxn ang="5400000">
                <a:pos x="wd2" y="hd2"/>
              </a:cxn>
              <a:cxn ang="10800000">
                <a:pos x="wd2" y="hd2"/>
              </a:cxn>
              <a:cxn ang="16200000">
                <a:pos x="wd2" y="hd2"/>
              </a:cxn>
            </a:cxnLst>
            <a:rect l="0" t="0" r="r" b="b"/>
            <a:pathLst>
              <a:path w="21584" h="21555" extrusionOk="0">
                <a:moveTo>
                  <a:pt x="11474" y="7"/>
                </a:moveTo>
                <a:cubicBezTo>
                  <a:pt x="10925" y="38"/>
                  <a:pt x="10502" y="234"/>
                  <a:pt x="10186" y="601"/>
                </a:cubicBezTo>
                <a:cubicBezTo>
                  <a:pt x="10098" y="703"/>
                  <a:pt x="9790" y="1136"/>
                  <a:pt x="9498" y="1560"/>
                </a:cubicBezTo>
                <a:cubicBezTo>
                  <a:pt x="9206" y="1984"/>
                  <a:pt x="8860" y="2484"/>
                  <a:pt x="8728" y="2669"/>
                </a:cubicBezTo>
                <a:cubicBezTo>
                  <a:pt x="8596" y="2855"/>
                  <a:pt x="8359" y="3179"/>
                  <a:pt x="8204" y="3398"/>
                </a:cubicBezTo>
                <a:cubicBezTo>
                  <a:pt x="8049" y="3617"/>
                  <a:pt x="7851" y="3892"/>
                  <a:pt x="7768" y="4008"/>
                </a:cubicBezTo>
                <a:cubicBezTo>
                  <a:pt x="7684" y="4124"/>
                  <a:pt x="7539" y="4340"/>
                  <a:pt x="7441" y="4484"/>
                </a:cubicBezTo>
                <a:cubicBezTo>
                  <a:pt x="7342" y="4627"/>
                  <a:pt x="7143" y="4908"/>
                  <a:pt x="6998" y="5110"/>
                </a:cubicBezTo>
                <a:cubicBezTo>
                  <a:pt x="6853" y="5311"/>
                  <a:pt x="6597" y="5672"/>
                  <a:pt x="6432" y="5910"/>
                </a:cubicBezTo>
                <a:cubicBezTo>
                  <a:pt x="6031" y="6490"/>
                  <a:pt x="5977" y="6568"/>
                  <a:pt x="5656" y="7019"/>
                </a:cubicBezTo>
                <a:cubicBezTo>
                  <a:pt x="5329" y="7479"/>
                  <a:pt x="5301" y="7518"/>
                  <a:pt x="4681" y="8414"/>
                </a:cubicBezTo>
                <a:cubicBezTo>
                  <a:pt x="4418" y="8795"/>
                  <a:pt x="4134" y="9204"/>
                  <a:pt x="4048" y="9325"/>
                </a:cubicBezTo>
                <a:cubicBezTo>
                  <a:pt x="3962" y="9447"/>
                  <a:pt x="3848" y="9600"/>
                  <a:pt x="3803" y="9666"/>
                </a:cubicBezTo>
                <a:cubicBezTo>
                  <a:pt x="3757" y="9732"/>
                  <a:pt x="3648" y="9900"/>
                  <a:pt x="3557" y="10030"/>
                </a:cubicBezTo>
                <a:cubicBezTo>
                  <a:pt x="3467" y="10161"/>
                  <a:pt x="3220" y="10507"/>
                  <a:pt x="3006" y="10807"/>
                </a:cubicBezTo>
                <a:cubicBezTo>
                  <a:pt x="2791" y="11107"/>
                  <a:pt x="2459" y="11581"/>
                  <a:pt x="2270" y="11853"/>
                </a:cubicBezTo>
                <a:cubicBezTo>
                  <a:pt x="2081" y="12125"/>
                  <a:pt x="1887" y="12405"/>
                  <a:pt x="1834" y="12479"/>
                </a:cubicBezTo>
                <a:cubicBezTo>
                  <a:pt x="1781" y="12553"/>
                  <a:pt x="1665" y="12716"/>
                  <a:pt x="1582" y="12835"/>
                </a:cubicBezTo>
                <a:cubicBezTo>
                  <a:pt x="1045" y="13605"/>
                  <a:pt x="837" y="13899"/>
                  <a:pt x="717" y="14064"/>
                </a:cubicBezTo>
                <a:cubicBezTo>
                  <a:pt x="540" y="14306"/>
                  <a:pt x="239" y="14781"/>
                  <a:pt x="178" y="14919"/>
                </a:cubicBezTo>
                <a:cubicBezTo>
                  <a:pt x="148" y="14990"/>
                  <a:pt x="109" y="15117"/>
                  <a:pt x="90" y="15197"/>
                </a:cubicBezTo>
                <a:cubicBezTo>
                  <a:pt x="70" y="15276"/>
                  <a:pt x="44" y="15355"/>
                  <a:pt x="28" y="15379"/>
                </a:cubicBezTo>
                <a:cubicBezTo>
                  <a:pt x="-16" y="15447"/>
                  <a:pt x="-7" y="15733"/>
                  <a:pt x="42" y="15799"/>
                </a:cubicBezTo>
                <a:cubicBezTo>
                  <a:pt x="107" y="15885"/>
                  <a:pt x="173" y="16178"/>
                  <a:pt x="137" y="16219"/>
                </a:cubicBezTo>
                <a:cubicBezTo>
                  <a:pt x="117" y="16242"/>
                  <a:pt x="123" y="16277"/>
                  <a:pt x="158" y="16322"/>
                </a:cubicBezTo>
                <a:cubicBezTo>
                  <a:pt x="203" y="16380"/>
                  <a:pt x="211" y="16441"/>
                  <a:pt x="206" y="16885"/>
                </a:cubicBezTo>
                <a:lnTo>
                  <a:pt x="199" y="17384"/>
                </a:lnTo>
                <a:lnTo>
                  <a:pt x="294" y="17566"/>
                </a:lnTo>
                <a:cubicBezTo>
                  <a:pt x="446" y="17856"/>
                  <a:pt x="673" y="18049"/>
                  <a:pt x="1098" y="18247"/>
                </a:cubicBezTo>
                <a:cubicBezTo>
                  <a:pt x="1235" y="18311"/>
                  <a:pt x="1350" y="18379"/>
                  <a:pt x="1350" y="18398"/>
                </a:cubicBezTo>
                <a:cubicBezTo>
                  <a:pt x="1350" y="18417"/>
                  <a:pt x="1413" y="18498"/>
                  <a:pt x="1493" y="18572"/>
                </a:cubicBezTo>
                <a:cubicBezTo>
                  <a:pt x="1573" y="18646"/>
                  <a:pt x="1636" y="18715"/>
                  <a:pt x="1636" y="18731"/>
                </a:cubicBezTo>
                <a:cubicBezTo>
                  <a:pt x="1636" y="18747"/>
                  <a:pt x="1649" y="18762"/>
                  <a:pt x="1664" y="18762"/>
                </a:cubicBezTo>
                <a:cubicBezTo>
                  <a:pt x="1678" y="18762"/>
                  <a:pt x="1750" y="18805"/>
                  <a:pt x="1827" y="18858"/>
                </a:cubicBezTo>
                <a:cubicBezTo>
                  <a:pt x="2012" y="18984"/>
                  <a:pt x="2386" y="19121"/>
                  <a:pt x="3435" y="19452"/>
                </a:cubicBezTo>
                <a:cubicBezTo>
                  <a:pt x="3913" y="19603"/>
                  <a:pt x="4349" y="19743"/>
                  <a:pt x="4402" y="19761"/>
                </a:cubicBezTo>
                <a:cubicBezTo>
                  <a:pt x="4455" y="19779"/>
                  <a:pt x="4630" y="19835"/>
                  <a:pt x="4797" y="19888"/>
                </a:cubicBezTo>
                <a:cubicBezTo>
                  <a:pt x="4964" y="19940"/>
                  <a:pt x="5225" y="20016"/>
                  <a:pt x="5370" y="20062"/>
                </a:cubicBezTo>
                <a:cubicBezTo>
                  <a:pt x="5514" y="20108"/>
                  <a:pt x="5671" y="20159"/>
                  <a:pt x="5724" y="20173"/>
                </a:cubicBezTo>
                <a:cubicBezTo>
                  <a:pt x="5777" y="20187"/>
                  <a:pt x="5989" y="20258"/>
                  <a:pt x="6194" y="20323"/>
                </a:cubicBezTo>
                <a:cubicBezTo>
                  <a:pt x="6399" y="20389"/>
                  <a:pt x="6611" y="20453"/>
                  <a:pt x="6664" y="20466"/>
                </a:cubicBezTo>
                <a:cubicBezTo>
                  <a:pt x="6717" y="20479"/>
                  <a:pt x="6935" y="20543"/>
                  <a:pt x="7148" y="20609"/>
                </a:cubicBezTo>
                <a:cubicBezTo>
                  <a:pt x="8163" y="20920"/>
                  <a:pt x="8400" y="20990"/>
                  <a:pt x="8490" y="21013"/>
                </a:cubicBezTo>
                <a:cubicBezTo>
                  <a:pt x="8585" y="21037"/>
                  <a:pt x="9028" y="21177"/>
                  <a:pt x="9191" y="21235"/>
                </a:cubicBezTo>
                <a:cubicBezTo>
                  <a:pt x="9237" y="21251"/>
                  <a:pt x="9364" y="21285"/>
                  <a:pt x="9471" y="21314"/>
                </a:cubicBezTo>
                <a:cubicBezTo>
                  <a:pt x="9577" y="21343"/>
                  <a:pt x="9680" y="21375"/>
                  <a:pt x="9702" y="21385"/>
                </a:cubicBezTo>
                <a:cubicBezTo>
                  <a:pt x="9725" y="21395"/>
                  <a:pt x="9758" y="21404"/>
                  <a:pt x="9770" y="21401"/>
                </a:cubicBezTo>
                <a:cubicBezTo>
                  <a:pt x="9783" y="21398"/>
                  <a:pt x="9873" y="21422"/>
                  <a:pt x="9975" y="21457"/>
                </a:cubicBezTo>
                <a:cubicBezTo>
                  <a:pt x="10076" y="21491"/>
                  <a:pt x="10201" y="21529"/>
                  <a:pt x="10254" y="21536"/>
                </a:cubicBezTo>
                <a:cubicBezTo>
                  <a:pt x="10573" y="21578"/>
                  <a:pt x="11167" y="21549"/>
                  <a:pt x="11433" y="21480"/>
                </a:cubicBezTo>
                <a:cubicBezTo>
                  <a:pt x="11771" y="21393"/>
                  <a:pt x="12425" y="21053"/>
                  <a:pt x="12809" y="20767"/>
                </a:cubicBezTo>
                <a:cubicBezTo>
                  <a:pt x="12990" y="20633"/>
                  <a:pt x="13367" y="20218"/>
                  <a:pt x="13599" y="19888"/>
                </a:cubicBezTo>
                <a:cubicBezTo>
                  <a:pt x="13680" y="19773"/>
                  <a:pt x="13813" y="19590"/>
                  <a:pt x="13899" y="19484"/>
                </a:cubicBezTo>
                <a:cubicBezTo>
                  <a:pt x="13984" y="19377"/>
                  <a:pt x="14211" y="19082"/>
                  <a:pt x="14403" y="18826"/>
                </a:cubicBezTo>
                <a:cubicBezTo>
                  <a:pt x="14595" y="18570"/>
                  <a:pt x="14796" y="18302"/>
                  <a:pt x="14853" y="18232"/>
                </a:cubicBezTo>
                <a:cubicBezTo>
                  <a:pt x="14909" y="18161"/>
                  <a:pt x="14979" y="18070"/>
                  <a:pt x="15009" y="18026"/>
                </a:cubicBezTo>
                <a:cubicBezTo>
                  <a:pt x="15039" y="17981"/>
                  <a:pt x="15158" y="17826"/>
                  <a:pt x="15268" y="17685"/>
                </a:cubicBezTo>
                <a:cubicBezTo>
                  <a:pt x="15481" y="17411"/>
                  <a:pt x="16289" y="16345"/>
                  <a:pt x="16549" y="15997"/>
                </a:cubicBezTo>
                <a:cubicBezTo>
                  <a:pt x="16635" y="15882"/>
                  <a:pt x="16784" y="15686"/>
                  <a:pt x="16883" y="15561"/>
                </a:cubicBezTo>
                <a:cubicBezTo>
                  <a:pt x="17109" y="15274"/>
                  <a:pt x="17536" y="14715"/>
                  <a:pt x="17905" y="14214"/>
                </a:cubicBezTo>
                <a:cubicBezTo>
                  <a:pt x="18061" y="14001"/>
                  <a:pt x="18248" y="13749"/>
                  <a:pt x="18320" y="13652"/>
                </a:cubicBezTo>
                <a:cubicBezTo>
                  <a:pt x="18771" y="13048"/>
                  <a:pt x="19085" y="12622"/>
                  <a:pt x="19315" y="12305"/>
                </a:cubicBezTo>
                <a:cubicBezTo>
                  <a:pt x="19459" y="12106"/>
                  <a:pt x="19640" y="11865"/>
                  <a:pt x="19717" y="11766"/>
                </a:cubicBezTo>
                <a:cubicBezTo>
                  <a:pt x="19794" y="11666"/>
                  <a:pt x="19942" y="11456"/>
                  <a:pt x="20044" y="11306"/>
                </a:cubicBezTo>
                <a:cubicBezTo>
                  <a:pt x="20145" y="11156"/>
                  <a:pt x="20283" y="10952"/>
                  <a:pt x="20350" y="10855"/>
                </a:cubicBezTo>
                <a:cubicBezTo>
                  <a:pt x="20832" y="10161"/>
                  <a:pt x="20834" y="10160"/>
                  <a:pt x="20834" y="10062"/>
                </a:cubicBezTo>
                <a:cubicBezTo>
                  <a:pt x="20834" y="10021"/>
                  <a:pt x="20852" y="9977"/>
                  <a:pt x="20875" y="9967"/>
                </a:cubicBezTo>
                <a:cubicBezTo>
                  <a:pt x="20905" y="9954"/>
                  <a:pt x="20916" y="9904"/>
                  <a:pt x="20916" y="9769"/>
                </a:cubicBezTo>
                <a:cubicBezTo>
                  <a:pt x="20916" y="9615"/>
                  <a:pt x="20902" y="9556"/>
                  <a:pt x="20827" y="9420"/>
                </a:cubicBezTo>
                <a:cubicBezTo>
                  <a:pt x="20778" y="9330"/>
                  <a:pt x="20723" y="9254"/>
                  <a:pt x="20705" y="9254"/>
                </a:cubicBezTo>
                <a:cubicBezTo>
                  <a:pt x="20686" y="9254"/>
                  <a:pt x="20662" y="9231"/>
                  <a:pt x="20650" y="9206"/>
                </a:cubicBezTo>
                <a:cubicBezTo>
                  <a:pt x="20638" y="9182"/>
                  <a:pt x="20587" y="9136"/>
                  <a:pt x="20541" y="9103"/>
                </a:cubicBezTo>
                <a:cubicBezTo>
                  <a:pt x="20382" y="8989"/>
                  <a:pt x="20255" y="8850"/>
                  <a:pt x="20255" y="8794"/>
                </a:cubicBezTo>
                <a:cubicBezTo>
                  <a:pt x="20255" y="8751"/>
                  <a:pt x="20234" y="8739"/>
                  <a:pt x="20160" y="8739"/>
                </a:cubicBezTo>
                <a:cubicBezTo>
                  <a:pt x="20100" y="8739"/>
                  <a:pt x="20053" y="8719"/>
                  <a:pt x="20044" y="8691"/>
                </a:cubicBezTo>
                <a:cubicBezTo>
                  <a:pt x="20014" y="8600"/>
                  <a:pt x="19875" y="8596"/>
                  <a:pt x="19730" y="8683"/>
                </a:cubicBezTo>
                <a:cubicBezTo>
                  <a:pt x="19656" y="8728"/>
                  <a:pt x="19589" y="8755"/>
                  <a:pt x="19581" y="8739"/>
                </a:cubicBezTo>
                <a:cubicBezTo>
                  <a:pt x="19572" y="8723"/>
                  <a:pt x="19639" y="8577"/>
                  <a:pt x="19730" y="8422"/>
                </a:cubicBezTo>
                <a:cubicBezTo>
                  <a:pt x="19821" y="8267"/>
                  <a:pt x="20001" y="7959"/>
                  <a:pt x="20132" y="7733"/>
                </a:cubicBezTo>
                <a:cubicBezTo>
                  <a:pt x="20264" y="7506"/>
                  <a:pt x="20385" y="7314"/>
                  <a:pt x="20405" y="7305"/>
                </a:cubicBezTo>
                <a:cubicBezTo>
                  <a:pt x="20425" y="7296"/>
                  <a:pt x="20491" y="7207"/>
                  <a:pt x="20548" y="7107"/>
                </a:cubicBezTo>
                <a:cubicBezTo>
                  <a:pt x="20605" y="7006"/>
                  <a:pt x="20722" y="6816"/>
                  <a:pt x="20807" y="6687"/>
                </a:cubicBezTo>
                <a:cubicBezTo>
                  <a:pt x="20892" y="6557"/>
                  <a:pt x="21000" y="6382"/>
                  <a:pt x="21045" y="6298"/>
                </a:cubicBezTo>
                <a:cubicBezTo>
                  <a:pt x="21091" y="6214"/>
                  <a:pt x="21158" y="6088"/>
                  <a:pt x="21202" y="6021"/>
                </a:cubicBezTo>
                <a:cubicBezTo>
                  <a:pt x="21246" y="5954"/>
                  <a:pt x="21310" y="5831"/>
                  <a:pt x="21338" y="5744"/>
                </a:cubicBezTo>
                <a:cubicBezTo>
                  <a:pt x="21367" y="5657"/>
                  <a:pt x="21417" y="5518"/>
                  <a:pt x="21454" y="5435"/>
                </a:cubicBezTo>
                <a:cubicBezTo>
                  <a:pt x="21526" y="5274"/>
                  <a:pt x="21551" y="5138"/>
                  <a:pt x="21570" y="4682"/>
                </a:cubicBezTo>
                <a:cubicBezTo>
                  <a:pt x="21579" y="4445"/>
                  <a:pt x="21575" y="4398"/>
                  <a:pt x="21543" y="4412"/>
                </a:cubicBezTo>
                <a:cubicBezTo>
                  <a:pt x="21476" y="4442"/>
                  <a:pt x="21465" y="4385"/>
                  <a:pt x="21522" y="4238"/>
                </a:cubicBezTo>
                <a:cubicBezTo>
                  <a:pt x="21556" y="4150"/>
                  <a:pt x="21583" y="4025"/>
                  <a:pt x="21583" y="3905"/>
                </a:cubicBezTo>
                <a:cubicBezTo>
                  <a:pt x="21584" y="3740"/>
                  <a:pt x="21562" y="3669"/>
                  <a:pt x="21440" y="3382"/>
                </a:cubicBezTo>
                <a:cubicBezTo>
                  <a:pt x="21276" y="2994"/>
                  <a:pt x="21176" y="2881"/>
                  <a:pt x="20848" y="2701"/>
                </a:cubicBezTo>
                <a:cubicBezTo>
                  <a:pt x="20564" y="2545"/>
                  <a:pt x="20476" y="2511"/>
                  <a:pt x="19233" y="2138"/>
                </a:cubicBezTo>
                <a:cubicBezTo>
                  <a:pt x="18103" y="1799"/>
                  <a:pt x="17749" y="1695"/>
                  <a:pt x="17135" y="1512"/>
                </a:cubicBezTo>
                <a:cubicBezTo>
                  <a:pt x="16778" y="1406"/>
                  <a:pt x="16390" y="1294"/>
                  <a:pt x="16276" y="1259"/>
                </a:cubicBezTo>
                <a:cubicBezTo>
                  <a:pt x="16163" y="1224"/>
                  <a:pt x="15745" y="1099"/>
                  <a:pt x="15350" y="981"/>
                </a:cubicBezTo>
                <a:cubicBezTo>
                  <a:pt x="14955" y="864"/>
                  <a:pt x="14465" y="718"/>
                  <a:pt x="14260" y="657"/>
                </a:cubicBezTo>
                <a:cubicBezTo>
                  <a:pt x="12125" y="16"/>
                  <a:pt x="11985" y="-22"/>
                  <a:pt x="11474" y="7"/>
                </a:cubicBezTo>
                <a:close/>
              </a:path>
            </a:pathLst>
          </a:custGeom>
          <a:ln w="12700"/>
        </p:spPr>
      </p:pic>
      <p:pic>
        <p:nvPicPr>
          <p:cNvPr id="832" name="Sony-Playstation-3.tiff"/>
          <p:cNvPicPr>
            <a:picLocks noChangeAspect="1"/>
          </p:cNvPicPr>
          <p:nvPr/>
        </p:nvPicPr>
        <p:blipFill>
          <a:blip r:embed="rId6"/>
          <a:srcRect l="541" t="1292" r="2606" b="1299"/>
          <a:stretch>
            <a:fillRect/>
          </a:stretch>
        </p:blipFill>
        <p:spPr>
          <a:xfrm>
            <a:off x="3868504" y="5274678"/>
            <a:ext cx="1446750" cy="970798"/>
          </a:xfrm>
          <a:custGeom>
            <a:avLst/>
            <a:gdLst/>
            <a:ahLst/>
            <a:cxnLst>
              <a:cxn ang="0">
                <a:pos x="wd2" y="hd2"/>
              </a:cxn>
              <a:cxn ang="5400000">
                <a:pos x="wd2" y="hd2"/>
              </a:cxn>
              <a:cxn ang="10800000">
                <a:pos x="wd2" y="hd2"/>
              </a:cxn>
              <a:cxn ang="16200000">
                <a:pos x="wd2" y="hd2"/>
              </a:cxn>
            </a:cxnLst>
            <a:rect l="0" t="0" r="r" b="b"/>
            <a:pathLst>
              <a:path w="21597" h="21538" extrusionOk="0">
                <a:moveTo>
                  <a:pt x="7161" y="36"/>
                </a:moveTo>
                <a:cubicBezTo>
                  <a:pt x="6917" y="224"/>
                  <a:pt x="6050" y="1167"/>
                  <a:pt x="5428" y="1925"/>
                </a:cubicBezTo>
                <a:cubicBezTo>
                  <a:pt x="3729" y="3992"/>
                  <a:pt x="1818" y="6971"/>
                  <a:pt x="221" y="10041"/>
                </a:cubicBezTo>
                <a:cubicBezTo>
                  <a:pt x="46" y="10378"/>
                  <a:pt x="0" y="10484"/>
                  <a:pt x="0" y="10549"/>
                </a:cubicBezTo>
                <a:cubicBezTo>
                  <a:pt x="1" y="10737"/>
                  <a:pt x="71" y="11454"/>
                  <a:pt x="92" y="11484"/>
                </a:cubicBezTo>
                <a:cubicBezTo>
                  <a:pt x="104" y="11501"/>
                  <a:pt x="371" y="11723"/>
                  <a:pt x="687" y="11979"/>
                </a:cubicBezTo>
                <a:cubicBezTo>
                  <a:pt x="2133" y="13147"/>
                  <a:pt x="4609" y="15151"/>
                  <a:pt x="4932" y="15415"/>
                </a:cubicBezTo>
                <a:cubicBezTo>
                  <a:pt x="5129" y="15575"/>
                  <a:pt x="5420" y="15813"/>
                  <a:pt x="5578" y="15941"/>
                </a:cubicBezTo>
                <a:cubicBezTo>
                  <a:pt x="5736" y="16069"/>
                  <a:pt x="6375" y="16589"/>
                  <a:pt x="7003" y="17099"/>
                </a:cubicBezTo>
                <a:cubicBezTo>
                  <a:pt x="7630" y="17609"/>
                  <a:pt x="8320" y="18169"/>
                  <a:pt x="8536" y="18343"/>
                </a:cubicBezTo>
                <a:cubicBezTo>
                  <a:pt x="8751" y="18517"/>
                  <a:pt x="9217" y="18894"/>
                  <a:pt x="9569" y="19179"/>
                </a:cubicBezTo>
                <a:cubicBezTo>
                  <a:pt x="9920" y="19464"/>
                  <a:pt x="10237" y="19713"/>
                  <a:pt x="10273" y="19730"/>
                </a:cubicBezTo>
                <a:cubicBezTo>
                  <a:pt x="10365" y="19775"/>
                  <a:pt x="10460" y="19748"/>
                  <a:pt x="10535" y="19656"/>
                </a:cubicBezTo>
                <a:cubicBezTo>
                  <a:pt x="10586" y="19594"/>
                  <a:pt x="10604" y="19583"/>
                  <a:pt x="10623" y="19606"/>
                </a:cubicBezTo>
                <a:cubicBezTo>
                  <a:pt x="10636" y="19622"/>
                  <a:pt x="10668" y="19634"/>
                  <a:pt x="10694" y="19637"/>
                </a:cubicBezTo>
                <a:cubicBezTo>
                  <a:pt x="10719" y="19640"/>
                  <a:pt x="10819" y="19662"/>
                  <a:pt x="10914" y="19687"/>
                </a:cubicBezTo>
                <a:cubicBezTo>
                  <a:pt x="11039" y="19718"/>
                  <a:pt x="11135" y="19729"/>
                  <a:pt x="11248" y="19718"/>
                </a:cubicBezTo>
                <a:cubicBezTo>
                  <a:pt x="11389" y="19703"/>
                  <a:pt x="11588" y="19628"/>
                  <a:pt x="11656" y="19569"/>
                </a:cubicBezTo>
                <a:cubicBezTo>
                  <a:pt x="11710" y="19521"/>
                  <a:pt x="11788" y="19470"/>
                  <a:pt x="11856" y="19439"/>
                </a:cubicBezTo>
                <a:cubicBezTo>
                  <a:pt x="11894" y="19421"/>
                  <a:pt x="11935" y="19391"/>
                  <a:pt x="11947" y="19365"/>
                </a:cubicBezTo>
                <a:cubicBezTo>
                  <a:pt x="11960" y="19338"/>
                  <a:pt x="11984" y="19315"/>
                  <a:pt x="12002" y="19315"/>
                </a:cubicBezTo>
                <a:cubicBezTo>
                  <a:pt x="12019" y="19315"/>
                  <a:pt x="12044" y="19299"/>
                  <a:pt x="12056" y="19278"/>
                </a:cubicBezTo>
                <a:cubicBezTo>
                  <a:pt x="12068" y="19257"/>
                  <a:pt x="12086" y="19235"/>
                  <a:pt x="12093" y="19235"/>
                </a:cubicBezTo>
                <a:cubicBezTo>
                  <a:pt x="12101" y="19235"/>
                  <a:pt x="12128" y="19206"/>
                  <a:pt x="12156" y="19167"/>
                </a:cubicBezTo>
                <a:cubicBezTo>
                  <a:pt x="12277" y="18997"/>
                  <a:pt x="12337" y="18925"/>
                  <a:pt x="12352" y="18925"/>
                </a:cubicBezTo>
                <a:cubicBezTo>
                  <a:pt x="12360" y="18925"/>
                  <a:pt x="12380" y="18904"/>
                  <a:pt x="12397" y="18876"/>
                </a:cubicBezTo>
                <a:cubicBezTo>
                  <a:pt x="12415" y="18847"/>
                  <a:pt x="12437" y="18820"/>
                  <a:pt x="12447" y="18820"/>
                </a:cubicBezTo>
                <a:cubicBezTo>
                  <a:pt x="12458" y="18820"/>
                  <a:pt x="12480" y="18788"/>
                  <a:pt x="12497" y="18746"/>
                </a:cubicBezTo>
                <a:cubicBezTo>
                  <a:pt x="12514" y="18703"/>
                  <a:pt x="12540" y="18665"/>
                  <a:pt x="12551" y="18665"/>
                </a:cubicBezTo>
                <a:cubicBezTo>
                  <a:pt x="12563" y="18665"/>
                  <a:pt x="12612" y="18611"/>
                  <a:pt x="12660" y="18547"/>
                </a:cubicBezTo>
                <a:cubicBezTo>
                  <a:pt x="12708" y="18484"/>
                  <a:pt x="12771" y="18414"/>
                  <a:pt x="12801" y="18393"/>
                </a:cubicBezTo>
                <a:cubicBezTo>
                  <a:pt x="12832" y="18371"/>
                  <a:pt x="12899" y="18286"/>
                  <a:pt x="12951" y="18201"/>
                </a:cubicBezTo>
                <a:cubicBezTo>
                  <a:pt x="13003" y="18116"/>
                  <a:pt x="13053" y="18046"/>
                  <a:pt x="13064" y="18046"/>
                </a:cubicBezTo>
                <a:cubicBezTo>
                  <a:pt x="13075" y="18046"/>
                  <a:pt x="13133" y="17979"/>
                  <a:pt x="13189" y="17897"/>
                </a:cubicBezTo>
                <a:cubicBezTo>
                  <a:pt x="13840" y="16949"/>
                  <a:pt x="13977" y="16736"/>
                  <a:pt x="13997" y="16659"/>
                </a:cubicBezTo>
                <a:cubicBezTo>
                  <a:pt x="14006" y="16623"/>
                  <a:pt x="14088" y="16628"/>
                  <a:pt x="14109" y="16665"/>
                </a:cubicBezTo>
                <a:cubicBezTo>
                  <a:pt x="14117" y="16678"/>
                  <a:pt x="14132" y="16743"/>
                  <a:pt x="14143" y="16814"/>
                </a:cubicBezTo>
                <a:cubicBezTo>
                  <a:pt x="14153" y="16885"/>
                  <a:pt x="14179" y="17003"/>
                  <a:pt x="14201" y="17074"/>
                </a:cubicBezTo>
                <a:cubicBezTo>
                  <a:pt x="14223" y="17145"/>
                  <a:pt x="14241" y="17222"/>
                  <a:pt x="14239" y="17247"/>
                </a:cubicBezTo>
                <a:cubicBezTo>
                  <a:pt x="14236" y="17272"/>
                  <a:pt x="14275" y="17367"/>
                  <a:pt x="14326" y="17458"/>
                </a:cubicBezTo>
                <a:cubicBezTo>
                  <a:pt x="14400" y="17591"/>
                  <a:pt x="14439" y="17640"/>
                  <a:pt x="14530" y="17699"/>
                </a:cubicBezTo>
                <a:cubicBezTo>
                  <a:pt x="14643" y="17773"/>
                  <a:pt x="14644" y="17771"/>
                  <a:pt x="15026" y="17774"/>
                </a:cubicBezTo>
                <a:cubicBezTo>
                  <a:pt x="15237" y="17775"/>
                  <a:pt x="15585" y="17767"/>
                  <a:pt x="15801" y="17755"/>
                </a:cubicBezTo>
                <a:cubicBezTo>
                  <a:pt x="16733" y="17705"/>
                  <a:pt x="17209" y="17702"/>
                  <a:pt x="17296" y="17736"/>
                </a:cubicBezTo>
                <a:cubicBezTo>
                  <a:pt x="17413" y="17783"/>
                  <a:pt x="17640" y="17937"/>
                  <a:pt x="17754" y="18046"/>
                </a:cubicBezTo>
                <a:cubicBezTo>
                  <a:pt x="17879" y="18165"/>
                  <a:pt x="17914" y="18197"/>
                  <a:pt x="17946" y="18219"/>
                </a:cubicBezTo>
                <a:cubicBezTo>
                  <a:pt x="17960" y="18230"/>
                  <a:pt x="18012" y="18293"/>
                  <a:pt x="18063" y="18362"/>
                </a:cubicBezTo>
                <a:cubicBezTo>
                  <a:pt x="18113" y="18430"/>
                  <a:pt x="18212" y="18526"/>
                  <a:pt x="18284" y="18578"/>
                </a:cubicBezTo>
                <a:cubicBezTo>
                  <a:pt x="18355" y="18631"/>
                  <a:pt x="18409" y="18684"/>
                  <a:pt x="18404" y="18696"/>
                </a:cubicBezTo>
                <a:cubicBezTo>
                  <a:pt x="18399" y="18708"/>
                  <a:pt x="18403" y="18721"/>
                  <a:pt x="18413" y="18721"/>
                </a:cubicBezTo>
                <a:cubicBezTo>
                  <a:pt x="18422" y="18721"/>
                  <a:pt x="18481" y="18781"/>
                  <a:pt x="18542" y="18857"/>
                </a:cubicBezTo>
                <a:cubicBezTo>
                  <a:pt x="18602" y="18933"/>
                  <a:pt x="18702" y="19044"/>
                  <a:pt x="18767" y="19105"/>
                </a:cubicBezTo>
                <a:lnTo>
                  <a:pt x="18888" y="19216"/>
                </a:lnTo>
                <a:lnTo>
                  <a:pt x="18888" y="19643"/>
                </a:lnTo>
                <a:cubicBezTo>
                  <a:pt x="18888" y="20296"/>
                  <a:pt x="18905" y="20519"/>
                  <a:pt x="18979" y="20745"/>
                </a:cubicBezTo>
                <a:cubicBezTo>
                  <a:pt x="19013" y="20849"/>
                  <a:pt x="19074" y="20992"/>
                  <a:pt x="19113" y="21061"/>
                </a:cubicBezTo>
                <a:cubicBezTo>
                  <a:pt x="19151" y="21130"/>
                  <a:pt x="19183" y="21197"/>
                  <a:pt x="19183" y="21216"/>
                </a:cubicBezTo>
                <a:cubicBezTo>
                  <a:pt x="19183" y="21299"/>
                  <a:pt x="19377" y="21471"/>
                  <a:pt x="19521" y="21513"/>
                </a:cubicBezTo>
                <a:cubicBezTo>
                  <a:pt x="19653" y="21552"/>
                  <a:pt x="19852" y="21545"/>
                  <a:pt x="19962" y="21494"/>
                </a:cubicBezTo>
                <a:cubicBezTo>
                  <a:pt x="20076" y="21442"/>
                  <a:pt x="20276" y="21280"/>
                  <a:pt x="20312" y="21216"/>
                </a:cubicBezTo>
                <a:cubicBezTo>
                  <a:pt x="20324" y="21194"/>
                  <a:pt x="20342" y="21179"/>
                  <a:pt x="20350" y="21179"/>
                </a:cubicBezTo>
                <a:cubicBezTo>
                  <a:pt x="20386" y="21179"/>
                  <a:pt x="20603" y="20936"/>
                  <a:pt x="20708" y="20776"/>
                </a:cubicBezTo>
                <a:cubicBezTo>
                  <a:pt x="20808" y="20625"/>
                  <a:pt x="20975" y="20339"/>
                  <a:pt x="21012" y="20256"/>
                </a:cubicBezTo>
                <a:cubicBezTo>
                  <a:pt x="21026" y="20225"/>
                  <a:pt x="21091" y="20092"/>
                  <a:pt x="21158" y="19959"/>
                </a:cubicBezTo>
                <a:cubicBezTo>
                  <a:pt x="21225" y="19826"/>
                  <a:pt x="21291" y="19685"/>
                  <a:pt x="21304" y="19649"/>
                </a:cubicBezTo>
                <a:cubicBezTo>
                  <a:pt x="21316" y="19614"/>
                  <a:pt x="21347" y="19539"/>
                  <a:pt x="21370" y="19482"/>
                </a:cubicBezTo>
                <a:cubicBezTo>
                  <a:pt x="21448" y="19292"/>
                  <a:pt x="21488" y="19171"/>
                  <a:pt x="21512" y="19080"/>
                </a:cubicBezTo>
                <a:cubicBezTo>
                  <a:pt x="21573" y="18845"/>
                  <a:pt x="21569" y="18901"/>
                  <a:pt x="21595" y="18108"/>
                </a:cubicBezTo>
                <a:cubicBezTo>
                  <a:pt x="21600" y="17966"/>
                  <a:pt x="21597" y="17773"/>
                  <a:pt x="21587" y="17681"/>
                </a:cubicBezTo>
                <a:cubicBezTo>
                  <a:pt x="21577" y="17588"/>
                  <a:pt x="21564" y="17471"/>
                  <a:pt x="21558" y="17415"/>
                </a:cubicBezTo>
                <a:cubicBezTo>
                  <a:pt x="21552" y="17358"/>
                  <a:pt x="21537" y="17282"/>
                  <a:pt x="21524" y="17254"/>
                </a:cubicBezTo>
                <a:cubicBezTo>
                  <a:pt x="21512" y="17225"/>
                  <a:pt x="21498" y="17165"/>
                  <a:pt x="21491" y="17117"/>
                </a:cubicBezTo>
                <a:cubicBezTo>
                  <a:pt x="21475" y="17000"/>
                  <a:pt x="21399" y="16762"/>
                  <a:pt x="21366" y="16721"/>
                </a:cubicBezTo>
                <a:cubicBezTo>
                  <a:pt x="21351" y="16703"/>
                  <a:pt x="21323" y="16643"/>
                  <a:pt x="21304" y="16585"/>
                </a:cubicBezTo>
                <a:cubicBezTo>
                  <a:pt x="21284" y="16527"/>
                  <a:pt x="21260" y="16455"/>
                  <a:pt x="21250" y="16424"/>
                </a:cubicBezTo>
                <a:cubicBezTo>
                  <a:pt x="21239" y="16393"/>
                  <a:pt x="21216" y="16362"/>
                  <a:pt x="21200" y="16356"/>
                </a:cubicBezTo>
                <a:cubicBezTo>
                  <a:pt x="21183" y="16349"/>
                  <a:pt x="21166" y="16316"/>
                  <a:pt x="21166" y="16288"/>
                </a:cubicBezTo>
                <a:cubicBezTo>
                  <a:pt x="21166" y="16260"/>
                  <a:pt x="21156" y="16225"/>
                  <a:pt x="21141" y="16207"/>
                </a:cubicBezTo>
                <a:cubicBezTo>
                  <a:pt x="21121" y="16182"/>
                  <a:pt x="21116" y="16109"/>
                  <a:pt x="21116" y="15867"/>
                </a:cubicBezTo>
                <a:lnTo>
                  <a:pt x="21116" y="15557"/>
                </a:lnTo>
                <a:lnTo>
                  <a:pt x="21041" y="15446"/>
                </a:lnTo>
                <a:cubicBezTo>
                  <a:pt x="20886" y="15222"/>
                  <a:pt x="20529" y="14990"/>
                  <a:pt x="20346" y="14988"/>
                </a:cubicBezTo>
                <a:cubicBezTo>
                  <a:pt x="20274" y="14987"/>
                  <a:pt x="20243" y="15001"/>
                  <a:pt x="20179" y="15068"/>
                </a:cubicBezTo>
                <a:cubicBezTo>
                  <a:pt x="20102" y="15149"/>
                  <a:pt x="20098" y="15148"/>
                  <a:pt x="20071" y="15099"/>
                </a:cubicBezTo>
                <a:cubicBezTo>
                  <a:pt x="20055" y="15071"/>
                  <a:pt x="19997" y="15031"/>
                  <a:pt x="19941" y="15006"/>
                </a:cubicBezTo>
                <a:cubicBezTo>
                  <a:pt x="19886" y="14981"/>
                  <a:pt x="19838" y="14943"/>
                  <a:pt x="19833" y="14926"/>
                </a:cubicBezTo>
                <a:cubicBezTo>
                  <a:pt x="19829" y="14908"/>
                  <a:pt x="19816" y="14896"/>
                  <a:pt x="19804" y="14895"/>
                </a:cubicBezTo>
                <a:cubicBezTo>
                  <a:pt x="19777" y="14892"/>
                  <a:pt x="19596" y="14794"/>
                  <a:pt x="19496" y="14728"/>
                </a:cubicBezTo>
                <a:cubicBezTo>
                  <a:pt x="19453" y="14699"/>
                  <a:pt x="19384" y="14654"/>
                  <a:pt x="19346" y="14629"/>
                </a:cubicBezTo>
                <a:cubicBezTo>
                  <a:pt x="19307" y="14603"/>
                  <a:pt x="19253" y="14571"/>
                  <a:pt x="19225" y="14560"/>
                </a:cubicBezTo>
                <a:cubicBezTo>
                  <a:pt x="19197" y="14550"/>
                  <a:pt x="19160" y="14529"/>
                  <a:pt x="19146" y="14511"/>
                </a:cubicBezTo>
                <a:cubicBezTo>
                  <a:pt x="19131" y="14493"/>
                  <a:pt x="19078" y="14456"/>
                  <a:pt x="19025" y="14430"/>
                </a:cubicBezTo>
                <a:cubicBezTo>
                  <a:pt x="18972" y="14405"/>
                  <a:pt x="18894" y="14353"/>
                  <a:pt x="18850" y="14313"/>
                </a:cubicBezTo>
                <a:cubicBezTo>
                  <a:pt x="18806" y="14272"/>
                  <a:pt x="18760" y="14239"/>
                  <a:pt x="18750" y="14239"/>
                </a:cubicBezTo>
                <a:cubicBezTo>
                  <a:pt x="18720" y="14239"/>
                  <a:pt x="18617" y="14153"/>
                  <a:pt x="18554" y="14078"/>
                </a:cubicBezTo>
                <a:cubicBezTo>
                  <a:pt x="18521" y="14037"/>
                  <a:pt x="18488" y="14003"/>
                  <a:pt x="18479" y="14003"/>
                </a:cubicBezTo>
                <a:cubicBezTo>
                  <a:pt x="18470" y="14003"/>
                  <a:pt x="18438" y="13980"/>
                  <a:pt x="18409" y="13948"/>
                </a:cubicBezTo>
                <a:cubicBezTo>
                  <a:pt x="18379" y="13915"/>
                  <a:pt x="18333" y="13869"/>
                  <a:pt x="18304" y="13849"/>
                </a:cubicBezTo>
                <a:cubicBezTo>
                  <a:pt x="18276" y="13828"/>
                  <a:pt x="18204" y="13764"/>
                  <a:pt x="18146" y="13706"/>
                </a:cubicBezTo>
                <a:cubicBezTo>
                  <a:pt x="18089" y="13648"/>
                  <a:pt x="18013" y="13582"/>
                  <a:pt x="17979" y="13558"/>
                </a:cubicBezTo>
                <a:cubicBezTo>
                  <a:pt x="17915" y="13511"/>
                  <a:pt x="17879" y="13480"/>
                  <a:pt x="17800" y="13403"/>
                </a:cubicBezTo>
                <a:cubicBezTo>
                  <a:pt x="17774" y="13376"/>
                  <a:pt x="17740" y="13350"/>
                  <a:pt x="17725" y="13347"/>
                </a:cubicBezTo>
                <a:cubicBezTo>
                  <a:pt x="17711" y="13344"/>
                  <a:pt x="17691" y="13328"/>
                  <a:pt x="17684" y="13310"/>
                </a:cubicBezTo>
                <a:cubicBezTo>
                  <a:pt x="17676" y="13292"/>
                  <a:pt x="17663" y="13277"/>
                  <a:pt x="17655" y="13279"/>
                </a:cubicBezTo>
                <a:cubicBezTo>
                  <a:pt x="17646" y="13281"/>
                  <a:pt x="17635" y="13221"/>
                  <a:pt x="17630" y="13143"/>
                </a:cubicBezTo>
                <a:cubicBezTo>
                  <a:pt x="17624" y="13064"/>
                  <a:pt x="17608" y="12968"/>
                  <a:pt x="17592" y="12932"/>
                </a:cubicBezTo>
                <a:cubicBezTo>
                  <a:pt x="17529" y="12790"/>
                  <a:pt x="17229" y="12544"/>
                  <a:pt x="17030" y="12468"/>
                </a:cubicBezTo>
                <a:cubicBezTo>
                  <a:pt x="16853" y="12400"/>
                  <a:pt x="16808" y="12414"/>
                  <a:pt x="16634" y="12598"/>
                </a:cubicBezTo>
                <a:cubicBezTo>
                  <a:pt x="16566" y="12670"/>
                  <a:pt x="16537" y="12685"/>
                  <a:pt x="16463" y="12685"/>
                </a:cubicBezTo>
                <a:cubicBezTo>
                  <a:pt x="16414" y="12685"/>
                  <a:pt x="16320" y="12700"/>
                  <a:pt x="16259" y="12716"/>
                </a:cubicBezTo>
                <a:cubicBezTo>
                  <a:pt x="16114" y="12753"/>
                  <a:pt x="16084" y="12717"/>
                  <a:pt x="16184" y="12629"/>
                </a:cubicBezTo>
                <a:cubicBezTo>
                  <a:pt x="16223" y="12594"/>
                  <a:pt x="16252" y="12557"/>
                  <a:pt x="16246" y="12548"/>
                </a:cubicBezTo>
                <a:cubicBezTo>
                  <a:pt x="16241" y="12540"/>
                  <a:pt x="16258" y="12487"/>
                  <a:pt x="16288" y="12431"/>
                </a:cubicBezTo>
                <a:cubicBezTo>
                  <a:pt x="16318" y="12375"/>
                  <a:pt x="16342" y="12320"/>
                  <a:pt x="16342" y="12307"/>
                </a:cubicBezTo>
                <a:cubicBezTo>
                  <a:pt x="16342" y="12294"/>
                  <a:pt x="16375" y="12215"/>
                  <a:pt x="16413" y="12134"/>
                </a:cubicBezTo>
                <a:cubicBezTo>
                  <a:pt x="16451" y="12052"/>
                  <a:pt x="16480" y="11978"/>
                  <a:pt x="16480" y="11966"/>
                </a:cubicBezTo>
                <a:cubicBezTo>
                  <a:pt x="16480" y="11955"/>
                  <a:pt x="16505" y="11899"/>
                  <a:pt x="16534" y="11843"/>
                </a:cubicBezTo>
                <a:cubicBezTo>
                  <a:pt x="16562" y="11787"/>
                  <a:pt x="16584" y="11719"/>
                  <a:pt x="16584" y="11694"/>
                </a:cubicBezTo>
                <a:cubicBezTo>
                  <a:pt x="16584" y="11669"/>
                  <a:pt x="16599" y="11640"/>
                  <a:pt x="16613" y="11632"/>
                </a:cubicBezTo>
                <a:cubicBezTo>
                  <a:pt x="16627" y="11624"/>
                  <a:pt x="16659" y="11557"/>
                  <a:pt x="16684" y="11484"/>
                </a:cubicBezTo>
                <a:cubicBezTo>
                  <a:pt x="16709" y="11410"/>
                  <a:pt x="16745" y="11316"/>
                  <a:pt x="16763" y="11273"/>
                </a:cubicBezTo>
                <a:cubicBezTo>
                  <a:pt x="16781" y="11230"/>
                  <a:pt x="16807" y="11161"/>
                  <a:pt x="16821" y="11118"/>
                </a:cubicBezTo>
                <a:cubicBezTo>
                  <a:pt x="16859" y="11007"/>
                  <a:pt x="16901" y="10896"/>
                  <a:pt x="16946" y="10803"/>
                </a:cubicBezTo>
                <a:cubicBezTo>
                  <a:pt x="16968" y="10758"/>
                  <a:pt x="16988" y="10713"/>
                  <a:pt x="16988" y="10697"/>
                </a:cubicBezTo>
                <a:cubicBezTo>
                  <a:pt x="16988" y="10682"/>
                  <a:pt x="17011" y="10605"/>
                  <a:pt x="17038" y="10530"/>
                </a:cubicBezTo>
                <a:cubicBezTo>
                  <a:pt x="17065" y="10455"/>
                  <a:pt x="17093" y="10362"/>
                  <a:pt x="17100" y="10320"/>
                </a:cubicBezTo>
                <a:cubicBezTo>
                  <a:pt x="17108" y="10277"/>
                  <a:pt x="17121" y="10223"/>
                  <a:pt x="17134" y="10202"/>
                </a:cubicBezTo>
                <a:cubicBezTo>
                  <a:pt x="17146" y="10181"/>
                  <a:pt x="17168" y="10117"/>
                  <a:pt x="17180" y="10060"/>
                </a:cubicBezTo>
                <a:cubicBezTo>
                  <a:pt x="17191" y="10003"/>
                  <a:pt x="17210" y="9941"/>
                  <a:pt x="17225" y="9923"/>
                </a:cubicBezTo>
                <a:cubicBezTo>
                  <a:pt x="17241" y="9906"/>
                  <a:pt x="17248" y="9892"/>
                  <a:pt x="17242" y="9892"/>
                </a:cubicBezTo>
                <a:cubicBezTo>
                  <a:pt x="17236" y="9892"/>
                  <a:pt x="17246" y="9842"/>
                  <a:pt x="17263" y="9781"/>
                </a:cubicBezTo>
                <a:cubicBezTo>
                  <a:pt x="17280" y="9721"/>
                  <a:pt x="17302" y="9621"/>
                  <a:pt x="17309" y="9564"/>
                </a:cubicBezTo>
                <a:cubicBezTo>
                  <a:pt x="17316" y="9507"/>
                  <a:pt x="17330" y="9438"/>
                  <a:pt x="17342" y="9410"/>
                </a:cubicBezTo>
                <a:cubicBezTo>
                  <a:pt x="17354" y="9381"/>
                  <a:pt x="17380" y="9263"/>
                  <a:pt x="17396" y="9150"/>
                </a:cubicBezTo>
                <a:cubicBezTo>
                  <a:pt x="17413" y="9036"/>
                  <a:pt x="17433" y="8927"/>
                  <a:pt x="17442" y="8902"/>
                </a:cubicBezTo>
                <a:cubicBezTo>
                  <a:pt x="17464" y="8841"/>
                  <a:pt x="17461" y="8459"/>
                  <a:pt x="17438" y="8425"/>
                </a:cubicBezTo>
                <a:cubicBezTo>
                  <a:pt x="17428" y="8410"/>
                  <a:pt x="17419" y="8353"/>
                  <a:pt x="17417" y="8301"/>
                </a:cubicBezTo>
                <a:cubicBezTo>
                  <a:pt x="17415" y="8250"/>
                  <a:pt x="17404" y="8195"/>
                  <a:pt x="17392" y="8178"/>
                </a:cubicBezTo>
                <a:cubicBezTo>
                  <a:pt x="17380" y="8160"/>
                  <a:pt x="17371" y="8127"/>
                  <a:pt x="17371" y="8103"/>
                </a:cubicBezTo>
                <a:cubicBezTo>
                  <a:pt x="17371" y="8080"/>
                  <a:pt x="17353" y="8036"/>
                  <a:pt x="17334" y="8010"/>
                </a:cubicBezTo>
                <a:cubicBezTo>
                  <a:pt x="17315" y="7985"/>
                  <a:pt x="17300" y="7956"/>
                  <a:pt x="17300" y="7942"/>
                </a:cubicBezTo>
                <a:cubicBezTo>
                  <a:pt x="17300" y="7929"/>
                  <a:pt x="17278" y="7878"/>
                  <a:pt x="17250" y="7831"/>
                </a:cubicBezTo>
                <a:cubicBezTo>
                  <a:pt x="17210" y="7763"/>
                  <a:pt x="17196" y="7750"/>
                  <a:pt x="17188" y="7781"/>
                </a:cubicBezTo>
                <a:cubicBezTo>
                  <a:pt x="17180" y="7810"/>
                  <a:pt x="17171" y="7820"/>
                  <a:pt x="17155" y="7800"/>
                </a:cubicBezTo>
                <a:cubicBezTo>
                  <a:pt x="17137" y="7778"/>
                  <a:pt x="17139" y="7689"/>
                  <a:pt x="17155" y="7373"/>
                </a:cubicBezTo>
                <a:cubicBezTo>
                  <a:pt x="17165" y="7155"/>
                  <a:pt x="17168" y="6959"/>
                  <a:pt x="17163" y="6939"/>
                </a:cubicBezTo>
                <a:cubicBezTo>
                  <a:pt x="17154" y="6903"/>
                  <a:pt x="16825" y="6662"/>
                  <a:pt x="15988" y="6073"/>
                </a:cubicBezTo>
                <a:cubicBezTo>
                  <a:pt x="15541" y="5758"/>
                  <a:pt x="15103" y="5448"/>
                  <a:pt x="14084" y="4729"/>
                </a:cubicBezTo>
                <a:cubicBezTo>
                  <a:pt x="13468" y="4294"/>
                  <a:pt x="13139" y="4064"/>
                  <a:pt x="12389" y="3541"/>
                </a:cubicBezTo>
                <a:cubicBezTo>
                  <a:pt x="12154" y="3377"/>
                  <a:pt x="11791" y="3123"/>
                  <a:pt x="11585" y="2977"/>
                </a:cubicBezTo>
                <a:cubicBezTo>
                  <a:pt x="11379" y="2831"/>
                  <a:pt x="11009" y="2570"/>
                  <a:pt x="10760" y="2395"/>
                </a:cubicBezTo>
                <a:cubicBezTo>
                  <a:pt x="10511" y="2220"/>
                  <a:pt x="10213" y="2012"/>
                  <a:pt x="10098" y="1931"/>
                </a:cubicBezTo>
                <a:cubicBezTo>
                  <a:pt x="9983" y="1850"/>
                  <a:pt x="9774" y="1700"/>
                  <a:pt x="9635" y="1603"/>
                </a:cubicBezTo>
                <a:cubicBezTo>
                  <a:pt x="9497" y="1506"/>
                  <a:pt x="9274" y="1351"/>
                  <a:pt x="9140" y="1256"/>
                </a:cubicBezTo>
                <a:cubicBezTo>
                  <a:pt x="9006" y="1161"/>
                  <a:pt x="8847" y="1048"/>
                  <a:pt x="8790" y="1008"/>
                </a:cubicBezTo>
                <a:cubicBezTo>
                  <a:pt x="8732" y="969"/>
                  <a:pt x="8391" y="728"/>
                  <a:pt x="8032" y="476"/>
                </a:cubicBezTo>
                <a:cubicBezTo>
                  <a:pt x="7331" y="-16"/>
                  <a:pt x="7271" y="-48"/>
                  <a:pt x="7161" y="36"/>
                </a:cubicBezTo>
                <a:close/>
              </a:path>
            </a:pathLst>
          </a:custGeom>
          <a:ln w="12700"/>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41</a:t>
            </a:fld>
            <a:endParaRPr kern="0">
              <a:latin typeface="Lucida Sans Regular"/>
              <a:sym typeface="Lucida Sans Regular"/>
            </a:endParaRPr>
          </a:p>
        </p:txBody>
      </p:sp>
      <p:sp>
        <p:nvSpPr>
          <p:cNvPr id="837" name="Shape 837"/>
          <p:cNvSpPr txBox="1">
            <a:spLocks noGrp="1"/>
          </p:cNvSpPr>
          <p:nvPr>
            <p:ph type="title"/>
          </p:nvPr>
        </p:nvSpPr>
        <p:spPr>
          <a:prstGeom prst="rect">
            <a:avLst/>
          </a:prstGeom>
        </p:spPr>
        <p:txBody>
          <a:bodyPr/>
          <a:lstStyle/>
          <a:p>
            <a:r>
              <a:t>Lossless data compression benchmarks</a:t>
            </a:r>
          </a:p>
        </p:txBody>
      </p:sp>
      <p:sp>
        <p:nvSpPr>
          <p:cNvPr id="839" name="Shape 839"/>
          <p:cNvSpPr/>
          <p:nvPr/>
        </p:nvSpPr>
        <p:spPr>
          <a:xfrm>
            <a:off x="3622478" y="6482953"/>
            <a:ext cx="4018359" cy="299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ct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data compression using Calgary corpus</a:t>
            </a:r>
          </a:p>
        </p:txBody>
      </p:sp>
      <p:pic>
        <p:nvPicPr>
          <p:cNvPr id="2" name="Picture 1">
            <a:extLst>
              <a:ext uri="{FF2B5EF4-FFF2-40B4-BE49-F238E27FC236}">
                <a16:creationId xmlns:a16="http://schemas.microsoft.com/office/drawing/2014/main" id="{14D5088E-2B90-4C55-8717-5A30AAB148A1}"/>
              </a:ext>
            </a:extLst>
          </p:cNvPr>
          <p:cNvPicPr>
            <a:picLocks noChangeAspect="1"/>
          </p:cNvPicPr>
          <p:nvPr/>
        </p:nvPicPr>
        <p:blipFill>
          <a:blip r:embed="rId3"/>
          <a:stretch>
            <a:fillRect/>
          </a:stretch>
        </p:blipFill>
        <p:spPr>
          <a:xfrm>
            <a:off x="3622478" y="924465"/>
            <a:ext cx="4143213" cy="5538937"/>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txBox="1">
            <a:spLocks noGrp="1"/>
          </p:cNvSpPr>
          <p:nvPr>
            <p:ph type="sldNum" sz="quarter" idx="2"/>
          </p:nvPr>
        </p:nvSpPr>
        <p:spPr>
          <a:xfrm>
            <a:off x="10383945" y="6579111"/>
            <a:ext cx="240450"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42</a:t>
            </a:fld>
            <a:endParaRPr kern="0">
              <a:latin typeface="Lucida Sans Regular"/>
              <a:sym typeface="Lucida Sans Regular"/>
            </a:endParaRPr>
          </a:p>
        </p:txBody>
      </p:sp>
      <p:sp>
        <p:nvSpPr>
          <p:cNvPr id="846" name="Shape 846"/>
          <p:cNvSpPr txBox="1">
            <a:spLocks noGrp="1"/>
          </p:cNvSpPr>
          <p:nvPr>
            <p:ph type="title"/>
          </p:nvPr>
        </p:nvSpPr>
        <p:spPr>
          <a:prstGeom prst="rect">
            <a:avLst/>
          </a:prstGeom>
        </p:spPr>
        <p:txBody>
          <a:bodyPr/>
          <a:lstStyle/>
          <a:p>
            <a:r>
              <a:t>Data compression summary</a:t>
            </a:r>
          </a:p>
        </p:txBody>
      </p:sp>
      <p:sp>
        <p:nvSpPr>
          <p:cNvPr id="847" name="Shape 847"/>
          <p:cNvSpPr txBox="1">
            <a:spLocks noGrp="1"/>
          </p:cNvSpPr>
          <p:nvPr>
            <p:ph type="body" idx="1"/>
          </p:nvPr>
        </p:nvSpPr>
        <p:spPr>
          <a:prstGeom prst="rect">
            <a:avLst/>
          </a:prstGeom>
        </p:spPr>
        <p:txBody>
          <a:bodyPr/>
          <a:lstStyle/>
          <a:p>
            <a:r>
              <a:t>Lossless compression.</a:t>
            </a:r>
          </a:p>
          <a:p>
            <a:pPr lvl="1"/>
            <a:r>
              <a:t>Represent fixed-length symbols with variable-length codes.  </a:t>
            </a:r>
            <a:r>
              <a:rPr>
                <a:solidFill>
                  <a:srgbClr val="606060"/>
                </a:solidFill>
              </a:rPr>
              <a:t>[Huffman]</a:t>
            </a:r>
          </a:p>
          <a:p>
            <a:pPr lvl="1"/>
            <a:r>
              <a:t>Represent variable-length symbols with fixed-length codes.  </a:t>
            </a:r>
            <a:r>
              <a:rPr>
                <a:solidFill>
                  <a:srgbClr val="606060"/>
                </a:solidFill>
              </a:rPr>
              <a:t>[LZW]</a:t>
            </a:r>
          </a:p>
          <a:p>
            <a:br/>
            <a:r>
              <a:t>Lossy compression.  </a:t>
            </a:r>
            <a:r>
              <a:rPr>
                <a:solidFill>
                  <a:srgbClr val="606060"/>
                </a:solidFill>
              </a:rPr>
              <a:t>[not covered in this course]</a:t>
            </a:r>
          </a:p>
          <a:p>
            <a:pPr lvl="1"/>
            <a:r>
              <a:t>JPEG, MPEG, MP3, …</a:t>
            </a:r>
          </a:p>
          <a:p>
            <a:pPr lvl="1"/>
            <a:r>
              <a:t>FFT, wavelets, fractals, …</a:t>
            </a:r>
          </a:p>
          <a:p>
            <a:br/>
            <a:r>
              <a:t>Theoretical limits on compression.  </a:t>
            </a:r>
            <a:r>
              <a:rPr>
                <a:solidFill>
                  <a:srgbClr val="000000"/>
                </a:solidFill>
              </a:rPr>
              <a:t>Shannon entropy:</a:t>
            </a:r>
          </a:p>
          <a:p>
            <a:br>
              <a:rPr>
                <a:solidFill>
                  <a:srgbClr val="000000"/>
                </a:solidFill>
              </a:rPr>
            </a:br>
            <a:r>
              <a:t>Practical compression.  </a:t>
            </a:r>
            <a:r>
              <a:rPr>
                <a:solidFill>
                  <a:srgbClr val="000000"/>
                </a:solidFill>
              </a:rPr>
              <a:t>Use extra knowledge whenever possible.</a:t>
            </a:r>
          </a:p>
        </p:txBody>
      </p:sp>
      <p:pic>
        <p:nvPicPr>
          <p:cNvPr id="848" name="shannon-entropy.png"/>
          <p:cNvPicPr>
            <a:picLocks noChangeAspect="1"/>
          </p:cNvPicPr>
          <p:nvPr/>
        </p:nvPicPr>
        <p:blipFill>
          <a:blip r:embed="rId3"/>
          <a:stretch>
            <a:fillRect/>
          </a:stretch>
        </p:blipFill>
        <p:spPr>
          <a:xfrm>
            <a:off x="7853314" y="3921441"/>
            <a:ext cx="2386909" cy="542480"/>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47">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84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47">
                                            <p:txEl>
                                              <p:pRg st="6" end="6"/>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8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8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build="p" animBg="1" advAuto="0"/>
      <p:bldP spid="84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a:prstGeom prst="rect">
            <a:avLst/>
          </a:prstGeom>
        </p:spPr>
        <p:txBody>
          <a:bodyPr/>
          <a:lstStyle/>
          <a:p>
            <a:r>
              <a:t>Message.  </a:t>
            </a:r>
            <a:r>
              <a:rPr>
                <a:solidFill>
                  <a:srgbClr val="000000"/>
                </a:solidFill>
                <a:uFill>
                  <a:solidFill>
                    <a:srgbClr val="000000"/>
                  </a:solidFill>
                </a:uFill>
              </a:rPr>
              <a:t>Binary data </a:t>
            </a:r>
            <a:r>
              <a:rPr i="1">
                <a:solidFill>
                  <a:srgbClr val="000000"/>
                </a:solidFill>
                <a:uFill>
                  <a:solidFill>
                    <a:srgbClr val="000000"/>
                  </a:solidFill>
                </a:uFill>
                <a:latin typeface="Times New Roman"/>
                <a:ea typeface="Times New Roman"/>
                <a:cs typeface="Times New Roman"/>
                <a:sym typeface="Times New Roman"/>
              </a:rPr>
              <a:t>B</a:t>
            </a:r>
            <a:r>
              <a:rPr>
                <a:solidFill>
                  <a:srgbClr val="000000"/>
                </a:solidFill>
                <a:uFill>
                  <a:solidFill>
                    <a:srgbClr val="000000"/>
                  </a:solidFill>
                </a:uFill>
              </a:rPr>
              <a:t> we want to compress.</a:t>
            </a:r>
            <a:br>
              <a:rPr>
                <a:solidFill>
                  <a:srgbClr val="000000"/>
                </a:solidFill>
                <a:uFill>
                  <a:solidFill>
                    <a:srgbClr val="000000"/>
                  </a:solidFill>
                </a:uFill>
              </a:rPr>
            </a:br>
            <a:r>
              <a:t>Compress.  </a:t>
            </a:r>
            <a:r>
              <a:rPr>
                <a:solidFill>
                  <a:srgbClr val="000000"/>
                </a:solidFill>
                <a:uFill>
                  <a:solidFill>
                    <a:srgbClr val="000000"/>
                  </a:solidFill>
                </a:uFill>
              </a:rPr>
              <a:t>Generates a "compressed" representation </a:t>
            </a:r>
            <a:r>
              <a:rPr i="1">
                <a:solidFill>
                  <a:srgbClr val="000000"/>
                </a:solidFill>
                <a:uFill>
                  <a:solidFill>
                    <a:srgbClr val="000000"/>
                  </a:solidFill>
                </a:uFill>
                <a:latin typeface="Times New Roman"/>
                <a:ea typeface="Times New Roman"/>
                <a:cs typeface="Times New Roman"/>
                <a:sym typeface="Times New Roman"/>
              </a:rPr>
              <a:t>C</a:t>
            </a:r>
            <a:r>
              <a:rPr i="1" baseline="31999">
                <a:solidFill>
                  <a:srgbClr val="000000"/>
                </a:solidFill>
                <a:uFill>
                  <a:solidFill>
                    <a:srgbClr val="000000"/>
                  </a:solidFill>
                </a:uFill>
                <a:latin typeface="Times New Roman"/>
                <a:ea typeface="Times New Roman"/>
                <a:cs typeface="Times New Roman"/>
                <a:sym typeface="Times New Roman"/>
              </a:rPr>
              <a:t> </a:t>
            </a:r>
            <a:r>
              <a:rPr>
                <a:solidFill>
                  <a:srgbClr val="000000"/>
                </a:solidFill>
                <a:uFill>
                  <a:solidFill>
                    <a:srgbClr val="000000"/>
                  </a:solidFill>
                </a:uFill>
                <a:latin typeface="Times New Roman"/>
                <a:ea typeface="Times New Roman"/>
                <a:cs typeface="Times New Roman"/>
                <a:sym typeface="Times New Roman"/>
              </a:rPr>
              <a:t>(</a:t>
            </a:r>
            <a:r>
              <a:rPr i="1">
                <a:solidFill>
                  <a:srgbClr val="000000"/>
                </a:solidFill>
                <a:uFill>
                  <a:solidFill>
                    <a:srgbClr val="000000"/>
                  </a:solidFill>
                </a:uFill>
                <a:latin typeface="Times New Roman"/>
                <a:ea typeface="Times New Roman"/>
                <a:cs typeface="Times New Roman"/>
                <a:sym typeface="Times New Roman"/>
              </a:rPr>
              <a:t>B</a:t>
            </a:r>
            <a:r>
              <a:rPr>
                <a:solidFill>
                  <a:srgbClr val="000000"/>
                </a:solidFill>
                <a:uFill>
                  <a:solidFill>
                    <a:srgbClr val="000000"/>
                  </a:solidFill>
                </a:uFill>
                <a:latin typeface="Times New Roman"/>
                <a:ea typeface="Times New Roman"/>
                <a:cs typeface="Times New Roman"/>
                <a:sym typeface="Times New Roman"/>
              </a:rPr>
              <a:t>)</a:t>
            </a:r>
            <a:r>
              <a:rPr>
                <a:solidFill>
                  <a:srgbClr val="000000"/>
                </a:solidFill>
                <a:uFill>
                  <a:solidFill>
                    <a:srgbClr val="000000"/>
                  </a:solidFill>
                </a:uFill>
              </a:rPr>
              <a:t>.</a:t>
            </a:r>
            <a:br>
              <a:rPr>
                <a:solidFill>
                  <a:srgbClr val="000000"/>
                </a:solidFill>
                <a:uFill>
                  <a:solidFill>
                    <a:srgbClr val="000000"/>
                  </a:solidFill>
                </a:uFill>
              </a:rPr>
            </a:br>
            <a:r>
              <a:t>Expand.  </a:t>
            </a:r>
            <a:r>
              <a:rPr>
                <a:solidFill>
                  <a:srgbClr val="000000"/>
                </a:solidFill>
                <a:uFill>
                  <a:solidFill>
                    <a:srgbClr val="000000"/>
                  </a:solidFill>
                </a:uFill>
              </a:rPr>
              <a:t>Reconstructs original bitstream </a:t>
            </a:r>
            <a:r>
              <a:rPr i="1">
                <a:solidFill>
                  <a:srgbClr val="000000"/>
                </a:solidFill>
                <a:uFill>
                  <a:solidFill>
                    <a:srgbClr val="000000"/>
                  </a:solidFill>
                </a:uFill>
                <a:latin typeface="Times New Roman"/>
                <a:ea typeface="Times New Roman"/>
                <a:cs typeface="Times New Roman"/>
                <a:sym typeface="Times New Roman"/>
              </a:rPr>
              <a:t>B</a:t>
            </a:r>
            <a:r>
              <a:rPr>
                <a:solidFill>
                  <a:srgbClr val="000000"/>
                </a:solidFill>
                <a:uFill>
                  <a:solidFill>
                    <a:srgbClr val="000000"/>
                  </a:solidFill>
                </a:uFill>
              </a:rPr>
              <a:t>.</a:t>
            </a:r>
          </a:p>
          <a:p>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r>
              <a:t>Compression ratio.  </a:t>
            </a:r>
            <a:r>
              <a:rPr>
                <a:solidFill>
                  <a:srgbClr val="000000"/>
                </a:solidFill>
                <a:uFill>
                  <a:solidFill>
                    <a:srgbClr val="000000"/>
                  </a:solidFill>
                </a:uFill>
              </a:rPr>
              <a:t>Bits in </a:t>
            </a:r>
            <a:r>
              <a:rPr i="1">
                <a:solidFill>
                  <a:srgbClr val="000000"/>
                </a:solidFill>
                <a:uFill>
                  <a:solidFill>
                    <a:srgbClr val="000000"/>
                  </a:solidFill>
                </a:uFill>
                <a:latin typeface="Times New Roman"/>
                <a:ea typeface="Times New Roman"/>
                <a:cs typeface="Times New Roman"/>
                <a:sym typeface="Times New Roman"/>
              </a:rPr>
              <a:t>C</a:t>
            </a:r>
            <a:r>
              <a:rPr i="1" baseline="31999">
                <a:solidFill>
                  <a:srgbClr val="000000"/>
                </a:solidFill>
                <a:uFill>
                  <a:solidFill>
                    <a:srgbClr val="000000"/>
                  </a:solidFill>
                </a:uFill>
                <a:latin typeface="Times New Roman"/>
                <a:ea typeface="Times New Roman"/>
                <a:cs typeface="Times New Roman"/>
                <a:sym typeface="Times New Roman"/>
              </a:rPr>
              <a:t> </a:t>
            </a:r>
            <a:r>
              <a:rPr>
                <a:solidFill>
                  <a:srgbClr val="000000"/>
                </a:solidFill>
                <a:uFill>
                  <a:solidFill>
                    <a:srgbClr val="000000"/>
                  </a:solidFill>
                </a:uFill>
                <a:latin typeface="Times New Roman"/>
                <a:ea typeface="Times New Roman"/>
                <a:cs typeface="Times New Roman"/>
                <a:sym typeface="Times New Roman"/>
              </a:rPr>
              <a:t>(</a:t>
            </a:r>
            <a:r>
              <a:rPr i="1">
                <a:solidFill>
                  <a:srgbClr val="000000"/>
                </a:solidFill>
                <a:uFill>
                  <a:solidFill>
                    <a:srgbClr val="000000"/>
                  </a:solidFill>
                </a:uFill>
                <a:latin typeface="Times New Roman"/>
                <a:ea typeface="Times New Roman"/>
                <a:cs typeface="Times New Roman"/>
                <a:sym typeface="Times New Roman"/>
              </a:rPr>
              <a:t>B</a:t>
            </a:r>
            <a:r>
              <a:rPr>
                <a:solidFill>
                  <a:srgbClr val="000000"/>
                </a:solidFill>
                <a:uFill>
                  <a:solidFill>
                    <a:srgbClr val="000000"/>
                  </a:solidFill>
                </a:uFill>
                <a:latin typeface="Times New Roman"/>
                <a:ea typeface="Times New Roman"/>
                <a:cs typeface="Times New Roman"/>
                <a:sym typeface="Times New Roman"/>
              </a:rPr>
              <a:t>)</a:t>
            </a:r>
            <a:r>
              <a:rPr>
                <a:solidFill>
                  <a:srgbClr val="000000"/>
                </a:solidFill>
                <a:uFill>
                  <a:solidFill>
                    <a:srgbClr val="000000"/>
                  </a:solidFill>
                </a:uFill>
              </a:rPr>
              <a:t>  </a:t>
            </a:r>
            <a:r>
              <a:rPr>
                <a:solidFill>
                  <a:srgbClr val="000000"/>
                </a:solidFill>
                <a:uFill>
                  <a:solidFill>
                    <a:srgbClr val="000000"/>
                  </a:solidFill>
                </a:uFill>
                <a:latin typeface="Times Roman"/>
                <a:ea typeface="Times Roman"/>
                <a:cs typeface="Times Roman"/>
                <a:sym typeface="Times Roman"/>
              </a:rPr>
              <a:t>/</a:t>
            </a:r>
            <a:r>
              <a:rPr>
                <a:solidFill>
                  <a:srgbClr val="000000"/>
                </a:solidFill>
                <a:uFill>
                  <a:solidFill>
                    <a:srgbClr val="000000"/>
                  </a:solidFill>
                </a:uFill>
              </a:rPr>
              <a:t>  bits in </a:t>
            </a:r>
            <a:r>
              <a:rPr i="1">
                <a:solidFill>
                  <a:srgbClr val="000000"/>
                </a:solidFill>
                <a:uFill>
                  <a:solidFill>
                    <a:srgbClr val="000000"/>
                  </a:solidFill>
                </a:uFill>
                <a:latin typeface="Times New Roman"/>
                <a:ea typeface="Times New Roman"/>
                <a:cs typeface="Times New Roman"/>
                <a:sym typeface="Times New Roman"/>
              </a:rPr>
              <a:t>B</a:t>
            </a:r>
            <a:r>
              <a:rPr>
                <a:solidFill>
                  <a:srgbClr val="000000"/>
                </a:solidFill>
                <a:uFill>
                  <a:solidFill>
                    <a:srgbClr val="000000"/>
                  </a:solidFill>
                </a:uFill>
              </a:rPr>
              <a:t>.</a:t>
            </a:r>
            <a:br>
              <a:rPr>
                <a:solidFill>
                  <a:srgbClr val="000000"/>
                </a:solidFill>
                <a:uFill>
                  <a:solidFill>
                    <a:srgbClr val="000000"/>
                  </a:solidFill>
                </a:uFill>
              </a:rPr>
            </a:br>
            <a:br>
              <a:rPr>
                <a:solidFill>
                  <a:srgbClr val="000000"/>
                </a:solidFill>
                <a:uFill>
                  <a:solidFill>
                    <a:srgbClr val="000000"/>
                  </a:solidFill>
                </a:uFill>
              </a:rPr>
            </a:br>
            <a:r>
              <a:t>Ex.  </a:t>
            </a:r>
            <a:r>
              <a:rPr>
                <a:solidFill>
                  <a:srgbClr val="000000"/>
                </a:solidFill>
                <a:uFill>
                  <a:solidFill>
                    <a:srgbClr val="000000"/>
                  </a:solidFill>
                </a:uFill>
              </a:rPr>
              <a:t>50–75% or better compression ratio for natural language.</a:t>
            </a:r>
          </a:p>
        </p:txBody>
      </p:sp>
      <p:sp>
        <p:nvSpPr>
          <p:cNvPr id="106" name="Shape 106"/>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5</a:t>
            </a:fld>
            <a:endParaRPr kern="0">
              <a:latin typeface="Lucida Sans Regular"/>
              <a:sym typeface="Lucida Sans Regular"/>
            </a:endParaRPr>
          </a:p>
        </p:txBody>
      </p:sp>
      <p:sp>
        <p:nvSpPr>
          <p:cNvPr id="107" name="Shape 107"/>
          <p:cNvSpPr txBox="1">
            <a:spLocks noGrp="1"/>
          </p:cNvSpPr>
          <p:nvPr>
            <p:ph type="title"/>
          </p:nvPr>
        </p:nvSpPr>
        <p:spPr>
          <a:prstGeom prst="rect">
            <a:avLst/>
          </a:prstGeom>
        </p:spPr>
        <p:txBody>
          <a:bodyPr/>
          <a:lstStyle/>
          <a:p>
            <a:r>
              <a:t>Lossless compression and expansion</a:t>
            </a:r>
          </a:p>
        </p:txBody>
      </p:sp>
      <p:grpSp>
        <p:nvGrpSpPr>
          <p:cNvPr id="110" name="Group 110"/>
          <p:cNvGrpSpPr/>
          <p:nvPr/>
        </p:nvGrpSpPr>
        <p:grpSpPr>
          <a:xfrm>
            <a:off x="8005953" y="1627278"/>
            <a:ext cx="1723205" cy="1123066"/>
            <a:chOff x="0" y="0"/>
            <a:chExt cx="2450778" cy="1597249"/>
          </a:xfrm>
        </p:grpSpPr>
        <p:sp>
          <p:nvSpPr>
            <p:cNvPr id="108" name="Shape 108"/>
            <p:cNvSpPr/>
            <p:nvPr/>
          </p:nvSpPr>
          <p:spPr>
            <a:xfrm>
              <a:off x="1180778" y="3272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p>
              <a:pPr marL="41273" marR="41273" algn="ctr" defTabSz="910796" eaLnBrk="1" fontAlgn="auto">
                <a:lnSpc>
                  <a:spcPct val="130000"/>
                </a:lnSpc>
                <a:spcBef>
                  <a:spcPts val="0"/>
                </a:spcBef>
                <a:spcAft>
                  <a:spcPts val="0"/>
                </a:spcAft>
              </a:pPr>
              <a:r>
                <a:rPr sz="1125" kern="0">
                  <a:solidFill>
                    <a:srgbClr val="8D3124"/>
                  </a:solidFill>
                  <a:uFill>
                    <a:solidFill>
                      <a:srgbClr val="8D3124"/>
                    </a:solidFill>
                  </a:uFill>
                  <a:latin typeface="Lucida Sans Regular"/>
                  <a:sym typeface="Lucida Sans Regular"/>
                </a:rPr>
                <a:t>uses fewer bits</a:t>
              </a:r>
            </a:p>
            <a:p>
              <a:pPr marL="41273" marR="41273" algn="ctr" defTabSz="910796" eaLnBrk="1" fontAlgn="auto">
                <a:lnSpc>
                  <a:spcPct val="130000"/>
                </a:lnSpc>
                <a:spcBef>
                  <a:spcPts val="0"/>
                </a:spcBef>
                <a:spcAft>
                  <a:spcPts val="0"/>
                </a:spcAft>
              </a:pPr>
              <a:r>
                <a:rPr sz="1125" kern="0">
                  <a:solidFill>
                    <a:srgbClr val="8D3124"/>
                  </a:solidFill>
                  <a:uFill>
                    <a:solidFill>
                      <a:srgbClr val="8D3124"/>
                    </a:solidFill>
                  </a:uFill>
                  <a:latin typeface="Lucida Sans Regular"/>
                  <a:sym typeface="Lucida Sans Regular"/>
                </a:rPr>
                <a:t>(you hope)</a:t>
              </a:r>
            </a:p>
          </p:txBody>
        </p:sp>
        <p:sp>
          <p:nvSpPr>
            <p:cNvPr id="109" name="Shape 109"/>
            <p:cNvSpPr/>
            <p:nvPr/>
          </p:nvSpPr>
          <p:spPr>
            <a:xfrm>
              <a:off x="0" y="0"/>
              <a:ext cx="365017" cy="336022"/>
            </a:xfrm>
            <a:prstGeom prst="line">
              <a:avLst/>
            </a:prstGeom>
            <a:noFill/>
            <a:ln w="25400" cap="flat">
              <a:solidFill>
                <a:srgbClr val="8D3124"/>
              </a:solidFill>
              <a:prstDash val="solid"/>
              <a:round/>
              <a:headEnd type="triangle" w="med" len="med"/>
            </a:ln>
            <a:effectLst/>
          </p:spPr>
          <p:txBody>
            <a:bodyPr wrap="square" lIns="0" tIns="0" rIns="0" bIns="0" numCol="1" anchor="t">
              <a:noAutofit/>
            </a:bodyPr>
            <a:lstStyle/>
            <a:p>
              <a:pPr defTabSz="321457" eaLnBrk="1" fontAlgn="auto">
                <a:spcBef>
                  <a:spcPts val="0"/>
                </a:spcBef>
                <a:spcAft>
                  <a:spcPts val="0"/>
                </a:spcAft>
                <a:defRPr sz="1200">
                  <a:solidFill>
                    <a:srgbClr val="000000"/>
                  </a:solidFill>
                  <a:uFillTx/>
                  <a:latin typeface="+mj-lt"/>
                  <a:ea typeface="+mj-ea"/>
                  <a:cs typeface="+mj-cs"/>
                  <a:sym typeface="Helvetica"/>
                </a:defRPr>
              </a:pPr>
              <a:endParaRPr sz="844" kern="0">
                <a:solidFill>
                  <a:srgbClr val="000000"/>
                </a:solidFill>
                <a:latin typeface="Helvetica"/>
                <a:cs typeface="Helvetica"/>
                <a:sym typeface="Helvetica"/>
              </a:endParaRPr>
            </a:p>
          </p:txBody>
        </p:sp>
      </p:grpSp>
      <p:pic>
        <p:nvPicPr>
          <p:cNvPr id="111" name="BasicModel.png"/>
          <p:cNvPicPr>
            <a:picLocks noChangeAspect="1"/>
          </p:cNvPicPr>
          <p:nvPr/>
        </p:nvPicPr>
        <p:blipFill>
          <a:blip r:embed="rId3"/>
          <a:srcRect t="5"/>
          <a:stretch>
            <a:fillRect/>
          </a:stretch>
        </p:blipFill>
        <p:spPr>
          <a:xfrm>
            <a:off x="2189464" y="2643255"/>
            <a:ext cx="7788284" cy="1333835"/>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6</a:t>
            </a:fld>
            <a:endParaRPr kern="0">
              <a:latin typeface="Lucida Sans Regular"/>
              <a:sym typeface="Lucida Sans Regular"/>
            </a:endParaRPr>
          </a:p>
        </p:txBody>
      </p:sp>
      <p:sp>
        <p:nvSpPr>
          <p:cNvPr id="116" name="Shape 116"/>
          <p:cNvSpPr txBox="1">
            <a:spLocks noGrp="1"/>
          </p:cNvSpPr>
          <p:nvPr>
            <p:ph type="title"/>
          </p:nvPr>
        </p:nvSpPr>
        <p:spPr>
          <a:prstGeom prst="rect">
            <a:avLst/>
          </a:prstGeom>
        </p:spPr>
        <p:txBody>
          <a:bodyPr/>
          <a:lstStyle/>
          <a:p>
            <a:r>
              <a:t>Food for thought</a:t>
            </a:r>
          </a:p>
        </p:txBody>
      </p:sp>
      <p:sp>
        <p:nvSpPr>
          <p:cNvPr id="117" name="Shape 117"/>
          <p:cNvSpPr txBox="1">
            <a:spLocks noGrp="1"/>
          </p:cNvSpPr>
          <p:nvPr>
            <p:ph type="body" idx="1"/>
          </p:nvPr>
        </p:nvSpPr>
        <p:spPr>
          <a:prstGeom prst="rect">
            <a:avLst/>
          </a:prstGeom>
        </p:spPr>
        <p:txBody>
          <a:bodyPr/>
          <a:lstStyle/>
          <a:p>
            <a:r>
              <a:t>Data compression has been omnipresent since antiquity:</a:t>
            </a:r>
          </a:p>
          <a:p>
            <a:pPr lvl="1"/>
            <a:r>
              <a:t>Number systems. </a:t>
            </a:r>
          </a:p>
          <a:p>
            <a:pPr lvl="1"/>
            <a:r>
              <a:t>Natural languages. </a:t>
            </a:r>
          </a:p>
          <a:p>
            <a:pPr lvl="1"/>
            <a:r>
              <a:t>Mathematical notation.</a:t>
            </a:r>
          </a:p>
          <a:p>
            <a:br/>
            <a:r>
              <a:t>has played a central role in communications technology,</a:t>
            </a:r>
          </a:p>
          <a:p>
            <a:pPr lvl="1"/>
            <a:r>
              <a:t>Grade 2 Braille.</a:t>
            </a:r>
          </a:p>
          <a:p>
            <a:pPr lvl="1"/>
            <a:r>
              <a:t>Morse code.</a:t>
            </a:r>
          </a:p>
          <a:p>
            <a:pPr lvl="1"/>
            <a:r>
              <a:t>Telephone system. </a:t>
            </a:r>
          </a:p>
          <a:p>
            <a:br/>
            <a:r>
              <a:t>and is part of modern life.</a:t>
            </a:r>
          </a:p>
          <a:p>
            <a:pPr lvl="1"/>
            <a:r>
              <a:t>MP3.</a:t>
            </a:r>
          </a:p>
          <a:p>
            <a:pPr lvl="1"/>
            <a:r>
              <a:t>MPEG.</a:t>
            </a:r>
            <a:endParaRPr>
              <a:solidFill>
                <a:srgbClr val="005493"/>
              </a:solidFill>
              <a:uFill>
                <a:solidFill>
                  <a:srgbClr val="0048AA"/>
                </a:solidFill>
              </a:uFill>
            </a:endParaRPr>
          </a:p>
          <a:p>
            <a:br/>
            <a:br/>
            <a:r>
              <a:t>Q.  </a:t>
            </a:r>
            <a:r>
              <a:rPr>
                <a:solidFill>
                  <a:srgbClr val="000000"/>
                </a:solidFill>
              </a:rPr>
              <a:t>What role will it play in the future?</a:t>
            </a:r>
          </a:p>
        </p:txBody>
      </p:sp>
      <p:pic>
        <p:nvPicPr>
          <p:cNvPr id="118" name="pi2.png"/>
          <p:cNvPicPr>
            <a:picLocks noChangeAspect="1"/>
          </p:cNvPicPr>
          <p:nvPr/>
        </p:nvPicPr>
        <p:blipFill>
          <a:blip r:embed="rId3"/>
          <a:stretch>
            <a:fillRect/>
          </a:stretch>
        </p:blipFill>
        <p:spPr>
          <a:xfrm>
            <a:off x="8154079" y="1480320"/>
            <a:ext cx="1168899" cy="572990"/>
          </a:xfrm>
          <a:prstGeom prst="rect">
            <a:avLst/>
          </a:prstGeom>
          <a:ln w="12700"/>
        </p:spPr>
      </p:pic>
      <p:grpSp>
        <p:nvGrpSpPr>
          <p:cNvPr id="128" name="Group 128"/>
          <p:cNvGrpSpPr/>
          <p:nvPr/>
        </p:nvGrpSpPr>
        <p:grpSpPr>
          <a:xfrm>
            <a:off x="6596063" y="3071813"/>
            <a:ext cx="3811913" cy="1130095"/>
            <a:chOff x="0" y="0"/>
            <a:chExt cx="5421385" cy="1607246"/>
          </a:xfrm>
        </p:grpSpPr>
        <p:pic>
          <p:nvPicPr>
            <p:cNvPr id="119" name="Braille.png"/>
            <p:cNvPicPr>
              <a:picLocks noChangeAspect="1"/>
            </p:cNvPicPr>
            <p:nvPr/>
          </p:nvPicPr>
          <p:blipFill>
            <a:blip r:embed="rId4"/>
            <a:srcRect/>
            <a:stretch>
              <a:fillRect/>
            </a:stretch>
          </p:blipFill>
          <p:spPr>
            <a:xfrm>
              <a:off x="106016" y="457553"/>
              <a:ext cx="5071208" cy="632437"/>
            </a:xfrm>
            <a:prstGeom prst="rect">
              <a:avLst/>
            </a:prstGeom>
            <a:ln w="12700" cap="flat">
              <a:noFill/>
              <a:round/>
            </a:ln>
            <a:effectLst/>
          </p:spPr>
        </p:pic>
        <p:sp>
          <p:nvSpPr>
            <p:cNvPr id="120" name="Shape 120"/>
            <p:cNvSpPr/>
            <p:nvPr/>
          </p:nvSpPr>
          <p:spPr>
            <a:xfrm>
              <a:off x="114300" y="0"/>
              <a:ext cx="511810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lvl1pPr>
                <a:defRPr b="1" spc="5472">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spc="3847"/>
                <a:t>braille</a:t>
              </a:r>
            </a:p>
          </p:txBody>
        </p:sp>
        <p:sp>
          <p:nvSpPr>
            <p:cNvPr id="121" name="Shape 121"/>
            <p:cNvSpPr/>
            <p:nvPr/>
          </p:nvSpPr>
          <p:spPr>
            <a:xfrm>
              <a:off x="0" y="1181100"/>
              <a:ext cx="551720"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but</a:t>
              </a:r>
            </a:p>
          </p:txBody>
        </p:sp>
        <p:sp>
          <p:nvSpPr>
            <p:cNvPr id="122" name="Shape 122"/>
            <p:cNvSpPr/>
            <p:nvPr/>
          </p:nvSpPr>
          <p:spPr>
            <a:xfrm>
              <a:off x="622300" y="1181100"/>
              <a:ext cx="809339"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rather</a:t>
              </a:r>
            </a:p>
          </p:txBody>
        </p:sp>
        <p:sp>
          <p:nvSpPr>
            <p:cNvPr id="123" name="Shape 123"/>
            <p:cNvSpPr/>
            <p:nvPr/>
          </p:nvSpPr>
          <p:spPr>
            <a:xfrm>
              <a:off x="3149601" y="1181100"/>
              <a:ext cx="565398"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like</a:t>
              </a:r>
            </a:p>
          </p:txBody>
        </p:sp>
        <p:sp>
          <p:nvSpPr>
            <p:cNvPr id="124" name="Shape 124"/>
            <p:cNvSpPr/>
            <p:nvPr/>
          </p:nvSpPr>
          <p:spPr>
            <a:xfrm>
              <a:off x="3924300" y="1181100"/>
              <a:ext cx="565398"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like</a:t>
              </a:r>
            </a:p>
          </p:txBody>
        </p:sp>
        <p:sp>
          <p:nvSpPr>
            <p:cNvPr id="125" name="Shape 125"/>
            <p:cNvSpPr/>
            <p:nvPr/>
          </p:nvSpPr>
          <p:spPr>
            <a:xfrm>
              <a:off x="4673601" y="1181100"/>
              <a:ext cx="747784"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every</a:t>
              </a:r>
            </a:p>
          </p:txBody>
        </p:sp>
        <p:sp>
          <p:nvSpPr>
            <p:cNvPr id="126" name="Shape 126"/>
            <p:cNvSpPr/>
            <p:nvPr/>
          </p:nvSpPr>
          <p:spPr>
            <a:xfrm>
              <a:off x="1689100" y="1181100"/>
              <a:ext cx="330575"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a</a:t>
              </a:r>
            </a:p>
          </p:txBody>
        </p:sp>
        <p:sp>
          <p:nvSpPr>
            <p:cNvPr id="127" name="Shape 127"/>
            <p:cNvSpPr/>
            <p:nvPr/>
          </p:nvSpPr>
          <p:spPr>
            <a:xfrm>
              <a:off x="2501900" y="1181100"/>
              <a:ext cx="287259" cy="426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t">
              <a:spAutoFit/>
            </a:bodyPr>
            <a:lstStyle>
              <a:lvl1pPr>
                <a:defRPr b="1">
                  <a:solidFill>
                    <a:srgbClr val="000000"/>
                  </a:solidFill>
                  <a:uFill>
                    <a:solidFill>
                      <a:srgbClr val="000000"/>
                    </a:solidFill>
                  </a:uFill>
                  <a:latin typeface="Lucida Grande"/>
                  <a:ea typeface="Lucida Grande"/>
                  <a:cs typeface="Lucida Grande"/>
                  <a:sym typeface="Lucida Grande"/>
                </a:defRPr>
              </a:lvl1pPr>
            </a:lstStyle>
            <a:p>
              <a:pPr marL="41273" marR="41273" defTabSz="910796" eaLnBrk="1" fontAlgn="auto">
                <a:lnSpc>
                  <a:spcPct val="150000"/>
                </a:lnSpc>
                <a:spcBef>
                  <a:spcPts val="0"/>
                </a:spcBef>
                <a:spcAft>
                  <a:spcPts val="0"/>
                </a:spcAft>
              </a:pPr>
              <a:r>
                <a:rPr sz="1125" kern="0"/>
                <a:t>I</a:t>
              </a:r>
            </a:p>
          </p:txBody>
        </p:sp>
      </p:grpSp>
      <p:pic>
        <p:nvPicPr>
          <p:cNvPr id="129" name="ipad2-transfer.jpg"/>
          <p:cNvPicPr>
            <a:picLocks noChangeAspect="1"/>
          </p:cNvPicPr>
          <p:nvPr/>
        </p:nvPicPr>
        <p:blipFill>
          <a:blip r:embed="rId5"/>
          <a:srcRect l="385" r="2574" b="6009"/>
          <a:stretch>
            <a:fillRect/>
          </a:stretch>
        </p:blipFill>
        <p:spPr>
          <a:xfrm>
            <a:off x="7818843" y="4482565"/>
            <a:ext cx="1644619" cy="1482466"/>
          </a:xfrm>
          <a:custGeom>
            <a:avLst/>
            <a:gdLst/>
            <a:ahLst/>
            <a:cxnLst>
              <a:cxn ang="0">
                <a:pos x="wd2" y="hd2"/>
              </a:cxn>
              <a:cxn ang="5400000">
                <a:pos x="wd2" y="hd2"/>
              </a:cxn>
              <a:cxn ang="10800000">
                <a:pos x="wd2" y="hd2"/>
              </a:cxn>
              <a:cxn ang="16200000">
                <a:pos x="wd2" y="hd2"/>
              </a:cxn>
            </a:cxnLst>
            <a:rect l="0" t="0" r="r" b="b"/>
            <a:pathLst>
              <a:path w="21499" h="21586" extrusionOk="0">
                <a:moveTo>
                  <a:pt x="19459" y="0"/>
                </a:moveTo>
                <a:cubicBezTo>
                  <a:pt x="19160" y="0"/>
                  <a:pt x="18885" y="18"/>
                  <a:pt x="18846" y="40"/>
                </a:cubicBezTo>
                <a:cubicBezTo>
                  <a:pt x="18808" y="63"/>
                  <a:pt x="17872" y="158"/>
                  <a:pt x="16772" y="248"/>
                </a:cubicBezTo>
                <a:cubicBezTo>
                  <a:pt x="15671" y="338"/>
                  <a:pt x="14455" y="440"/>
                  <a:pt x="14066" y="475"/>
                </a:cubicBezTo>
                <a:cubicBezTo>
                  <a:pt x="13677" y="511"/>
                  <a:pt x="12738" y="589"/>
                  <a:pt x="11982" y="652"/>
                </a:cubicBezTo>
                <a:cubicBezTo>
                  <a:pt x="11226" y="716"/>
                  <a:pt x="10143" y="806"/>
                  <a:pt x="9576" y="855"/>
                </a:cubicBezTo>
                <a:cubicBezTo>
                  <a:pt x="9009" y="903"/>
                  <a:pt x="8426" y="954"/>
                  <a:pt x="8282" y="966"/>
                </a:cubicBezTo>
                <a:cubicBezTo>
                  <a:pt x="8137" y="978"/>
                  <a:pt x="7774" y="1011"/>
                  <a:pt x="7474" y="1037"/>
                </a:cubicBezTo>
                <a:cubicBezTo>
                  <a:pt x="7174" y="1062"/>
                  <a:pt x="6573" y="1111"/>
                  <a:pt x="6139" y="1148"/>
                </a:cubicBezTo>
                <a:cubicBezTo>
                  <a:pt x="5705" y="1185"/>
                  <a:pt x="4722" y="1268"/>
                  <a:pt x="3955" y="1330"/>
                </a:cubicBezTo>
                <a:cubicBezTo>
                  <a:pt x="2053" y="1485"/>
                  <a:pt x="1867" y="1509"/>
                  <a:pt x="1703" y="1649"/>
                </a:cubicBezTo>
                <a:cubicBezTo>
                  <a:pt x="1450" y="1864"/>
                  <a:pt x="1416" y="2005"/>
                  <a:pt x="1290" y="3398"/>
                </a:cubicBezTo>
                <a:cubicBezTo>
                  <a:pt x="1246" y="3894"/>
                  <a:pt x="1154" y="4911"/>
                  <a:pt x="1086" y="5654"/>
                </a:cubicBezTo>
                <a:cubicBezTo>
                  <a:pt x="1018" y="6397"/>
                  <a:pt x="899" y="7689"/>
                  <a:pt x="823" y="8531"/>
                </a:cubicBezTo>
                <a:cubicBezTo>
                  <a:pt x="687" y="10026"/>
                  <a:pt x="521" y="11839"/>
                  <a:pt x="441" y="12698"/>
                </a:cubicBezTo>
                <a:cubicBezTo>
                  <a:pt x="419" y="12933"/>
                  <a:pt x="346" y="13735"/>
                  <a:pt x="278" y="14478"/>
                </a:cubicBezTo>
                <a:cubicBezTo>
                  <a:pt x="210" y="15221"/>
                  <a:pt x="117" y="16213"/>
                  <a:pt x="74" y="16683"/>
                </a:cubicBezTo>
                <a:cubicBezTo>
                  <a:pt x="-74" y="18276"/>
                  <a:pt x="-32" y="18435"/>
                  <a:pt x="559" y="18569"/>
                </a:cubicBezTo>
                <a:cubicBezTo>
                  <a:pt x="696" y="18600"/>
                  <a:pt x="809" y="18642"/>
                  <a:pt x="814" y="18665"/>
                </a:cubicBezTo>
                <a:cubicBezTo>
                  <a:pt x="818" y="18689"/>
                  <a:pt x="696" y="18722"/>
                  <a:pt x="537" y="18736"/>
                </a:cubicBezTo>
                <a:cubicBezTo>
                  <a:pt x="377" y="18750"/>
                  <a:pt x="215" y="18788"/>
                  <a:pt x="178" y="18822"/>
                </a:cubicBezTo>
                <a:cubicBezTo>
                  <a:pt x="-1" y="18988"/>
                  <a:pt x="-39" y="19257"/>
                  <a:pt x="37" y="19813"/>
                </a:cubicBezTo>
                <a:cubicBezTo>
                  <a:pt x="112" y="20359"/>
                  <a:pt x="123" y="20403"/>
                  <a:pt x="164" y="20375"/>
                </a:cubicBezTo>
                <a:cubicBezTo>
                  <a:pt x="187" y="20359"/>
                  <a:pt x="211" y="20388"/>
                  <a:pt x="223" y="20440"/>
                </a:cubicBezTo>
                <a:cubicBezTo>
                  <a:pt x="244" y="20526"/>
                  <a:pt x="277" y="20536"/>
                  <a:pt x="564" y="20536"/>
                </a:cubicBezTo>
                <a:cubicBezTo>
                  <a:pt x="738" y="20536"/>
                  <a:pt x="888" y="20551"/>
                  <a:pt x="900" y="20572"/>
                </a:cubicBezTo>
                <a:cubicBezTo>
                  <a:pt x="920" y="20608"/>
                  <a:pt x="1249" y="20628"/>
                  <a:pt x="2784" y="20693"/>
                </a:cubicBezTo>
                <a:cubicBezTo>
                  <a:pt x="3129" y="20708"/>
                  <a:pt x="3448" y="20738"/>
                  <a:pt x="3492" y="20759"/>
                </a:cubicBezTo>
                <a:cubicBezTo>
                  <a:pt x="3569" y="20795"/>
                  <a:pt x="3779" y="20818"/>
                  <a:pt x="4695" y="20880"/>
                </a:cubicBezTo>
                <a:cubicBezTo>
                  <a:pt x="4913" y="20895"/>
                  <a:pt x="5101" y="20925"/>
                  <a:pt x="5113" y="20946"/>
                </a:cubicBezTo>
                <a:cubicBezTo>
                  <a:pt x="5125" y="20967"/>
                  <a:pt x="5348" y="20986"/>
                  <a:pt x="5608" y="20986"/>
                </a:cubicBezTo>
                <a:cubicBezTo>
                  <a:pt x="6165" y="20988"/>
                  <a:pt x="8352" y="21102"/>
                  <a:pt x="8990" y="21163"/>
                </a:cubicBezTo>
                <a:cubicBezTo>
                  <a:pt x="9235" y="21187"/>
                  <a:pt x="9610" y="21220"/>
                  <a:pt x="9821" y="21234"/>
                </a:cubicBezTo>
                <a:cubicBezTo>
                  <a:pt x="10032" y="21249"/>
                  <a:pt x="10240" y="21279"/>
                  <a:pt x="10284" y="21300"/>
                </a:cubicBezTo>
                <a:cubicBezTo>
                  <a:pt x="10367" y="21339"/>
                  <a:pt x="12403" y="21437"/>
                  <a:pt x="13103" y="21437"/>
                </a:cubicBezTo>
                <a:cubicBezTo>
                  <a:pt x="13321" y="21436"/>
                  <a:pt x="13507" y="21457"/>
                  <a:pt x="13521" y="21482"/>
                </a:cubicBezTo>
                <a:cubicBezTo>
                  <a:pt x="13535" y="21507"/>
                  <a:pt x="13730" y="21530"/>
                  <a:pt x="13957" y="21533"/>
                </a:cubicBezTo>
                <a:cubicBezTo>
                  <a:pt x="14183" y="21535"/>
                  <a:pt x="14540" y="21547"/>
                  <a:pt x="14751" y="21563"/>
                </a:cubicBezTo>
                <a:cubicBezTo>
                  <a:pt x="15246" y="21600"/>
                  <a:pt x="17702" y="21591"/>
                  <a:pt x="19259" y="21548"/>
                </a:cubicBezTo>
                <a:cubicBezTo>
                  <a:pt x="19992" y="21527"/>
                  <a:pt x="20563" y="21532"/>
                  <a:pt x="20703" y="21558"/>
                </a:cubicBezTo>
                <a:cubicBezTo>
                  <a:pt x="20920" y="21598"/>
                  <a:pt x="20939" y="21594"/>
                  <a:pt x="20939" y="21512"/>
                </a:cubicBezTo>
                <a:cubicBezTo>
                  <a:pt x="20939" y="21464"/>
                  <a:pt x="20962" y="21363"/>
                  <a:pt x="20994" y="21285"/>
                </a:cubicBezTo>
                <a:cubicBezTo>
                  <a:pt x="21130" y="20951"/>
                  <a:pt x="21343" y="20119"/>
                  <a:pt x="21343" y="19914"/>
                </a:cubicBezTo>
                <a:cubicBezTo>
                  <a:pt x="21343" y="19753"/>
                  <a:pt x="21361" y="19671"/>
                  <a:pt x="21421" y="19611"/>
                </a:cubicBezTo>
                <a:cubicBezTo>
                  <a:pt x="21519" y="19511"/>
                  <a:pt x="21526" y="19447"/>
                  <a:pt x="21434" y="19464"/>
                </a:cubicBezTo>
                <a:cubicBezTo>
                  <a:pt x="21377" y="19475"/>
                  <a:pt x="21366" y="19434"/>
                  <a:pt x="21361" y="19206"/>
                </a:cubicBezTo>
                <a:cubicBezTo>
                  <a:pt x="21359" y="19058"/>
                  <a:pt x="21336" y="18897"/>
                  <a:pt x="21312" y="18847"/>
                </a:cubicBezTo>
                <a:cubicBezTo>
                  <a:pt x="21236" y="18696"/>
                  <a:pt x="21016" y="18042"/>
                  <a:pt x="21016" y="17967"/>
                </a:cubicBezTo>
                <a:cubicBezTo>
                  <a:pt x="21017" y="17929"/>
                  <a:pt x="21001" y="17875"/>
                  <a:pt x="20980" y="17851"/>
                </a:cubicBezTo>
                <a:cubicBezTo>
                  <a:pt x="20959" y="17827"/>
                  <a:pt x="20861" y="17559"/>
                  <a:pt x="20762" y="17249"/>
                </a:cubicBezTo>
                <a:cubicBezTo>
                  <a:pt x="20664" y="16940"/>
                  <a:pt x="20472" y="16332"/>
                  <a:pt x="20335" y="15899"/>
                </a:cubicBezTo>
                <a:cubicBezTo>
                  <a:pt x="20198" y="15467"/>
                  <a:pt x="20065" y="15097"/>
                  <a:pt x="20040" y="15080"/>
                </a:cubicBezTo>
                <a:cubicBezTo>
                  <a:pt x="20016" y="15063"/>
                  <a:pt x="19877" y="15047"/>
                  <a:pt x="19732" y="15045"/>
                </a:cubicBezTo>
                <a:cubicBezTo>
                  <a:pt x="19586" y="15042"/>
                  <a:pt x="19455" y="15028"/>
                  <a:pt x="19441" y="15009"/>
                </a:cubicBezTo>
                <a:cubicBezTo>
                  <a:pt x="19427" y="14990"/>
                  <a:pt x="19446" y="14535"/>
                  <a:pt x="19486" y="14003"/>
                </a:cubicBezTo>
                <a:cubicBezTo>
                  <a:pt x="19556" y="13084"/>
                  <a:pt x="19727" y="10785"/>
                  <a:pt x="19950" y="7747"/>
                </a:cubicBezTo>
                <a:cubicBezTo>
                  <a:pt x="20005" y="6992"/>
                  <a:pt x="20094" y="5765"/>
                  <a:pt x="20149" y="5022"/>
                </a:cubicBezTo>
                <a:cubicBezTo>
                  <a:pt x="20477" y="588"/>
                  <a:pt x="20478" y="589"/>
                  <a:pt x="20349" y="308"/>
                </a:cubicBezTo>
                <a:cubicBezTo>
                  <a:pt x="20319" y="243"/>
                  <a:pt x="20229" y="149"/>
                  <a:pt x="20149" y="96"/>
                </a:cubicBezTo>
                <a:cubicBezTo>
                  <a:pt x="20021" y="12"/>
                  <a:pt x="19941" y="0"/>
                  <a:pt x="19459" y="0"/>
                </a:cubicBezTo>
                <a:close/>
                <a:moveTo>
                  <a:pt x="8554" y="8036"/>
                </a:moveTo>
                <a:cubicBezTo>
                  <a:pt x="8565" y="8039"/>
                  <a:pt x="8580" y="8044"/>
                  <a:pt x="8586" y="8056"/>
                </a:cubicBezTo>
                <a:cubicBezTo>
                  <a:pt x="8599" y="8079"/>
                  <a:pt x="8589" y="8112"/>
                  <a:pt x="8568" y="8127"/>
                </a:cubicBezTo>
                <a:cubicBezTo>
                  <a:pt x="8547" y="8141"/>
                  <a:pt x="8522" y="8135"/>
                  <a:pt x="8509" y="8111"/>
                </a:cubicBezTo>
                <a:cubicBezTo>
                  <a:pt x="8496" y="8088"/>
                  <a:pt x="8501" y="8055"/>
                  <a:pt x="8522" y="8041"/>
                </a:cubicBezTo>
                <a:cubicBezTo>
                  <a:pt x="8533" y="8033"/>
                  <a:pt x="8543" y="8033"/>
                  <a:pt x="8554" y="8036"/>
                </a:cubicBezTo>
                <a:close/>
              </a:path>
            </a:pathLst>
          </a:custGeom>
          <a:ln w="12700"/>
        </p:spPr>
      </p:pic>
      <p:pic>
        <p:nvPicPr>
          <p:cNvPr id="130" name="unary+number_1.tiff"/>
          <p:cNvPicPr>
            <a:picLocks noChangeAspect="1"/>
          </p:cNvPicPr>
          <p:nvPr/>
        </p:nvPicPr>
        <p:blipFill>
          <a:blip r:embed="rId6"/>
          <a:srcRect l="5040" t="11509" r="7359" b="6423"/>
          <a:stretch>
            <a:fillRect/>
          </a:stretch>
        </p:blipFill>
        <p:spPr>
          <a:xfrm>
            <a:off x="6686161" y="1533146"/>
            <a:ext cx="683581" cy="448282"/>
          </a:xfrm>
          <a:custGeom>
            <a:avLst/>
            <a:gdLst/>
            <a:ahLst/>
            <a:cxnLst>
              <a:cxn ang="0">
                <a:pos x="wd2" y="hd2"/>
              </a:cxn>
              <a:cxn ang="5400000">
                <a:pos x="wd2" y="hd2"/>
              </a:cxn>
              <a:cxn ang="10800000">
                <a:pos x="wd2" y="hd2"/>
              </a:cxn>
              <a:cxn ang="16200000">
                <a:pos x="wd2" y="hd2"/>
              </a:cxn>
            </a:cxnLst>
            <a:rect l="0" t="0" r="r" b="b"/>
            <a:pathLst>
              <a:path w="21503" h="21155" extrusionOk="0">
                <a:moveTo>
                  <a:pt x="9508" y="38"/>
                </a:moveTo>
                <a:cubicBezTo>
                  <a:pt x="9358" y="124"/>
                  <a:pt x="9311" y="286"/>
                  <a:pt x="9359" y="578"/>
                </a:cubicBezTo>
                <a:cubicBezTo>
                  <a:pt x="9439" y="1053"/>
                  <a:pt x="9755" y="4953"/>
                  <a:pt x="9868" y="6899"/>
                </a:cubicBezTo>
                <a:lnTo>
                  <a:pt x="9939" y="8215"/>
                </a:lnTo>
                <a:lnTo>
                  <a:pt x="8710" y="9229"/>
                </a:lnTo>
                <a:cubicBezTo>
                  <a:pt x="8031" y="9790"/>
                  <a:pt x="7448" y="10195"/>
                  <a:pt x="7419" y="10125"/>
                </a:cubicBezTo>
                <a:cubicBezTo>
                  <a:pt x="7368" y="10000"/>
                  <a:pt x="7296" y="7829"/>
                  <a:pt x="7173" y="3027"/>
                </a:cubicBezTo>
                <a:cubicBezTo>
                  <a:pt x="7113" y="644"/>
                  <a:pt x="7052" y="361"/>
                  <a:pt x="6629" y="354"/>
                </a:cubicBezTo>
                <a:cubicBezTo>
                  <a:pt x="6483" y="351"/>
                  <a:pt x="6470" y="963"/>
                  <a:pt x="6559" y="4357"/>
                </a:cubicBezTo>
                <a:cubicBezTo>
                  <a:pt x="6617" y="6560"/>
                  <a:pt x="6670" y="8924"/>
                  <a:pt x="6673" y="9624"/>
                </a:cubicBezTo>
                <a:lnTo>
                  <a:pt x="6682" y="10902"/>
                </a:lnTo>
                <a:lnTo>
                  <a:pt x="5427" y="12061"/>
                </a:lnTo>
                <a:cubicBezTo>
                  <a:pt x="4738" y="12700"/>
                  <a:pt x="4146" y="13162"/>
                  <a:pt x="4110" y="13075"/>
                </a:cubicBezTo>
                <a:cubicBezTo>
                  <a:pt x="3904" y="12575"/>
                  <a:pt x="3288" y="6892"/>
                  <a:pt x="3127" y="4028"/>
                </a:cubicBezTo>
                <a:cubicBezTo>
                  <a:pt x="3023" y="2184"/>
                  <a:pt x="2901" y="603"/>
                  <a:pt x="2863" y="512"/>
                </a:cubicBezTo>
                <a:cubicBezTo>
                  <a:pt x="2781" y="311"/>
                  <a:pt x="2360" y="292"/>
                  <a:pt x="2284" y="485"/>
                </a:cubicBezTo>
                <a:cubicBezTo>
                  <a:pt x="2108" y="935"/>
                  <a:pt x="3038" y="11224"/>
                  <a:pt x="3443" y="13299"/>
                </a:cubicBezTo>
                <a:cubicBezTo>
                  <a:pt x="3531" y="13751"/>
                  <a:pt x="3515" y="13918"/>
                  <a:pt x="3364" y="14062"/>
                </a:cubicBezTo>
                <a:cubicBezTo>
                  <a:pt x="3258" y="14164"/>
                  <a:pt x="2639" y="14808"/>
                  <a:pt x="1994" y="15485"/>
                </a:cubicBezTo>
                <a:cubicBezTo>
                  <a:pt x="1350" y="16161"/>
                  <a:pt x="635" y="16849"/>
                  <a:pt x="406" y="17012"/>
                </a:cubicBezTo>
                <a:cubicBezTo>
                  <a:pt x="-24" y="17318"/>
                  <a:pt x="-64" y="17423"/>
                  <a:pt x="63" y="17921"/>
                </a:cubicBezTo>
                <a:cubicBezTo>
                  <a:pt x="211" y="18497"/>
                  <a:pt x="713" y="18182"/>
                  <a:pt x="2091" y="16657"/>
                </a:cubicBezTo>
                <a:cubicBezTo>
                  <a:pt x="2861" y="15804"/>
                  <a:pt x="3528" y="15168"/>
                  <a:pt x="3583" y="15247"/>
                </a:cubicBezTo>
                <a:cubicBezTo>
                  <a:pt x="3638" y="15327"/>
                  <a:pt x="3742" y="16001"/>
                  <a:pt x="3811" y="16749"/>
                </a:cubicBezTo>
                <a:cubicBezTo>
                  <a:pt x="3940" y="18140"/>
                  <a:pt x="4070" y="18579"/>
                  <a:pt x="4356" y="18579"/>
                </a:cubicBezTo>
                <a:cubicBezTo>
                  <a:pt x="4645" y="18579"/>
                  <a:pt x="4661" y="18271"/>
                  <a:pt x="4461" y="16380"/>
                </a:cubicBezTo>
                <a:cubicBezTo>
                  <a:pt x="4317" y="15017"/>
                  <a:pt x="4301" y="14451"/>
                  <a:pt x="4400" y="14273"/>
                </a:cubicBezTo>
                <a:cubicBezTo>
                  <a:pt x="4570" y="13966"/>
                  <a:pt x="6565" y="12092"/>
                  <a:pt x="6699" y="12113"/>
                </a:cubicBezTo>
                <a:cubicBezTo>
                  <a:pt x="6755" y="12122"/>
                  <a:pt x="6871" y="13551"/>
                  <a:pt x="6954" y="15300"/>
                </a:cubicBezTo>
                <a:cubicBezTo>
                  <a:pt x="7079" y="17924"/>
                  <a:pt x="7139" y="18519"/>
                  <a:pt x="7314" y="18711"/>
                </a:cubicBezTo>
                <a:cubicBezTo>
                  <a:pt x="7484" y="18897"/>
                  <a:pt x="7555" y="18897"/>
                  <a:pt x="7674" y="18711"/>
                </a:cubicBezTo>
                <a:cubicBezTo>
                  <a:pt x="7788" y="18530"/>
                  <a:pt x="7785" y="17953"/>
                  <a:pt x="7656" y="16090"/>
                </a:cubicBezTo>
                <a:cubicBezTo>
                  <a:pt x="7416" y="12618"/>
                  <a:pt x="7422" y="11517"/>
                  <a:pt x="7700" y="11139"/>
                </a:cubicBezTo>
                <a:cubicBezTo>
                  <a:pt x="7841" y="10948"/>
                  <a:pt x="8020" y="10876"/>
                  <a:pt x="8157" y="10954"/>
                </a:cubicBezTo>
                <a:cubicBezTo>
                  <a:pt x="8303" y="11039"/>
                  <a:pt x="8344" y="11023"/>
                  <a:pt x="8288" y="10889"/>
                </a:cubicBezTo>
                <a:cubicBezTo>
                  <a:pt x="8190" y="10649"/>
                  <a:pt x="9696" y="9314"/>
                  <a:pt x="9833" y="9519"/>
                </a:cubicBezTo>
                <a:cubicBezTo>
                  <a:pt x="9883" y="9593"/>
                  <a:pt x="10039" y="11315"/>
                  <a:pt x="10176" y="13338"/>
                </a:cubicBezTo>
                <a:cubicBezTo>
                  <a:pt x="10500" y="18126"/>
                  <a:pt x="10541" y="18547"/>
                  <a:pt x="10746" y="18856"/>
                </a:cubicBezTo>
                <a:cubicBezTo>
                  <a:pt x="10934" y="19138"/>
                  <a:pt x="11283" y="19036"/>
                  <a:pt x="11282" y="18698"/>
                </a:cubicBezTo>
                <a:cubicBezTo>
                  <a:pt x="11281" y="18582"/>
                  <a:pt x="11224" y="17988"/>
                  <a:pt x="11159" y="17381"/>
                </a:cubicBezTo>
                <a:cubicBezTo>
                  <a:pt x="11093" y="16773"/>
                  <a:pt x="10928" y="14613"/>
                  <a:pt x="10790" y="12587"/>
                </a:cubicBezTo>
                <a:lnTo>
                  <a:pt x="10544" y="8913"/>
                </a:lnTo>
                <a:lnTo>
                  <a:pt x="10808" y="8637"/>
                </a:lnTo>
                <a:cubicBezTo>
                  <a:pt x="11396" y="8030"/>
                  <a:pt x="13733" y="6261"/>
                  <a:pt x="13783" y="6385"/>
                </a:cubicBezTo>
                <a:cubicBezTo>
                  <a:pt x="13813" y="6457"/>
                  <a:pt x="13868" y="8996"/>
                  <a:pt x="13915" y="12034"/>
                </a:cubicBezTo>
                <a:cubicBezTo>
                  <a:pt x="13962" y="15072"/>
                  <a:pt x="14045" y="17638"/>
                  <a:pt x="14099" y="17723"/>
                </a:cubicBezTo>
                <a:cubicBezTo>
                  <a:pt x="14154" y="17809"/>
                  <a:pt x="14308" y="17838"/>
                  <a:pt x="14433" y="17802"/>
                </a:cubicBezTo>
                <a:cubicBezTo>
                  <a:pt x="14687" y="17729"/>
                  <a:pt x="14678" y="18278"/>
                  <a:pt x="14521" y="9888"/>
                </a:cubicBezTo>
                <a:lnTo>
                  <a:pt x="14442" y="5713"/>
                </a:lnTo>
                <a:lnTo>
                  <a:pt x="14977" y="5305"/>
                </a:lnTo>
                <a:cubicBezTo>
                  <a:pt x="15273" y="5077"/>
                  <a:pt x="15900" y="4701"/>
                  <a:pt x="16373" y="4475"/>
                </a:cubicBezTo>
                <a:cubicBezTo>
                  <a:pt x="17009" y="4171"/>
                  <a:pt x="17241" y="3976"/>
                  <a:pt x="17268" y="3712"/>
                </a:cubicBezTo>
                <a:cubicBezTo>
                  <a:pt x="17349" y="2928"/>
                  <a:pt x="17020" y="2897"/>
                  <a:pt x="15934" y="3593"/>
                </a:cubicBezTo>
                <a:cubicBezTo>
                  <a:pt x="14482" y="4524"/>
                  <a:pt x="14420" y="4512"/>
                  <a:pt x="14380" y="3382"/>
                </a:cubicBezTo>
                <a:cubicBezTo>
                  <a:pt x="14332" y="1986"/>
                  <a:pt x="14250" y="1631"/>
                  <a:pt x="13985" y="1631"/>
                </a:cubicBezTo>
                <a:cubicBezTo>
                  <a:pt x="13647" y="1631"/>
                  <a:pt x="13629" y="1757"/>
                  <a:pt x="13757" y="3356"/>
                </a:cubicBezTo>
                <a:cubicBezTo>
                  <a:pt x="13876" y="4842"/>
                  <a:pt x="13773" y="5454"/>
                  <a:pt x="13424" y="5252"/>
                </a:cubicBezTo>
                <a:cubicBezTo>
                  <a:pt x="13339" y="5204"/>
                  <a:pt x="13238" y="5265"/>
                  <a:pt x="13204" y="5397"/>
                </a:cubicBezTo>
                <a:cubicBezTo>
                  <a:pt x="13170" y="5530"/>
                  <a:pt x="12607" y="6076"/>
                  <a:pt x="11949" y="6609"/>
                </a:cubicBezTo>
                <a:cubicBezTo>
                  <a:pt x="10822" y="7520"/>
                  <a:pt x="10742" y="7556"/>
                  <a:pt x="10588" y="7241"/>
                </a:cubicBezTo>
                <a:cubicBezTo>
                  <a:pt x="10498" y="7057"/>
                  <a:pt x="10418" y="6489"/>
                  <a:pt x="10413" y="5977"/>
                </a:cubicBezTo>
                <a:cubicBezTo>
                  <a:pt x="10408" y="5464"/>
                  <a:pt x="10382" y="4876"/>
                  <a:pt x="10360" y="4673"/>
                </a:cubicBezTo>
                <a:cubicBezTo>
                  <a:pt x="10338" y="4470"/>
                  <a:pt x="10257" y="3455"/>
                  <a:pt x="10176" y="2421"/>
                </a:cubicBezTo>
                <a:cubicBezTo>
                  <a:pt x="10018" y="408"/>
                  <a:pt x="9859" y="-164"/>
                  <a:pt x="9508" y="38"/>
                </a:cubicBezTo>
                <a:close/>
                <a:moveTo>
                  <a:pt x="20902" y="2711"/>
                </a:moveTo>
                <a:cubicBezTo>
                  <a:pt x="20822" y="2792"/>
                  <a:pt x="20784" y="5945"/>
                  <a:pt x="20788" y="11692"/>
                </a:cubicBezTo>
                <a:cubicBezTo>
                  <a:pt x="20794" y="19024"/>
                  <a:pt x="20821" y="20599"/>
                  <a:pt x="20964" y="20857"/>
                </a:cubicBezTo>
                <a:cubicBezTo>
                  <a:pt x="21284" y="21436"/>
                  <a:pt x="21536" y="21139"/>
                  <a:pt x="21499" y="20225"/>
                </a:cubicBezTo>
                <a:cubicBezTo>
                  <a:pt x="21481" y="19772"/>
                  <a:pt x="21464" y="15694"/>
                  <a:pt x="21464" y="11165"/>
                </a:cubicBezTo>
                <a:cubicBezTo>
                  <a:pt x="21465" y="3437"/>
                  <a:pt x="21451" y="2929"/>
                  <a:pt x="21245" y="2764"/>
                </a:cubicBezTo>
                <a:cubicBezTo>
                  <a:pt x="21124" y="2666"/>
                  <a:pt x="20970" y="2642"/>
                  <a:pt x="20902" y="2711"/>
                </a:cubicBezTo>
                <a:close/>
              </a:path>
            </a:pathLst>
          </a:cu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1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17">
                                            <p:txEl>
                                              <p:pRg st="7" end="7"/>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17">
                                            <p:txEl>
                                              <p:pRg st="8" end="8"/>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117">
                                            <p:txEl>
                                              <p:pRg st="9" end="9"/>
                                            </p:txEl>
                                          </p:spTgt>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117">
                                            <p:txEl>
                                              <p:pRg st="10" end="1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build="p" animBg="1" advAuto="0"/>
      <p:bldP spid="128" grpId="0" animBg="1" advAuto="0"/>
      <p:bldP spid="12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6247806" y="892969"/>
            <a:ext cx="3848695" cy="571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41273" marR="41273" defTabSz="910796" eaLnBrk="1" fontAlgn="auto">
              <a:lnSpc>
                <a:spcPts val="2742"/>
              </a:lnSpc>
              <a:spcBef>
                <a:spcPts val="0"/>
              </a:spcBef>
              <a:spcAft>
                <a:spcPts val="0"/>
              </a:spcAft>
              <a:buClr>
                <a:srgbClr val="0048AA"/>
              </a:buClr>
              <a:defRPr sz="2400">
                <a:solidFill>
                  <a:srgbClr val="005493"/>
                </a:solidFill>
                <a:uFill>
                  <a:solidFill>
                    <a:srgbClr val="0048AA"/>
                  </a:solidFill>
                </a:uFill>
              </a:defRPr>
            </a:pPr>
            <a:endParaRPr sz="1687" kern="0">
              <a:solidFill>
                <a:srgbClr val="000000"/>
              </a:solidFill>
              <a:uFill>
                <a:solidFill>
                  <a:srgbClr val="0048AA"/>
                </a:solidFill>
              </a:uFill>
              <a:latin typeface="Lucida Sans Regular"/>
              <a:sym typeface="Lucida Sans Regular"/>
            </a:endParaRPr>
          </a:p>
          <a:p>
            <a:pPr marL="41273" marR="41273" defTabSz="910796" eaLnBrk="1" fontAlgn="auto">
              <a:lnSpc>
                <a:spcPts val="2742"/>
              </a:lnSpc>
              <a:spcBef>
                <a:spcPts val="0"/>
              </a:spcBef>
              <a:spcAft>
                <a:spcPts val="0"/>
              </a:spcAft>
              <a:buClr>
                <a:srgbClr val="0048AA"/>
              </a:buClr>
              <a:defRPr sz="2400">
                <a:solidFill>
                  <a:srgbClr val="005493"/>
                </a:solidFill>
                <a:uFill>
                  <a:solidFill>
                    <a:srgbClr val="0048AA"/>
                  </a:solidFill>
                </a:uFill>
              </a:defRPr>
            </a:pPr>
            <a:endParaRPr sz="1687" kern="0">
              <a:solidFill>
                <a:srgbClr val="000000"/>
              </a:solidFill>
              <a:uFill>
                <a:solidFill>
                  <a:srgbClr val="0048AA"/>
                </a:solidFill>
              </a:uFill>
              <a:latin typeface="Lucida Sans Regular"/>
              <a:sym typeface="Lucida Sans Regular"/>
            </a:endParaRPr>
          </a:p>
          <a:p>
            <a:pPr marL="41273" marR="41273" defTabSz="910796" eaLnBrk="1" fontAlgn="auto">
              <a:lnSpc>
                <a:spcPts val="2742"/>
              </a:lnSpc>
              <a:spcBef>
                <a:spcPts val="0"/>
              </a:spcBef>
              <a:spcAft>
                <a:spcPts val="0"/>
              </a:spcAft>
              <a:buClr>
                <a:srgbClr val="0048AA"/>
              </a:buClr>
              <a:defRPr sz="2400">
                <a:solidFill>
                  <a:srgbClr val="005493"/>
                </a:solidFill>
                <a:uFill>
                  <a:solidFill>
                    <a:srgbClr val="0048AA"/>
                  </a:solidFill>
                </a:uFill>
              </a:defRPr>
            </a:pPr>
            <a:endParaRPr sz="1687" kern="0">
              <a:solidFill>
                <a:srgbClr val="000000"/>
              </a:solidFill>
              <a:uFill>
                <a:solidFill>
                  <a:srgbClr val="0048AA"/>
                </a:solidFill>
              </a:uFill>
              <a:latin typeface="Lucida Sans Regular"/>
              <a:sym typeface="Lucida Sans Regular"/>
            </a:endParaRPr>
          </a:p>
          <a:p>
            <a:pPr marL="41273" marR="41273" defTabSz="910796" eaLnBrk="1" fontAlgn="auto">
              <a:lnSpc>
                <a:spcPts val="2742"/>
              </a:lnSpc>
              <a:spcBef>
                <a:spcPts val="0"/>
              </a:spcBef>
              <a:spcAft>
                <a:spcPts val="0"/>
              </a:spcAft>
              <a:buClr>
                <a:srgbClr val="0048AA"/>
              </a:buClr>
              <a:defRPr sz="2400">
                <a:solidFill>
                  <a:srgbClr val="005493"/>
                </a:solidFill>
                <a:uFill>
                  <a:solidFill>
                    <a:srgbClr val="0048AA"/>
                  </a:solidFill>
                </a:uFill>
              </a:defRPr>
            </a:pPr>
            <a:endParaRPr sz="1687" kern="0">
              <a:solidFill>
                <a:srgbClr val="000000"/>
              </a:solidFill>
              <a:uFill>
                <a:solidFill>
                  <a:srgbClr val="0048AA"/>
                </a:solidFill>
              </a:uFill>
              <a:latin typeface="Lucida Sans Regular"/>
              <a:sym typeface="Lucida Sans Regular"/>
            </a:endParaRPr>
          </a:p>
          <a:p>
            <a:pPr marL="41273" marR="41273" defTabSz="910796" eaLnBrk="1" fontAlgn="auto">
              <a:lnSpc>
                <a:spcPts val="2742"/>
              </a:lnSpc>
              <a:spcBef>
                <a:spcPts val="0"/>
              </a:spcBef>
              <a:spcAft>
                <a:spcPts val="0"/>
              </a:spcAft>
              <a:buClr>
                <a:srgbClr val="0048AA"/>
              </a:buClr>
              <a:defRPr sz="2400">
                <a:solidFill>
                  <a:srgbClr val="005493"/>
                </a:solidFill>
                <a:uFill>
                  <a:solidFill>
                    <a:srgbClr val="0048AA"/>
                  </a:solidFill>
                </a:uFill>
              </a:defRPr>
            </a:pPr>
            <a:r>
              <a:rPr sz="1687" kern="0">
                <a:solidFill>
                  <a:srgbClr val="005493"/>
                </a:solidFill>
                <a:uFill>
                  <a:solidFill>
                    <a:srgbClr val="0048AA"/>
                  </a:solidFill>
                </a:uFill>
                <a:latin typeface="Lucida Sans Regular"/>
                <a:sym typeface="Lucida Sans Regular"/>
              </a:rPr>
              <a:t>Two-bit encoding.</a:t>
            </a:r>
          </a:p>
          <a:p>
            <a:pPr marL="357175" marR="41273" lvl="1" indent="-357175" defTabSz="910796" eaLnBrk="1" fontAlgn="auto">
              <a:lnSpc>
                <a:spcPts val="2742"/>
              </a:lnSpc>
              <a:spcBef>
                <a:spcPts val="0"/>
              </a:spcBef>
              <a:spcAft>
                <a:spcPts val="0"/>
              </a:spcAft>
              <a:buSzPct val="166666"/>
              <a:buFont typeface="ヒラギノ角ゴ ProN W3"/>
              <a:buChar char="・"/>
              <a:defRPr sz="2400">
                <a:solidFill>
                  <a:srgbClr val="000000"/>
                </a:solidFill>
                <a:uFill>
                  <a:solidFill>
                    <a:srgbClr val="000000"/>
                  </a:solidFill>
                </a:uFill>
              </a:defRPr>
            </a:pPr>
            <a:r>
              <a:rPr sz="1687" kern="0">
                <a:solidFill>
                  <a:srgbClr val="000000"/>
                </a:solidFill>
                <a:uFill>
                  <a:solidFill>
                    <a:srgbClr val="0048AA"/>
                  </a:solidFill>
                </a:uFill>
                <a:latin typeface="Times New Roman"/>
                <a:ea typeface="Times New Roman"/>
                <a:cs typeface="Times New Roman"/>
                <a:sym typeface="Times New Roman"/>
              </a:rPr>
              <a:t>2</a:t>
            </a:r>
            <a:r>
              <a:rPr sz="1687" kern="0">
                <a:solidFill>
                  <a:srgbClr val="000000"/>
                </a:solidFill>
                <a:uFill>
                  <a:solidFill>
                    <a:srgbClr val="000000"/>
                  </a:solidFill>
                </a:uFill>
                <a:latin typeface="Lucida Sans Regular"/>
                <a:sym typeface="Lucida Sans Regular"/>
              </a:rPr>
              <a:t> bits per char.</a:t>
            </a:r>
            <a:endParaRPr sz="1687" i="1" kern="0">
              <a:solidFill>
                <a:srgbClr val="000000"/>
              </a:solidFill>
              <a:uFill>
                <a:solidFill>
                  <a:srgbClr val="000000"/>
                </a:solidFill>
              </a:uFill>
              <a:latin typeface="Helvetica"/>
              <a:ea typeface="+mj-ea"/>
              <a:cs typeface="Helvetica"/>
              <a:sym typeface="Helvetica"/>
            </a:endParaRPr>
          </a:p>
          <a:p>
            <a:pPr marL="357175" marR="41273" lvl="1" indent="-357175" defTabSz="910796" eaLnBrk="1" fontAlgn="auto">
              <a:lnSpc>
                <a:spcPts val="2742"/>
              </a:lnSpc>
              <a:spcBef>
                <a:spcPts val="0"/>
              </a:spcBef>
              <a:spcAft>
                <a:spcPts val="0"/>
              </a:spcAft>
              <a:buSzPct val="166666"/>
              <a:buFont typeface="ヒラギノ角ゴ ProN W3"/>
              <a:buChar char="・"/>
              <a:defRPr sz="2400">
                <a:solidFill>
                  <a:srgbClr val="000000"/>
                </a:solidFill>
                <a:uFill>
                  <a:solidFill>
                    <a:srgbClr val="000000"/>
                  </a:solidFill>
                </a:uFill>
              </a:defRPr>
            </a:pPr>
            <a:r>
              <a:rPr sz="1687" kern="0">
                <a:solidFill>
                  <a:srgbClr val="000000"/>
                </a:solidFill>
                <a:uFill>
                  <a:solidFill>
                    <a:srgbClr val="0048AA"/>
                  </a:solidFill>
                </a:uFill>
                <a:latin typeface="Times New Roman"/>
                <a:ea typeface="Times New Roman"/>
                <a:cs typeface="Times New Roman"/>
                <a:sym typeface="Times New Roman"/>
              </a:rPr>
              <a:t>2</a:t>
            </a:r>
            <a:r>
              <a:rPr sz="1687" i="1" kern="0">
                <a:solidFill>
                  <a:srgbClr val="000000"/>
                </a:solidFill>
                <a:uFill>
                  <a:solidFill>
                    <a:srgbClr val="0048AA"/>
                  </a:solidFill>
                </a:uFill>
                <a:latin typeface="Times New Roman"/>
                <a:ea typeface="Times New Roman"/>
                <a:cs typeface="Times New Roman"/>
                <a:sym typeface="Times New Roman"/>
              </a:rPr>
              <a:t> N</a:t>
            </a:r>
            <a:r>
              <a:rPr sz="1687" kern="0">
                <a:solidFill>
                  <a:srgbClr val="000000"/>
                </a:solidFill>
                <a:uFill>
                  <a:solidFill>
                    <a:srgbClr val="000000"/>
                  </a:solidFill>
                </a:uFill>
                <a:latin typeface="Lucida Sans Regular"/>
                <a:sym typeface="Lucida Sans Regular"/>
              </a:rPr>
              <a:t> bits.</a:t>
            </a:r>
          </a:p>
        </p:txBody>
      </p:sp>
      <p:sp>
        <p:nvSpPr>
          <p:cNvPr id="135" name="Shape 135"/>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7</a:t>
            </a:fld>
            <a:endParaRPr kern="0">
              <a:latin typeface="Lucida Sans Regular"/>
              <a:sym typeface="Lucida Sans Regular"/>
            </a:endParaRPr>
          </a:p>
        </p:txBody>
      </p:sp>
      <p:sp>
        <p:nvSpPr>
          <p:cNvPr id="136" name="Shape 136"/>
          <p:cNvSpPr txBox="1">
            <a:spLocks noGrp="1"/>
          </p:cNvSpPr>
          <p:nvPr>
            <p:ph type="title"/>
          </p:nvPr>
        </p:nvSpPr>
        <p:spPr>
          <a:prstGeom prst="rect">
            <a:avLst/>
          </a:prstGeom>
        </p:spPr>
        <p:txBody>
          <a:bodyPr/>
          <a:lstStyle/>
          <a:p>
            <a:r>
              <a:t>Data representation: genomic code</a:t>
            </a:r>
          </a:p>
        </p:txBody>
      </p:sp>
      <p:sp>
        <p:nvSpPr>
          <p:cNvPr id="137" name="Shape 137"/>
          <p:cNvSpPr txBox="1">
            <a:spLocks noGrp="1"/>
          </p:cNvSpPr>
          <p:nvPr>
            <p:ph type="body" idx="1"/>
          </p:nvPr>
        </p:nvSpPr>
        <p:spPr>
          <a:prstGeom prst="rect">
            <a:avLst/>
          </a:prstGeom>
        </p:spPr>
        <p:txBody>
          <a:bodyPr/>
          <a:lstStyle/>
          <a:p>
            <a:r>
              <a:rPr dirty="0"/>
              <a:t>Genome.  </a:t>
            </a:r>
            <a:r>
              <a:rPr dirty="0">
                <a:solidFill>
                  <a:srgbClr val="000000"/>
                </a:solidFill>
              </a:rPr>
              <a:t>String over the alphabet </a:t>
            </a:r>
            <a:r>
              <a:rPr sz="1406" dirty="0">
                <a:solidFill>
                  <a:srgbClr val="000000"/>
                </a:solidFill>
                <a:latin typeface="+mj-lt"/>
                <a:ea typeface="+mj-ea"/>
                <a:cs typeface="+mj-cs"/>
                <a:sym typeface="Helvetica"/>
              </a:rPr>
              <a:t>{ A, C, T, G }</a:t>
            </a:r>
            <a:r>
              <a:rPr dirty="0">
                <a:solidFill>
                  <a:srgbClr val="000000"/>
                </a:solidFill>
              </a:rPr>
              <a:t>.</a:t>
            </a:r>
          </a:p>
          <a:p>
            <a:br>
              <a:rPr dirty="0">
                <a:solidFill>
                  <a:srgbClr val="000000"/>
                </a:solidFill>
              </a:rPr>
            </a:br>
            <a:r>
              <a:rPr dirty="0"/>
              <a:t>Goal.  </a:t>
            </a:r>
            <a:r>
              <a:rPr dirty="0">
                <a:solidFill>
                  <a:srgbClr val="000000"/>
                </a:solidFill>
              </a:rPr>
              <a:t>Encode an </a:t>
            </a:r>
            <a:r>
              <a:rPr i="1" dirty="0">
                <a:solidFill>
                  <a:srgbClr val="000000"/>
                </a:solidFill>
                <a:latin typeface="Times New Roman"/>
                <a:ea typeface="Times New Roman"/>
                <a:cs typeface="Times New Roman"/>
                <a:sym typeface="Times New Roman"/>
              </a:rPr>
              <a:t>N</a:t>
            </a:r>
            <a:r>
              <a:rPr dirty="0">
                <a:solidFill>
                  <a:srgbClr val="000000"/>
                </a:solidFill>
              </a:rPr>
              <a:t>-character genome:  </a:t>
            </a:r>
            <a:r>
              <a:rPr sz="1406" spc="352" dirty="0">
                <a:solidFill>
                  <a:srgbClr val="000000"/>
                </a:solidFill>
                <a:latin typeface="+mj-lt"/>
                <a:ea typeface="+mj-ea"/>
                <a:cs typeface="+mj-cs"/>
                <a:sym typeface="Helvetica"/>
              </a:rPr>
              <a:t>ATAGATGCATAG</a:t>
            </a:r>
            <a:r>
              <a:rPr sz="1406" spc="352" dirty="0">
                <a:solidFill>
                  <a:srgbClr val="000000"/>
                </a:solidFill>
              </a:rPr>
              <a:t>...</a:t>
            </a:r>
            <a:endParaRPr dirty="0">
              <a:solidFill>
                <a:srgbClr val="000000"/>
              </a:solidFill>
            </a:endParaRPr>
          </a:p>
          <a:p>
            <a:br>
              <a:rPr dirty="0">
                <a:solidFill>
                  <a:srgbClr val="000000"/>
                </a:solidFill>
              </a:rPr>
            </a:br>
            <a:r>
              <a:rPr dirty="0"/>
              <a:t>Standard ASCII encoding.</a:t>
            </a:r>
          </a:p>
          <a:p>
            <a:pPr lvl="1"/>
            <a:r>
              <a:rPr dirty="0">
                <a:uFill>
                  <a:solidFill>
                    <a:srgbClr val="0048AA"/>
                  </a:solidFill>
                </a:uFill>
                <a:latin typeface="Times New Roman"/>
                <a:ea typeface="Times New Roman"/>
                <a:cs typeface="Times New Roman"/>
                <a:sym typeface="Times New Roman"/>
              </a:rPr>
              <a:t>8</a:t>
            </a:r>
            <a:r>
              <a:rPr dirty="0"/>
              <a:t> bits per char.</a:t>
            </a:r>
            <a:endParaRPr i="1" dirty="0">
              <a:latin typeface="+mj-lt"/>
              <a:ea typeface="+mj-ea"/>
              <a:cs typeface="+mj-cs"/>
              <a:sym typeface="Helvetica"/>
            </a:endParaRPr>
          </a:p>
          <a:p>
            <a:pPr lvl="1"/>
            <a:r>
              <a:rPr dirty="0">
                <a:uFill>
                  <a:solidFill>
                    <a:srgbClr val="0048AA"/>
                  </a:solidFill>
                </a:uFill>
                <a:latin typeface="Times New Roman"/>
                <a:ea typeface="Times New Roman"/>
                <a:cs typeface="Times New Roman"/>
                <a:sym typeface="Times New Roman"/>
              </a:rPr>
              <a:t>8</a:t>
            </a:r>
            <a:r>
              <a:rPr i="1" dirty="0">
                <a:uFill>
                  <a:solidFill>
                    <a:srgbClr val="0048AA"/>
                  </a:solidFill>
                </a:uFill>
                <a:latin typeface="Times New Roman"/>
                <a:ea typeface="Times New Roman"/>
                <a:cs typeface="Times New Roman"/>
                <a:sym typeface="Times New Roman"/>
              </a:rPr>
              <a:t> N</a:t>
            </a:r>
            <a:r>
              <a:rPr dirty="0"/>
              <a:t> bits.</a:t>
            </a:r>
          </a:p>
          <a:p>
            <a:br>
              <a:rPr dirty="0">
                <a:solidFill>
                  <a:srgbClr val="000000"/>
                </a:solidFill>
              </a:rPr>
            </a:br>
            <a:br>
              <a:rPr dirty="0">
                <a:solidFill>
                  <a:srgbClr val="000000"/>
                </a:solidFill>
              </a:rPr>
            </a:br>
            <a:br>
              <a:rPr dirty="0">
                <a:solidFill>
                  <a:srgbClr val="000000"/>
                </a:solidFill>
              </a:rPr>
            </a:br>
            <a:br>
              <a:rPr dirty="0">
                <a:solidFill>
                  <a:srgbClr val="000000"/>
                </a:solidFill>
              </a:rPr>
            </a:br>
            <a:br>
              <a:rPr dirty="0">
                <a:solidFill>
                  <a:srgbClr val="000000"/>
                </a:solidFill>
              </a:rPr>
            </a:br>
            <a:br>
              <a:rPr dirty="0">
                <a:solidFill>
                  <a:srgbClr val="000000"/>
                </a:solidFill>
              </a:rPr>
            </a:br>
            <a:br>
              <a:rPr dirty="0">
                <a:solidFill>
                  <a:srgbClr val="000000"/>
                </a:solidFill>
              </a:rPr>
            </a:br>
            <a:r>
              <a:rPr dirty="0"/>
              <a:t>Fixed-length code.  </a:t>
            </a:r>
            <a:r>
              <a:rPr i="1" dirty="0">
                <a:solidFill>
                  <a:srgbClr val="000000"/>
                </a:solidFill>
                <a:latin typeface="Times New Roman"/>
                <a:ea typeface="Times New Roman"/>
                <a:cs typeface="Times New Roman"/>
                <a:sym typeface="Times New Roman"/>
              </a:rPr>
              <a:t>k</a:t>
            </a:r>
            <a:r>
              <a:rPr dirty="0">
                <a:solidFill>
                  <a:srgbClr val="000000"/>
                </a:solidFill>
              </a:rPr>
              <a:t>-bit code supports alphabet of size </a:t>
            </a:r>
            <a:r>
              <a:rPr dirty="0">
                <a:solidFill>
                  <a:srgbClr val="000000"/>
                </a:solidFill>
                <a:latin typeface="Times New Roman"/>
                <a:ea typeface="Times New Roman"/>
                <a:cs typeface="Times New Roman"/>
                <a:sym typeface="Times New Roman"/>
              </a:rPr>
              <a:t>2</a:t>
            </a:r>
            <a:r>
              <a:rPr i="1" baseline="31999" dirty="0">
                <a:solidFill>
                  <a:srgbClr val="000000"/>
                </a:solidFill>
                <a:latin typeface="Times New Roman"/>
                <a:ea typeface="Times New Roman"/>
                <a:cs typeface="Times New Roman"/>
                <a:sym typeface="Times New Roman"/>
              </a:rPr>
              <a:t>k</a:t>
            </a:r>
            <a:r>
              <a:rPr dirty="0">
                <a:solidFill>
                  <a:srgbClr val="000000"/>
                </a:solidFill>
              </a:rPr>
              <a:t>. </a:t>
            </a:r>
          </a:p>
          <a:p>
            <a:r>
              <a:rPr dirty="0"/>
              <a:t>Amazing but true.  </a:t>
            </a:r>
            <a:r>
              <a:rPr dirty="0">
                <a:solidFill>
                  <a:srgbClr val="000000"/>
                </a:solidFill>
              </a:rPr>
              <a:t>Some genomic databases in 1990s used ASCII.</a:t>
            </a:r>
          </a:p>
        </p:txBody>
      </p:sp>
      <p:pic>
        <p:nvPicPr>
          <p:cNvPr id="2" name="Picture 1">
            <a:extLst>
              <a:ext uri="{FF2B5EF4-FFF2-40B4-BE49-F238E27FC236}">
                <a16:creationId xmlns:a16="http://schemas.microsoft.com/office/drawing/2014/main" id="{C7F7FD82-A01E-4BFB-BCF7-A5553019ECDB}"/>
              </a:ext>
            </a:extLst>
          </p:cNvPr>
          <p:cNvPicPr>
            <a:picLocks noChangeAspect="1"/>
          </p:cNvPicPr>
          <p:nvPr/>
        </p:nvPicPr>
        <p:blipFill>
          <a:blip r:embed="rId3"/>
          <a:stretch>
            <a:fillRect/>
          </a:stretch>
        </p:blipFill>
        <p:spPr>
          <a:xfrm>
            <a:off x="2095500" y="3438763"/>
            <a:ext cx="2669140" cy="1696487"/>
          </a:xfrm>
          <a:prstGeom prst="rect">
            <a:avLst/>
          </a:prstGeom>
        </p:spPr>
      </p:pic>
      <p:pic>
        <p:nvPicPr>
          <p:cNvPr id="3" name="Picture 2">
            <a:extLst>
              <a:ext uri="{FF2B5EF4-FFF2-40B4-BE49-F238E27FC236}">
                <a16:creationId xmlns:a16="http://schemas.microsoft.com/office/drawing/2014/main" id="{BC5C1729-1FF9-4CFD-87ED-229B5E888463}"/>
              </a:ext>
            </a:extLst>
          </p:cNvPr>
          <p:cNvPicPr>
            <a:picLocks noChangeAspect="1"/>
          </p:cNvPicPr>
          <p:nvPr/>
        </p:nvPicPr>
        <p:blipFill>
          <a:blip r:embed="rId4"/>
          <a:stretch>
            <a:fillRect/>
          </a:stretch>
        </p:blipFill>
        <p:spPr>
          <a:xfrm>
            <a:off x="6247806" y="3438763"/>
            <a:ext cx="1517885" cy="174962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3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4">
                                            <p:bg/>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34">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134">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134">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3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1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uild="p" animBg="1" advAuto="0"/>
      <p:bldP spid="137"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txBox="1">
            <a:spLocks noGrp="1"/>
          </p:cNvSpPr>
          <p:nvPr>
            <p:ph type="body" idx="1"/>
          </p:nvPr>
        </p:nvSpPr>
        <p:spPr>
          <a:prstGeom prst="rect">
            <a:avLst/>
          </a:prstGeom>
        </p:spPr>
        <p:txBody>
          <a:bodyPr/>
          <a:lstStyle/>
          <a:p>
            <a:r>
              <a:t>Binary standard input.   </a:t>
            </a:r>
            <a:r>
              <a:rPr>
                <a:solidFill>
                  <a:srgbClr val="000000"/>
                </a:solidFill>
              </a:rPr>
              <a:t>Read </a:t>
            </a:r>
            <a:r>
              <a:rPr>
                <a:solidFill>
                  <a:srgbClr val="8D3124"/>
                </a:solidFill>
                <a:uFill>
                  <a:solidFill>
                    <a:srgbClr val="8D3124"/>
                  </a:solidFill>
                </a:uFill>
              </a:rPr>
              <a:t>bits</a:t>
            </a:r>
            <a:r>
              <a:rPr>
                <a:solidFill>
                  <a:srgbClr val="000000"/>
                </a:solidFill>
              </a:rPr>
              <a:t> from standard input.</a:t>
            </a:r>
          </a:p>
          <a:p>
            <a:br>
              <a:rPr>
                <a:solidFill>
                  <a:srgbClr val="000000"/>
                </a:solidFill>
              </a:rPr>
            </a:br>
            <a:br>
              <a:rPr>
                <a:solidFill>
                  <a:srgbClr val="000000"/>
                </a:solidFill>
              </a:rPr>
            </a:br>
            <a:br>
              <a:rPr>
                <a:solidFill>
                  <a:srgbClr val="000000"/>
                </a:solidFill>
              </a:rPr>
            </a:br>
            <a:br>
              <a:rPr>
                <a:solidFill>
                  <a:srgbClr val="000000"/>
                </a:solidFill>
              </a:rPr>
            </a:br>
            <a:br>
              <a:rPr>
                <a:solidFill>
                  <a:srgbClr val="000000"/>
                </a:solidFill>
              </a:rPr>
            </a:br>
            <a:br>
              <a:rPr>
                <a:solidFill>
                  <a:srgbClr val="000000"/>
                </a:solidFill>
              </a:rPr>
            </a:br>
            <a:br>
              <a:rPr>
                <a:solidFill>
                  <a:srgbClr val="000000"/>
                </a:solidFill>
              </a:rPr>
            </a:br>
            <a:br>
              <a:rPr>
                <a:solidFill>
                  <a:srgbClr val="000000"/>
                </a:solidFill>
              </a:rPr>
            </a:br>
            <a:r>
              <a:t>Binary standard output.   </a:t>
            </a:r>
            <a:r>
              <a:rPr>
                <a:solidFill>
                  <a:srgbClr val="000000"/>
                </a:solidFill>
              </a:rPr>
              <a:t>Write </a:t>
            </a:r>
            <a:r>
              <a:rPr>
                <a:solidFill>
                  <a:srgbClr val="8D3124"/>
                </a:solidFill>
                <a:uFill>
                  <a:solidFill>
                    <a:srgbClr val="8D3124"/>
                  </a:solidFill>
                </a:uFill>
              </a:rPr>
              <a:t>bits</a:t>
            </a:r>
            <a:r>
              <a:rPr>
                <a:solidFill>
                  <a:srgbClr val="000000"/>
                </a:solidFill>
              </a:rPr>
              <a:t> to standard output</a:t>
            </a:r>
          </a:p>
        </p:txBody>
      </p:sp>
      <p:sp>
        <p:nvSpPr>
          <p:cNvPr id="144" name="Shape 144"/>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8</a:t>
            </a:fld>
            <a:endParaRPr kern="0">
              <a:latin typeface="Lucida Sans Regular"/>
              <a:sym typeface="Lucida Sans Regular"/>
            </a:endParaRPr>
          </a:p>
        </p:txBody>
      </p:sp>
      <p:sp>
        <p:nvSpPr>
          <p:cNvPr id="145" name="Shape 145"/>
          <p:cNvSpPr txBox="1">
            <a:spLocks noGrp="1"/>
          </p:cNvSpPr>
          <p:nvPr>
            <p:ph type="title"/>
          </p:nvPr>
        </p:nvSpPr>
        <p:spPr>
          <a:prstGeom prst="rect">
            <a:avLst/>
          </a:prstGeom>
        </p:spPr>
        <p:txBody>
          <a:bodyPr/>
          <a:lstStyle/>
          <a:p>
            <a:r>
              <a:t>Reading and writing binary data</a:t>
            </a:r>
          </a:p>
        </p:txBody>
      </p:sp>
      <p:grpSp>
        <p:nvGrpSpPr>
          <p:cNvPr id="148" name="Group 148"/>
          <p:cNvGrpSpPr/>
          <p:nvPr/>
        </p:nvGrpSpPr>
        <p:grpSpPr>
          <a:xfrm>
            <a:off x="3122414" y="1493622"/>
            <a:ext cx="6107906" cy="2232423"/>
            <a:chOff x="0" y="0"/>
            <a:chExt cx="8686800" cy="3175000"/>
          </a:xfrm>
        </p:grpSpPr>
        <p:sp>
          <p:nvSpPr>
            <p:cNvPr id="146" name="Shape 146"/>
            <p:cNvSpPr/>
            <p:nvPr/>
          </p:nvSpPr>
          <p:spPr>
            <a:xfrm>
              <a:off x="0" y="0"/>
              <a:ext cx="8686800" cy="31750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147" name="664.png"/>
            <p:cNvPicPr>
              <a:picLocks noChangeAspect="1"/>
            </p:cNvPicPr>
            <p:nvPr/>
          </p:nvPicPr>
          <p:blipFill>
            <a:blip r:embed="rId2"/>
            <a:srcRect l="14891" t="30180" r="13950" b="49327"/>
            <a:stretch>
              <a:fillRect/>
            </a:stretch>
          </p:blipFill>
          <p:spPr>
            <a:xfrm>
              <a:off x="435537" y="129721"/>
              <a:ext cx="7848601" cy="2834947"/>
            </a:xfrm>
            <a:prstGeom prst="rect">
              <a:avLst/>
            </a:prstGeom>
            <a:ln w="12700" cap="flat">
              <a:noFill/>
              <a:round/>
            </a:ln>
            <a:effectLst/>
          </p:spPr>
        </p:pic>
      </p:grpSp>
      <p:grpSp>
        <p:nvGrpSpPr>
          <p:cNvPr id="151" name="Group 151"/>
          <p:cNvGrpSpPr/>
          <p:nvPr/>
        </p:nvGrpSpPr>
        <p:grpSpPr>
          <a:xfrm>
            <a:off x="3131344" y="4643439"/>
            <a:ext cx="6107906" cy="1910953"/>
            <a:chOff x="0" y="0"/>
            <a:chExt cx="8686800" cy="2717800"/>
          </a:xfrm>
        </p:grpSpPr>
        <p:sp>
          <p:nvSpPr>
            <p:cNvPr id="149" name="Shape 149"/>
            <p:cNvSpPr/>
            <p:nvPr/>
          </p:nvSpPr>
          <p:spPr>
            <a:xfrm>
              <a:off x="0" y="0"/>
              <a:ext cx="8686800" cy="2717800"/>
            </a:xfrm>
            <a:prstGeom prst="rect">
              <a:avLst/>
            </a:prstGeom>
            <a:solidFill>
              <a:srgbClr val="FFFFFF"/>
            </a:solidFill>
            <a:ln w="12700" cap="flat">
              <a:noFill/>
              <a:round/>
            </a:ln>
            <a:effectLst/>
          </p:spPr>
          <p:txBody>
            <a:bodyPr wrap="square" lIns="142875" tIns="142875" rIns="142875" bIns="142875" numCol="1" anchor="t">
              <a:noAutofit/>
            </a:bodyPr>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150" name="664.pdf"/>
            <p:cNvPicPr>
              <a:picLocks noChangeAspect="1"/>
            </p:cNvPicPr>
            <p:nvPr/>
          </p:nvPicPr>
          <p:blipFill>
            <a:blip r:embed="rId2"/>
            <a:srcRect l="14387" t="67950" r="14454" b="15066"/>
            <a:stretch>
              <a:fillRect/>
            </a:stretch>
          </p:blipFill>
          <p:spPr>
            <a:xfrm>
              <a:off x="422837" y="135822"/>
              <a:ext cx="7848602" cy="2349332"/>
            </a:xfrm>
            <a:prstGeom prst="rect">
              <a:avLst/>
            </a:prstGeom>
            <a:ln w="12700" cap="flat">
              <a:noFill/>
              <a:round/>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build="p" animBg="1" advAuto="0"/>
      <p:bldP spid="151"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txBox="1">
            <a:spLocks noGrp="1"/>
          </p:cNvSpPr>
          <p:nvPr>
            <p:ph type="body" idx="1"/>
          </p:nvPr>
        </p:nvSpPr>
        <p:spPr>
          <a:prstGeom prst="rect">
            <a:avLst/>
          </a:prstGeom>
        </p:spPr>
        <p:txBody>
          <a:bodyPr/>
          <a:lstStyle/>
          <a:p>
            <a:r>
              <a:t>Date representation.  </a:t>
            </a:r>
            <a:r>
              <a:rPr>
                <a:solidFill>
                  <a:srgbClr val="000000"/>
                </a:solidFill>
              </a:rPr>
              <a:t>Three different ways to represent 12/31/1999.</a:t>
            </a:r>
          </a:p>
        </p:txBody>
      </p:sp>
      <p:sp>
        <p:nvSpPr>
          <p:cNvPr id="154" name="Shape 154"/>
          <p:cNvSpPr/>
          <p:nvPr/>
        </p:nvSpPr>
        <p:spPr>
          <a:xfrm>
            <a:off x="2050362" y="1665498"/>
            <a:ext cx="8018860" cy="4848821"/>
          </a:xfrm>
          <a:prstGeom prst="rect">
            <a:avLst/>
          </a:prstGeom>
          <a:solidFill>
            <a:srgbClr val="FFFFFF"/>
          </a:solidFill>
          <a:ln w="12700"/>
        </p:spPr>
        <p:txBody>
          <a:bodyPr lIns="142875" tIns="142875" rIns="142875" bIns="142875"/>
          <a:lstStyle/>
          <a:p>
            <a:pPr marL="5079" marR="5079" defTabSz="910796" eaLnBrk="1" fontAlgn="auto">
              <a:lnSpc>
                <a:spcPct val="120000"/>
              </a:lnSpc>
              <a:spcBef>
                <a:spcPts val="0"/>
              </a:spcBef>
              <a:spcAft>
                <a:spcPts val="0"/>
              </a:spcAft>
              <a:defRPr sz="2200">
                <a:solidFill>
                  <a:srgbClr val="005493"/>
                </a:solidFill>
                <a:uFill>
                  <a:solidFill>
                    <a:srgbClr val="0048AA"/>
                  </a:solidFill>
                </a:uFill>
              </a:defRPr>
            </a:pPr>
            <a:endParaRPr sz="1547" kern="0">
              <a:solidFill>
                <a:srgbClr val="005493"/>
              </a:solidFill>
              <a:uFill>
                <a:solidFill>
                  <a:srgbClr val="0048AA"/>
                </a:solidFill>
              </a:uFill>
              <a:latin typeface="Lucida Sans Regular"/>
              <a:sym typeface="Lucida Sans Regular"/>
            </a:endParaRPr>
          </a:p>
        </p:txBody>
      </p:sp>
      <p:pic>
        <p:nvPicPr>
          <p:cNvPr id="155" name="ByteAlignment.png"/>
          <p:cNvPicPr>
            <a:picLocks noChangeAspect="1"/>
          </p:cNvPicPr>
          <p:nvPr/>
        </p:nvPicPr>
        <p:blipFill>
          <a:blip r:embed="rId3"/>
          <a:srcRect r="3" b="77193"/>
          <a:stretch>
            <a:fillRect/>
          </a:stretch>
        </p:blipFill>
        <p:spPr>
          <a:xfrm>
            <a:off x="2325412" y="1871616"/>
            <a:ext cx="7849160" cy="1051156"/>
          </a:xfrm>
          <a:prstGeom prst="rect">
            <a:avLst/>
          </a:prstGeom>
          <a:ln w="12700"/>
        </p:spPr>
      </p:pic>
      <p:pic>
        <p:nvPicPr>
          <p:cNvPr id="156" name="ByteAlignment.pdf"/>
          <p:cNvPicPr>
            <a:picLocks noChangeAspect="1"/>
          </p:cNvPicPr>
          <p:nvPr/>
        </p:nvPicPr>
        <p:blipFill>
          <a:blip r:embed="rId3"/>
          <a:srcRect l="43860" t="59198" b="5684"/>
          <a:stretch>
            <a:fillRect/>
          </a:stretch>
        </p:blipFill>
        <p:spPr>
          <a:xfrm>
            <a:off x="2147575" y="4810165"/>
            <a:ext cx="4406557" cy="1618545"/>
          </a:xfrm>
          <a:prstGeom prst="rect">
            <a:avLst/>
          </a:prstGeom>
          <a:ln w="12700"/>
        </p:spPr>
      </p:pic>
      <p:sp>
        <p:nvSpPr>
          <p:cNvPr id="157" name="Shape 157"/>
          <p:cNvSpPr txBox="1">
            <a:spLocks noGrp="1"/>
          </p:cNvSpPr>
          <p:nvPr>
            <p:ph type="sldNum" sz="quarter" idx="2"/>
          </p:nvPr>
        </p:nvSpPr>
        <p:spPr>
          <a:xfrm>
            <a:off x="10418410" y="6579111"/>
            <a:ext cx="171522" cy="2325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eaLnBrk="1" fontAlgn="auto">
              <a:spcBef>
                <a:spcPts val="0"/>
              </a:spcBef>
              <a:spcAft>
                <a:spcPts val="0"/>
              </a:spcAft>
            </a:pPr>
            <a:fld id="{86CB4B4D-7CA3-9044-876B-883B54F8677D}" type="slidenum">
              <a:rPr kern="0">
                <a:latin typeface="Lucida Sans Regular"/>
                <a:sym typeface="Lucida Sans Regular"/>
              </a:rPr>
              <a:pPr eaLnBrk="1" fontAlgn="auto">
                <a:spcBef>
                  <a:spcPts val="0"/>
                </a:spcBef>
                <a:spcAft>
                  <a:spcPts val="0"/>
                </a:spcAft>
              </a:pPr>
              <a:t>9</a:t>
            </a:fld>
            <a:endParaRPr kern="0">
              <a:latin typeface="Lucida Sans Regular"/>
              <a:sym typeface="Lucida Sans Regular"/>
            </a:endParaRPr>
          </a:p>
        </p:txBody>
      </p:sp>
      <p:sp>
        <p:nvSpPr>
          <p:cNvPr id="158" name="Shape 158"/>
          <p:cNvSpPr txBox="1">
            <a:spLocks noGrp="1"/>
          </p:cNvSpPr>
          <p:nvPr>
            <p:ph type="title"/>
          </p:nvPr>
        </p:nvSpPr>
        <p:spPr>
          <a:prstGeom prst="rect">
            <a:avLst/>
          </a:prstGeom>
        </p:spPr>
        <p:txBody>
          <a:bodyPr/>
          <a:lstStyle/>
          <a:p>
            <a:r>
              <a:t>Writing binary data</a:t>
            </a:r>
          </a:p>
        </p:txBody>
      </p:sp>
      <p:pic>
        <p:nvPicPr>
          <p:cNvPr id="159" name="ByteAlignment.pdf"/>
          <p:cNvPicPr>
            <a:picLocks noChangeAspect="1"/>
          </p:cNvPicPr>
          <p:nvPr/>
        </p:nvPicPr>
        <p:blipFill>
          <a:blip r:embed="rId3"/>
          <a:srcRect t="23448" r="3189" b="43034"/>
          <a:stretch>
            <a:fillRect/>
          </a:stretch>
        </p:blipFill>
        <p:spPr>
          <a:xfrm>
            <a:off x="2318079" y="3092476"/>
            <a:ext cx="7599129" cy="1544837"/>
          </a:xfrm>
          <a:prstGeom prst="rect">
            <a:avLst/>
          </a:pr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advAuto="0"/>
      <p:bldP spid="159" grpId="0" animBg="1" advAuto="0"/>
    </p:bldLst>
  </p:timing>
</p:sld>
</file>

<file path=ppt/theme/theme1.xml><?xml version="1.0" encoding="utf-8"?>
<a:theme xmlns:a="http://schemas.openxmlformats.org/drawingml/2006/main" name="Profil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FF"/>
        </a:lt1>
        <a:dk2>
          <a:srgbClr val="000000"/>
        </a:dk2>
        <a:lt2>
          <a:srgbClr val="DDDDDD"/>
        </a:lt2>
        <a:accent1>
          <a:srgbClr val="B499CB"/>
        </a:accent1>
        <a:accent2>
          <a:srgbClr val="FF6600"/>
        </a:accent2>
        <a:accent3>
          <a:srgbClr val="FFFFFF"/>
        </a:accent3>
        <a:accent4>
          <a:srgbClr val="000000"/>
        </a:accent4>
        <a:accent5>
          <a:srgbClr val="D6CAE2"/>
        </a:accent5>
        <a:accent6>
          <a:srgbClr val="E75C00"/>
        </a:accent6>
        <a:hlink>
          <a:srgbClr val="9933FF"/>
        </a:hlink>
        <a:folHlink>
          <a:srgbClr val="6600CC"/>
        </a:folHlink>
      </a:clrScheme>
      <a:clrMap bg1="lt1" tx1="dk1" bg2="lt2" tx2="dk2" accent1="accent1" accent2="accent2" accent3="accent3" accent4="accent4" accent5="accent5" accent6="accent6" hlink="hlink" folHlink="folHlink"/>
    </a:extraClrScheme>
    <a:extraClrScheme>
      <a:clrScheme name="Profile 11">
        <a:dk1>
          <a:srgbClr val="000000"/>
        </a:dk1>
        <a:lt1>
          <a:srgbClr val="FFFFFF"/>
        </a:lt1>
        <a:dk2>
          <a:srgbClr val="000000"/>
        </a:dk2>
        <a:lt2>
          <a:srgbClr val="DDDDDD"/>
        </a:lt2>
        <a:accent1>
          <a:srgbClr val="DAA1DB"/>
        </a:accent1>
        <a:accent2>
          <a:srgbClr val="FF6600"/>
        </a:accent2>
        <a:accent3>
          <a:srgbClr val="FFFFFF"/>
        </a:accent3>
        <a:accent4>
          <a:srgbClr val="000000"/>
        </a:accent4>
        <a:accent5>
          <a:srgbClr val="EACDEA"/>
        </a:accent5>
        <a:accent6>
          <a:srgbClr val="E75C00"/>
        </a:accent6>
        <a:hlink>
          <a:srgbClr val="9933FF"/>
        </a:hlink>
        <a:folHlink>
          <a:srgbClr val="660066"/>
        </a:folHlink>
      </a:clrScheme>
      <a:clrMap bg1="lt1" tx1="dk1" bg2="lt2" tx2="dk2" accent1="accent1" accent2="accent2" accent3="accent3" accent4="accent4" accent5="accent5" accent6="accent6" hlink="hlink" folHlink="folHlink"/>
    </a:extraClrScheme>
    <a:extraClrScheme>
      <a:clrScheme name="Profile 12">
        <a:dk1>
          <a:srgbClr val="000000"/>
        </a:dk1>
        <a:lt1>
          <a:srgbClr val="FFFFFF"/>
        </a:lt1>
        <a:dk2>
          <a:srgbClr val="000000"/>
        </a:dk2>
        <a:lt2>
          <a:srgbClr val="DDDDDD"/>
        </a:lt2>
        <a:accent1>
          <a:srgbClr val="C08DD7"/>
        </a:accent1>
        <a:accent2>
          <a:srgbClr val="FF6600"/>
        </a:accent2>
        <a:accent3>
          <a:srgbClr val="FFFFFF"/>
        </a:accent3>
        <a:accent4>
          <a:srgbClr val="000000"/>
        </a:accent4>
        <a:accent5>
          <a:srgbClr val="DCC5E8"/>
        </a:accent5>
        <a:accent6>
          <a:srgbClr val="E75C00"/>
        </a:accent6>
        <a:hlink>
          <a:srgbClr val="9900CC"/>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a:themeElements>
    <a:clrScheme name="White">
      <a:dk1>
        <a:srgbClr val="F2F2F2"/>
      </a:dk1>
      <a:lt1>
        <a:srgbClr val="8D3124"/>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0" dist="76200" dir="2700000" rotWithShape="0">
              <a:srgbClr val="000000">
                <a:alpha val="75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round/>
        </a:ln>
        <a:effectLst>
          <a:outerShdw blurRad="127000" dist="76200" dir="2700000" rotWithShape="0">
            <a:srgbClr val="000000">
              <a:alpha val="75000"/>
            </a:srgbClr>
          </a:outerShdw>
        </a:effectLst>
        <a:sp3d/>
      </a:spPr>
      <a:bodyPr rot="0" spcFirstLastPara="1" vertOverflow="overflow" horzOverflow="overflow" vert="horz" wrap="square" lIns="203200" tIns="203200" rIns="203200" bIns="203200" numCol="1" spcCol="38100" rtlCol="0" anchor="t">
        <a:spAutoFit/>
      </a:bodyPr>
      <a:lstStyle>
        <a:defPPr marL="7224" marR="7224" indent="0" algn="l" defTabSz="1295400" rtl="0" fontAlgn="auto" latinLnBrk="0" hangingPunct="0">
          <a:lnSpc>
            <a:spcPct val="120000"/>
          </a:lnSpc>
          <a:spcBef>
            <a:spcPts val="0"/>
          </a:spcBef>
          <a:spcAft>
            <a:spcPts val="0"/>
          </a:spcAft>
          <a:buClrTx/>
          <a:buSzTx/>
          <a:buFontTx/>
          <a:buNone/>
          <a:tabLst/>
          <a:defRPr kumimoji="0" sz="2000" b="1" i="0" u="none" strike="noStrike" cap="none" spc="0" normalizeH="0" baseline="0">
            <a:ln>
              <a:noFill/>
            </a:ln>
            <a:solidFill>
              <a:srgbClr val="000000"/>
            </a:solidFill>
            <a:effectLst/>
            <a:uFill>
              <a:solidFill>
                <a:srgbClr val="000000"/>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D3124"/>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58702" marR="58702" indent="0" algn="l" defTabSz="1295400" rtl="0" fontAlgn="auto" latinLnBrk="0" hangingPunct="0">
          <a:lnSpc>
            <a:spcPct val="150000"/>
          </a:lnSpc>
          <a:spcBef>
            <a:spcPts val="0"/>
          </a:spcBef>
          <a:spcAft>
            <a:spcPts val="0"/>
          </a:spcAft>
          <a:buClrTx/>
          <a:buSzTx/>
          <a:buFontTx/>
          <a:buNone/>
          <a:tabLst/>
          <a:defRPr kumimoji="0" sz="1600" b="0" i="0" u="none" strike="noStrike" cap="none" spc="0" normalizeH="0" baseline="0">
            <a:ln>
              <a:noFill/>
            </a:ln>
            <a:solidFill>
              <a:srgbClr val="8D3124"/>
            </a:solidFill>
            <a:effectLst/>
            <a:uFill>
              <a:solidFill>
                <a:srgbClr val="8D3124"/>
              </a:solidFill>
            </a:uFill>
            <a:latin typeface="Lucida Sans Regular"/>
            <a:ea typeface="Lucida Sans Regular"/>
            <a:cs typeface="Lucida Sans Regular"/>
            <a:sym typeface="Lucida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47388</TotalTime>
  <Words>3822</Words>
  <Application>Microsoft Office PowerPoint</Application>
  <PresentationFormat>Widescreen</PresentationFormat>
  <Paragraphs>571</Paragraphs>
  <Slides>42</Slides>
  <Notes>32</Notes>
  <HiddenSlides>5</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42</vt:i4>
      </vt:variant>
    </vt:vector>
  </HeadingPairs>
  <TitlesOfParts>
    <vt:vector size="60" baseType="lpstr">
      <vt:lpstr>Times New Roman</vt:lpstr>
      <vt:lpstr>ヒラギノ角ゴ ProN W3</vt:lpstr>
      <vt:lpstr>Symbol</vt:lpstr>
      <vt:lpstr>Verdana</vt:lpstr>
      <vt:lpstr>Lucida Sans Typewriter</vt:lpstr>
      <vt:lpstr>Wingdings</vt:lpstr>
      <vt:lpstr>Times Roman</vt:lpstr>
      <vt:lpstr>Futura</vt:lpstr>
      <vt:lpstr>Lucida Sans Regular</vt:lpstr>
      <vt:lpstr>Carmina Lt BT</vt:lpstr>
      <vt:lpstr>Lucida Grande</vt:lpstr>
      <vt:lpstr>Americana BT</vt:lpstr>
      <vt:lpstr>Helvetica</vt:lpstr>
      <vt:lpstr>Georgia</vt:lpstr>
      <vt:lpstr>Calibri</vt:lpstr>
      <vt:lpstr>Arial</vt:lpstr>
      <vt:lpstr>Profile</vt:lpstr>
      <vt:lpstr>White</vt:lpstr>
      <vt:lpstr>Data Compression</vt:lpstr>
      <vt:lpstr>Alerts</vt:lpstr>
      <vt:lpstr>Data compression</vt:lpstr>
      <vt:lpstr>Applications</vt:lpstr>
      <vt:lpstr>Lossless compression and expansion</vt:lpstr>
      <vt:lpstr>Food for thought</vt:lpstr>
      <vt:lpstr>Data representation: genomic code</vt:lpstr>
      <vt:lpstr>Reading and writing binary data</vt:lpstr>
      <vt:lpstr>Writing binary data</vt:lpstr>
      <vt:lpstr>Binary dumps</vt:lpstr>
      <vt:lpstr>Universal data compression</vt:lpstr>
      <vt:lpstr>Undecidability</vt:lpstr>
      <vt:lpstr>Rdenudcany in Enlgsih lnagugae</vt:lpstr>
      <vt:lpstr>Genomic code</vt:lpstr>
      <vt:lpstr>Genomic code:  test client and sample execution</vt:lpstr>
      <vt:lpstr>Run-length encoding</vt:lpstr>
      <vt:lpstr>Run-length encoding:  Java implementation</vt:lpstr>
      <vt:lpstr>An application:  compress a bitmap</vt:lpstr>
      <vt:lpstr>Black and white bitmap compression: another approach</vt:lpstr>
      <vt:lpstr>Variable-length codes</vt:lpstr>
      <vt:lpstr>Variable-length codes</vt:lpstr>
      <vt:lpstr>Prefix-free codes:  trie representation</vt:lpstr>
      <vt:lpstr>Prefix-free codes:  compression and expansion</vt:lpstr>
      <vt:lpstr>Huffman coding overview</vt:lpstr>
      <vt:lpstr>Huffman trie node data type</vt:lpstr>
      <vt:lpstr>Prefix-free codes:  expansion</vt:lpstr>
      <vt:lpstr>Prefix-free codes:  how to transmit</vt:lpstr>
      <vt:lpstr>Prefix-free codes:  how to transmit</vt:lpstr>
      <vt:lpstr>Shannon-Fano codes</vt:lpstr>
      <vt:lpstr>Huffman algorithm demo</vt:lpstr>
      <vt:lpstr>Huffman algorithm demo</vt:lpstr>
      <vt:lpstr>Huffman codes</vt:lpstr>
      <vt:lpstr>Constructing a Huffman encoding trie:  Java implementation</vt:lpstr>
      <vt:lpstr>Huffman encoding summary</vt:lpstr>
      <vt:lpstr>RLE and Huffman codes in the wild</vt:lpstr>
      <vt:lpstr>Statistical methods</vt:lpstr>
      <vt:lpstr>Lempel-Ziv-Welch compression</vt:lpstr>
      <vt:lpstr>LZW expansion</vt:lpstr>
      <vt:lpstr>LZW in the real world</vt:lpstr>
      <vt:lpstr>LZW in the real world</vt:lpstr>
      <vt:lpstr>Lossless data compression benchmarks</vt:lpstr>
      <vt:lpstr>Data compression summary</vt:lpstr>
    </vt:vector>
  </TitlesOfParts>
  <Company>CSE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Interfaces</dc:title>
  <dc:creator>Paul Sivilotti</dc:creator>
  <cp:lastModifiedBy>Stucki, David</cp:lastModifiedBy>
  <cp:revision>857</cp:revision>
  <dcterms:created xsi:type="dcterms:W3CDTF">2005-03-22T22:30:11Z</dcterms:created>
  <dcterms:modified xsi:type="dcterms:W3CDTF">2022-11-27T21:07:25Z</dcterms:modified>
</cp:coreProperties>
</file>