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  <p:sldMasterId id="2147484773" r:id="rId2"/>
  </p:sldMasterIdLst>
  <p:notesMasterIdLst>
    <p:notesMasterId r:id="rId80"/>
  </p:notesMasterIdLst>
  <p:handoutMasterIdLst>
    <p:handoutMasterId r:id="rId81"/>
  </p:handoutMasterIdLst>
  <p:sldIdLst>
    <p:sldId id="448" r:id="rId3"/>
    <p:sldId id="460" r:id="rId4"/>
    <p:sldId id="542" r:id="rId5"/>
    <p:sldId id="257" r:id="rId6"/>
    <p:sldId id="543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541" r:id="rId78"/>
    <p:sldId id="544" r:id="rId79"/>
  </p:sldIdLst>
  <p:sldSz cx="12192000" cy="6858000"/>
  <p:notesSz cx="7315200" cy="9601200"/>
  <p:embeddedFontLst>
    <p:embeddedFont>
      <p:font typeface="Americana BT" panose="02020504070506020904" pitchFamily="18" charset="0"/>
      <p:regular r:id="rId82"/>
      <p:bold r:id="rId83"/>
      <p:italic r:id="rId84"/>
    </p:embeddedFont>
    <p:embeddedFont>
      <p:font typeface="Arial Narrow" panose="020B0606020202030204" pitchFamily="34" charset="0"/>
      <p:regular r:id="rId85"/>
      <p:bold r:id="rId86"/>
      <p:italic r:id="rId87"/>
      <p:boldItalic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  <p:embeddedFont>
      <p:font typeface="Carmina Lt BT" panose="0207050206030A030404" pitchFamily="18" charset="0"/>
      <p:regular r:id="rId93"/>
    </p:embeddedFont>
    <p:embeddedFont>
      <p:font typeface="Georgia" panose="02040502050405020303" pitchFamily="18" charset="0"/>
      <p:regular r:id="rId94"/>
      <p:bold r:id="rId95"/>
      <p:italic r:id="rId96"/>
      <p:boldItalic r:id="rId97"/>
    </p:embeddedFont>
    <p:embeddedFont>
      <p:font typeface="Verdana" panose="020B0604030504040204" pitchFamily="34" charset="0"/>
      <p:regular r:id="rId98"/>
      <p:bold r:id="rId99"/>
      <p:italic r:id="rId100"/>
      <p:boldItalic r:id="rId10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2F2F2"/>
    <a:srgbClr val="CBCBCB"/>
    <a:srgbClr val="FFFFFF"/>
    <a:srgbClr val="C8655D"/>
    <a:srgbClr val="BF2610"/>
    <a:srgbClr val="C24D67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 autoAdjust="0"/>
    <p:restoredTop sz="94660" autoAdjust="0"/>
  </p:normalViewPr>
  <p:slideViewPr>
    <p:cSldViewPr>
      <p:cViewPr varScale="1">
        <p:scale>
          <a:sx n="96" d="100"/>
          <a:sy n="96" d="100"/>
        </p:scale>
        <p:origin x="90" y="25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commentAuthors" Target="commentAuthors.xml"/><Relationship Id="rId5" Type="http://schemas.openxmlformats.org/officeDocument/2006/relationships/slide" Target="slides/slide3.xml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99" Type="http://schemas.openxmlformats.org/officeDocument/2006/relationships/font" Target="fonts/font18.fntdata"/><Relationship Id="rId10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6.fntdata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6.fntdata"/><Relationship Id="rId61" Type="http://schemas.openxmlformats.org/officeDocument/2006/relationships/slide" Target="slides/slide59.xml"/><Relationship Id="rId82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19.fntdata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12.fntdata"/><Relationship Id="rId98" Type="http://schemas.openxmlformats.org/officeDocument/2006/relationships/font" Target="fonts/font17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2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03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33E5E-CB3D-402B-AC3F-4BB25396D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52CD-0C26-4BBC-9CD2-548A5911A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1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E9D0E-D6BD-4CFC-B72F-F0890F6AE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0264C-86B7-4392-AA80-5A9AD79CF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6700" y="457200"/>
            <a:ext cx="2745317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457200"/>
            <a:ext cx="80391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D3A36-5A12-425F-8A4B-6968E8287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8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AD2CCEB-048E-4467-8339-7D6E5520E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864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426C2F-023A-B95B-6118-1BB77E433F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02626" y="1371599"/>
            <a:ext cx="54864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93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55" name="Group 9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36754" name="Group 914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5842" name="Rectangle 2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4" name="Rectangle 4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744" name="Rectangle 904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52" name="Group 912"/>
          <p:cNvGrpSpPr>
            <a:grpSpLocks/>
          </p:cNvGrpSpPr>
          <p:nvPr/>
        </p:nvGrpSpPr>
        <p:grpSpPr bwMode="auto">
          <a:xfrm>
            <a:off x="1" y="1371600"/>
            <a:ext cx="11207751" cy="1246188"/>
            <a:chOff x="0" y="864"/>
            <a:chExt cx="5295" cy="785"/>
          </a:xfrm>
        </p:grpSpPr>
        <p:sp>
          <p:nvSpPr>
            <p:cNvPr id="36732" name="Freeform 89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33" name="Freeform 89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734" name="Group 89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36735" name="Oval 89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36" name="Oval 89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37" name="Oval 89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38" name="Oval 89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39" name="Oval 89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40" name="Oval 90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41" name="Oval 90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42" name="Oval 90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43" name="Oval 90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2438400" y="2133600"/>
            <a:ext cx="9753600" cy="16002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747" name="Rectangle 907"/>
          <p:cNvSpPr>
            <a:spLocks noGrp="1" noChangeArrowheads="1"/>
          </p:cNvSpPr>
          <p:nvPr>
            <p:ph type="dt" sz="half" idx="2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748" name="Rectangle 908"/>
          <p:cNvSpPr>
            <a:spLocks noGrp="1" noChangeArrowheads="1"/>
          </p:cNvSpPr>
          <p:nvPr>
            <p:ph type="ftr" sz="quarter" idx="3"/>
          </p:nvPr>
        </p:nvSpPr>
        <p:spPr>
          <a:xfrm>
            <a:off x="4978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749" name="Rectangle 90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55C0613-F32E-4E8F-845E-7BF22F19B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F9066-84DE-49C6-89C3-C90038ED0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141E4-F0DA-4806-9BCE-19E43D5CA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78D23-3028-448B-B3A3-FD5FE8D553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46150-0644-429F-9B4F-88FBA548C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C949E-3B21-4E69-8DC1-4F7D01001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  <p:sldLayoutId id="21474847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4" name="Group 916"/>
          <p:cNvGrpSpPr>
            <a:grpSpLocks/>
          </p:cNvGrpSpPr>
          <p:nvPr/>
        </p:nvGrpSpPr>
        <p:grpSpPr bwMode="auto">
          <a:xfrm>
            <a:off x="-31750" y="-141288"/>
            <a:ext cx="12223751" cy="6999288"/>
            <a:chOff x="-15" y="-89"/>
            <a:chExt cx="5775" cy="4409"/>
          </a:xfrm>
        </p:grpSpPr>
        <p:sp>
          <p:nvSpPr>
            <p:cNvPr id="22530" name="Rectangle 2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443" name="Group 91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23420" name="Freeform 892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21" name="Freeform 893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22" name="Group 894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23423" name="Oval 895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24" name="Oval 896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25" name="Oval 897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26" name="Oval 898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27" name="Oval 899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28" name="Oval 900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29" name="Oval 901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30" name="Oval 902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31" name="Oval 903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432" name="Rectangle 904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33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538817" y="4572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434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AB5520A-490A-461E-9979-AA708413F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9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  <p:sldLayoutId id="21474847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Heaps</a:t>
            </a:r>
            <a:br>
              <a:rPr lang="en-US" altLang="en-US" dirty="0"/>
            </a:br>
            <a:r>
              <a:rPr lang="en-US" altLang="en-US" sz="2400" dirty="0"/>
              <a:t>Heap Sort &amp; Priority Queues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Maintenance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primary benefit of the heap data structure is that insertion and removal of elements can be done in </a:t>
            </a:r>
            <a:r>
              <a:rPr lang="el-GR">
                <a:sym typeface="Symbol" pitchFamily="18" charset="2"/>
              </a:rPr>
              <a:t>Θ</a:t>
            </a:r>
            <a:r>
              <a:rPr lang="en-US">
                <a:sym typeface="Symbol" pitchFamily="18" charset="2"/>
              </a:rPr>
              <a:t>(lg </a:t>
            </a:r>
            <a:r>
              <a:rPr lang="en-US" i="1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) time.</a:t>
            </a:r>
          </a:p>
          <a:p>
            <a:r>
              <a:rPr lang="en-US">
                <a:sym typeface="Symbol" pitchFamily="18" charset="2"/>
              </a:rPr>
              <a:t>In order to preserve the completeness property, the element to be added or removed must always be the “last” element. But we must also preserve the partial order property…</a:t>
            </a:r>
            <a:endParaRPr lang="en-US" sz="36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Problem:</a:t>
            </a:r>
            <a:r>
              <a:rPr lang="en-US"/>
              <a:t> Insert “</a:t>
            </a:r>
            <a:r>
              <a:rPr lang="en-US">
                <a:solidFill>
                  <a:schemeClr val="bg2"/>
                </a:solidFill>
              </a:rPr>
              <a:t>Q</a:t>
            </a:r>
            <a:r>
              <a:rPr lang="en-US"/>
              <a:t>”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4089400" y="2057400"/>
            <a:ext cx="5511800" cy="4076700"/>
            <a:chOff x="1040" y="1416"/>
            <a:chExt cx="3472" cy="2568"/>
          </a:xfrm>
        </p:grpSpPr>
        <p:sp>
          <p:nvSpPr>
            <p:cNvPr id="80901" name="Oval 5"/>
            <p:cNvSpPr>
              <a:spLocks noChangeArrowheads="1"/>
            </p:cNvSpPr>
            <p:nvPr/>
          </p:nvSpPr>
          <p:spPr bwMode="auto">
            <a:xfrm>
              <a:off x="2736" y="1416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X</a:t>
              </a:r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G</a:t>
              </a: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177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T</a:t>
              </a:r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auto">
            <a:xfrm>
              <a:off x="369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P</a:t>
              </a:r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flipH="1">
              <a:off x="15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225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S</a:t>
              </a: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104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80908" name="Line 12"/>
            <p:cNvSpPr>
              <a:spLocks noChangeShapeType="1"/>
            </p:cNvSpPr>
            <p:nvPr/>
          </p:nvSpPr>
          <p:spPr bwMode="auto">
            <a:xfrm flipH="1">
              <a:off x="12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 flipH="1">
              <a:off x="2016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>
              <a:off x="2928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>
              <a:off x="201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321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M</a:t>
              </a:r>
            </a:p>
          </p:txBody>
        </p:sp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 flipH="1">
              <a:off x="345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417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N</a:t>
              </a:r>
            </a:p>
          </p:txBody>
        </p:sp>
        <p:sp>
          <p:nvSpPr>
            <p:cNvPr id="80915" name="Line 19"/>
            <p:cNvSpPr>
              <a:spLocks noChangeShapeType="1"/>
            </p:cNvSpPr>
            <p:nvPr/>
          </p:nvSpPr>
          <p:spPr bwMode="auto">
            <a:xfrm>
              <a:off x="39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16" name="Line 20"/>
            <p:cNvSpPr>
              <a:spLocks noChangeShapeType="1"/>
            </p:cNvSpPr>
            <p:nvPr/>
          </p:nvSpPr>
          <p:spPr bwMode="auto">
            <a:xfrm>
              <a:off x="153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155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E</a:t>
              </a: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200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R</a:t>
              </a:r>
            </a:p>
          </p:txBody>
        </p:sp>
        <p:sp>
          <p:nvSpPr>
            <p:cNvPr id="80919" name="Line 23"/>
            <p:cNvSpPr>
              <a:spLocks noChangeShapeType="1"/>
            </p:cNvSpPr>
            <p:nvPr/>
          </p:nvSpPr>
          <p:spPr bwMode="auto">
            <a:xfrm flipH="1">
              <a:off x="225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>
              <a:off x="24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251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2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I</a:t>
              </a:r>
            </a:p>
          </p:txBody>
        </p:sp>
        <p:sp>
          <p:nvSpPr>
            <p:cNvPr id="80923" name="Line 27"/>
            <p:cNvSpPr>
              <a:spLocks noChangeShapeType="1"/>
            </p:cNvSpPr>
            <p:nvPr/>
          </p:nvSpPr>
          <p:spPr bwMode="auto">
            <a:xfrm flipH="1">
              <a:off x="321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3416300" cy="2476500"/>
          </a:xfrm>
        </p:spPr>
        <p:txBody>
          <a:bodyPr/>
          <a:lstStyle/>
          <a:p>
            <a:r>
              <a:rPr lang="en-US" dirty="0"/>
              <a:t>Create new node at next available position, </a:t>
            </a:r>
            <a:r>
              <a:rPr lang="en-US" i="1" dirty="0" err="1"/>
              <a:t>i</a:t>
            </a:r>
            <a:r>
              <a:rPr lang="en-US" dirty="0"/>
              <a:t>.</a:t>
            </a:r>
          </a:p>
          <a:p>
            <a:r>
              <a:rPr lang="en-US" dirty="0"/>
              <a:t>Call </a:t>
            </a:r>
            <a:r>
              <a:rPr lang="en-US" dirty="0" err="1"/>
              <a:t>percolateUp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).</a:t>
            </a:r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41" name="Oval 21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81942" name="Oval 22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45" name="Oval 25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1946" name="Oval 26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949" name="Oval 29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</a:rPr>
              <a:t>percolateUp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percolateUp</a:t>
            </a:r>
            <a:r>
              <a:rPr lang="en-US" dirty="0"/>
              <a:t> checks if the new node is greater than its parent. If so, it switches the two and then iterates this process: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61963" lvl="2">
              <a:lnSpc>
                <a:spcPct val="90000"/>
              </a:lnSpc>
              <a:buNone/>
            </a:pPr>
            <a:r>
              <a:rPr lang="en-US" b="1" dirty="0">
                <a:solidFill>
                  <a:schemeClr val="bg2"/>
                </a:solidFill>
                <a:latin typeface="Courier New" pitchFamily="49" charset="0"/>
              </a:rPr>
              <a:t>while</a:t>
            </a:r>
            <a:r>
              <a:rPr lang="en-US" dirty="0">
                <a:latin typeface="Courier New" pitchFamily="49" charset="0"/>
              </a:rPr>
              <a:t> 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&gt; 0 &amp;&amp; heap[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&gt; heap[(i-1)/2])</a:t>
            </a:r>
          </a:p>
          <a:p>
            <a:pPr marL="1154113" lvl="3">
              <a:lnSpc>
                <a:spcPct val="90000"/>
              </a:lnSpc>
              <a:buNone/>
            </a:pPr>
            <a:r>
              <a:rPr lang="en-US" sz="2400" dirty="0">
                <a:latin typeface="Courier New" pitchFamily="49" charset="0"/>
              </a:rPr>
              <a:t>swap (heap[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], heap[(i-1)/2]);</a:t>
            </a:r>
          </a:p>
          <a:p>
            <a:pPr marL="1154113" lvl="3">
              <a:lnSpc>
                <a:spcPct val="90000"/>
              </a:lnSpc>
              <a:buNone/>
            </a:pP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/2;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09" name="Oval 17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85013" name="Oval 21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5017" name="Oval 25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5020" name="Oval 28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68" name="Oval 24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2969" name="Oval 25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2972" name="Oval 28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32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39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6040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6043" name="Oval 27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7064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067" name="Oval 27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9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3403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Number of  iterations:</a:t>
            </a:r>
          </a:p>
          <a:p>
            <a:pPr>
              <a:buFontTx/>
              <a:buNone/>
            </a:pPr>
            <a:r>
              <a:rPr lang="en-US"/>
              <a:t>less than </a:t>
            </a:r>
          </a:p>
          <a:p>
            <a:pPr>
              <a:buFontTx/>
              <a:buNone/>
            </a:pPr>
            <a:r>
              <a:rPr lang="en-US" i="1"/>
              <a:t>h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 </a:t>
            </a:r>
            <a:r>
              <a:rPr lang="el-GR">
                <a:sym typeface="Symbol" pitchFamily="18" charset="2"/>
              </a:rPr>
              <a:t>Θ</a:t>
            </a:r>
            <a:r>
              <a:rPr lang="en-US">
                <a:sym typeface="Symbol" pitchFamily="18" charset="2"/>
              </a:rPr>
              <a:t>(lg </a:t>
            </a:r>
            <a:r>
              <a:rPr lang="en-US" i="1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)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87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88088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8091" name="Oval 27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Problem:</a:t>
            </a:r>
            <a:r>
              <a:rPr lang="en-US"/>
              <a:t> Remove “</a:t>
            </a:r>
            <a:r>
              <a:rPr lang="en-US">
                <a:solidFill>
                  <a:schemeClr val="bg2"/>
                </a:solidFill>
              </a:rPr>
              <a:t>X</a:t>
            </a:r>
            <a:r>
              <a:rPr lang="en-US"/>
              <a:t>”</a:t>
            </a: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4089400" y="2057400"/>
            <a:ext cx="5511800" cy="4076700"/>
            <a:chOff x="1040" y="1416"/>
            <a:chExt cx="3472" cy="2568"/>
          </a:xfrm>
        </p:grpSpPr>
        <p:sp>
          <p:nvSpPr>
            <p:cNvPr id="89093" name="Oval 5"/>
            <p:cNvSpPr>
              <a:spLocks noChangeArrowheads="1"/>
            </p:cNvSpPr>
            <p:nvPr/>
          </p:nvSpPr>
          <p:spPr bwMode="auto">
            <a:xfrm>
              <a:off x="2736" y="1416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X</a:t>
              </a:r>
            </a:p>
          </p:txBody>
        </p:sp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G</a:t>
              </a:r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auto">
            <a:xfrm>
              <a:off x="177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T</a:t>
              </a:r>
            </a:p>
          </p:txBody>
        </p:sp>
        <p:sp>
          <p:nvSpPr>
            <p:cNvPr id="89096" name="Oval 8"/>
            <p:cNvSpPr>
              <a:spLocks noChangeArrowheads="1"/>
            </p:cNvSpPr>
            <p:nvPr/>
          </p:nvSpPr>
          <p:spPr bwMode="auto">
            <a:xfrm>
              <a:off x="369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Q</a:t>
              </a:r>
            </a:p>
          </p:txBody>
        </p:sp>
        <p:sp>
          <p:nvSpPr>
            <p:cNvPr id="89097" name="Line 9"/>
            <p:cNvSpPr>
              <a:spLocks noChangeShapeType="1"/>
            </p:cNvSpPr>
            <p:nvPr/>
          </p:nvSpPr>
          <p:spPr bwMode="auto">
            <a:xfrm flipH="1">
              <a:off x="15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098" name="Oval 10"/>
            <p:cNvSpPr>
              <a:spLocks noChangeArrowheads="1"/>
            </p:cNvSpPr>
            <p:nvPr/>
          </p:nvSpPr>
          <p:spPr bwMode="auto">
            <a:xfrm>
              <a:off x="225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S</a:t>
              </a:r>
            </a:p>
          </p:txBody>
        </p:sp>
        <p:sp>
          <p:nvSpPr>
            <p:cNvPr id="89099" name="Oval 11"/>
            <p:cNvSpPr>
              <a:spLocks noChangeArrowheads="1"/>
            </p:cNvSpPr>
            <p:nvPr/>
          </p:nvSpPr>
          <p:spPr bwMode="auto">
            <a:xfrm>
              <a:off x="104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 flipH="1">
              <a:off x="12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 flipH="1">
              <a:off x="2016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2" name="Line 14"/>
            <p:cNvSpPr>
              <a:spLocks noChangeShapeType="1"/>
            </p:cNvSpPr>
            <p:nvPr/>
          </p:nvSpPr>
          <p:spPr bwMode="auto">
            <a:xfrm>
              <a:off x="2928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>
              <a:off x="201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4" name="Oval 16"/>
            <p:cNvSpPr>
              <a:spLocks noChangeArrowheads="1"/>
            </p:cNvSpPr>
            <p:nvPr/>
          </p:nvSpPr>
          <p:spPr bwMode="auto">
            <a:xfrm>
              <a:off x="321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P</a:t>
              </a:r>
            </a:p>
          </p:txBody>
        </p: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 flipH="1">
              <a:off x="345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6" name="Oval 18"/>
            <p:cNvSpPr>
              <a:spLocks noChangeArrowheads="1"/>
            </p:cNvSpPr>
            <p:nvPr/>
          </p:nvSpPr>
          <p:spPr bwMode="auto">
            <a:xfrm>
              <a:off x="417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N</a:t>
              </a:r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>
              <a:off x="39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8" name="Line 20"/>
            <p:cNvSpPr>
              <a:spLocks noChangeShapeType="1"/>
            </p:cNvSpPr>
            <p:nvPr/>
          </p:nvSpPr>
          <p:spPr bwMode="auto">
            <a:xfrm>
              <a:off x="153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9" name="Oval 21"/>
            <p:cNvSpPr>
              <a:spLocks noChangeArrowheads="1"/>
            </p:cNvSpPr>
            <p:nvPr/>
          </p:nvSpPr>
          <p:spPr bwMode="auto">
            <a:xfrm>
              <a:off x="155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E</a:t>
              </a:r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auto">
            <a:xfrm>
              <a:off x="200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R</a:t>
              </a:r>
            </a:p>
          </p:txBody>
        </p:sp>
        <p:sp>
          <p:nvSpPr>
            <p:cNvPr id="89111" name="Line 23"/>
            <p:cNvSpPr>
              <a:spLocks noChangeShapeType="1"/>
            </p:cNvSpPr>
            <p:nvPr/>
          </p:nvSpPr>
          <p:spPr bwMode="auto">
            <a:xfrm flipH="1">
              <a:off x="225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12" name="Line 24"/>
            <p:cNvSpPr>
              <a:spLocks noChangeShapeType="1"/>
            </p:cNvSpPr>
            <p:nvPr/>
          </p:nvSpPr>
          <p:spPr bwMode="auto">
            <a:xfrm>
              <a:off x="24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13" name="Oval 25"/>
            <p:cNvSpPr>
              <a:spLocks noChangeArrowheads="1"/>
            </p:cNvSpPr>
            <p:nvPr/>
          </p:nvSpPr>
          <p:spPr bwMode="auto">
            <a:xfrm>
              <a:off x="251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89114" name="Oval 26"/>
            <p:cNvSpPr>
              <a:spLocks noChangeArrowheads="1"/>
            </p:cNvSpPr>
            <p:nvPr/>
          </p:nvSpPr>
          <p:spPr bwMode="auto">
            <a:xfrm>
              <a:off x="2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I</a:t>
              </a:r>
            </a:p>
          </p:txBody>
        </p:sp>
        <p:sp>
          <p:nvSpPr>
            <p:cNvPr id="89115" name="Line 27"/>
            <p:cNvSpPr>
              <a:spLocks noChangeShapeType="1"/>
            </p:cNvSpPr>
            <p:nvPr/>
          </p:nvSpPr>
          <p:spPr bwMode="auto">
            <a:xfrm flipH="1">
              <a:off x="321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9117" name="Oval 29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Homework #7 due Friday</a:t>
            </a:r>
            <a:endParaRPr lang="en-US" dirty="0"/>
          </a:p>
          <a:p>
            <a:endParaRPr lang="en-US" dirty="0"/>
          </a:p>
          <a:p>
            <a:r>
              <a:rPr lang="en-US" dirty="0"/>
              <a:t>Lab 7 available tomorrow</a:t>
            </a:r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3048000" cy="4114800"/>
          </a:xfrm>
        </p:spPr>
        <p:txBody>
          <a:bodyPr/>
          <a:lstStyle/>
          <a:p>
            <a:r>
              <a:rPr lang="en-US"/>
              <a:t>Can’t remove root without creating hole</a:t>
            </a:r>
          </a:p>
          <a:p>
            <a:r>
              <a:rPr lang="en-US"/>
              <a:t>Fill hole by moving end element to</a:t>
            </a:r>
            <a:br>
              <a:rPr lang="en-US"/>
            </a:br>
            <a:r>
              <a:rPr lang="en-US"/>
              <a:t>root</a:t>
            </a: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90134" name="Oval 22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>
            <a:off x="7924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41" name="Oval 29"/>
          <p:cNvSpPr>
            <a:spLocks noChangeArrowheads="1"/>
          </p:cNvSpPr>
          <p:nvPr/>
        </p:nvSpPr>
        <p:spPr bwMode="auto">
          <a:xfrm>
            <a:off x="7950200" y="5600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>
            <a:off x="8483600" y="5867400"/>
            <a:ext cx="142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 flipV="1">
            <a:off x="9906000" y="2286000"/>
            <a:ext cx="0" cy="3581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 flipH="1">
            <a:off x="7315200" y="2286000"/>
            <a:ext cx="2590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H="1" flipV="1">
            <a:off x="6019800" y="2057400"/>
            <a:ext cx="7620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5638801" y="1752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4089400" y="2057400"/>
            <a:ext cx="5511800" cy="4076700"/>
            <a:chOff x="1040" y="1416"/>
            <a:chExt cx="3472" cy="2568"/>
          </a:xfrm>
        </p:grpSpPr>
        <p:sp>
          <p:nvSpPr>
            <p:cNvPr id="91141" name="Oval 5"/>
            <p:cNvSpPr>
              <a:spLocks noChangeArrowheads="1"/>
            </p:cNvSpPr>
            <p:nvPr/>
          </p:nvSpPr>
          <p:spPr bwMode="auto">
            <a:xfrm>
              <a:off x="2736" y="1416"/>
              <a:ext cx="336" cy="33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M</a:t>
              </a:r>
            </a:p>
          </p:txBody>
        </p:sp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G</a:t>
              </a:r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177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T</a:t>
              </a:r>
            </a:p>
          </p:txBody>
        </p:sp>
        <p:sp>
          <p:nvSpPr>
            <p:cNvPr id="91144" name="Oval 8"/>
            <p:cNvSpPr>
              <a:spLocks noChangeArrowheads="1"/>
            </p:cNvSpPr>
            <p:nvPr/>
          </p:nvSpPr>
          <p:spPr bwMode="auto">
            <a:xfrm>
              <a:off x="369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Q</a:t>
              </a:r>
            </a:p>
          </p:txBody>
        </p:sp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 flipH="1">
              <a:off x="15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225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S</a:t>
              </a:r>
            </a:p>
          </p:txBody>
        </p:sp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104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 flipH="1">
              <a:off x="12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 flipH="1">
              <a:off x="2016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>
              <a:off x="2928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>
              <a:off x="201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321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P</a:t>
              </a:r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 flipH="1">
              <a:off x="345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417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N</a:t>
              </a:r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>
              <a:off x="39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>
              <a:off x="153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155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E</a:t>
              </a:r>
            </a:p>
          </p:txBody>
        </p:sp>
        <p:sp>
          <p:nvSpPr>
            <p:cNvPr id="91158" name="Oval 22"/>
            <p:cNvSpPr>
              <a:spLocks noChangeArrowheads="1"/>
            </p:cNvSpPr>
            <p:nvPr/>
          </p:nvSpPr>
          <p:spPr bwMode="auto">
            <a:xfrm>
              <a:off x="200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R</a:t>
              </a:r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 flipH="1">
              <a:off x="225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>
              <a:off x="24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auto">
            <a:xfrm>
              <a:off x="251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auto">
            <a:xfrm>
              <a:off x="2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I</a:t>
              </a:r>
            </a:p>
          </p:txBody>
        </p:sp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 flipH="1">
              <a:off x="321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/>
          <a:p>
            <a:r>
              <a:rPr lang="en-US" dirty="0"/>
              <a:t>Fix heap properties by calling </a:t>
            </a:r>
            <a:r>
              <a:rPr lang="en-US" dirty="0" err="1"/>
              <a:t>percolateDown</a:t>
            </a:r>
            <a:r>
              <a:rPr lang="en-US" dirty="0"/>
              <a:t>(0)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</a:rPr>
              <a:t>percolateDown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percolateDown</a:t>
            </a:r>
            <a:r>
              <a:rPr lang="en-US" dirty="0"/>
              <a:t> checks if the parent is smaller than its largest child. If so, it switches the two and then iterates this process (</a:t>
            </a:r>
            <a:r>
              <a:rPr lang="en-US" i="1" dirty="0"/>
              <a:t>s</a:t>
            </a:r>
            <a:r>
              <a:rPr lang="en-US" dirty="0"/>
              <a:t> is the heap size):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 err="1">
                <a:latin typeface="Courier New" pitchFamily="49" charset="0"/>
              </a:rPr>
              <a:t>lc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</a:rPr>
              <a:t>largestChild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bg2"/>
                </a:solidFill>
                <a:latin typeface="Courier New" pitchFamily="49" charset="0"/>
              </a:rPr>
              <a:t>while</a:t>
            </a:r>
            <a:r>
              <a:rPr lang="en-US" dirty="0">
                <a:latin typeface="Courier New" pitchFamily="49" charset="0"/>
              </a:rPr>
              <a:t> 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&lt; s/2 &amp;&amp; heap[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]&lt;heap[</a:t>
            </a:r>
            <a:r>
              <a:rPr lang="en-US" dirty="0" err="1">
                <a:latin typeface="Courier New" pitchFamily="49" charset="0"/>
              </a:rPr>
              <a:t>lc</a:t>
            </a:r>
            <a:r>
              <a:rPr lang="en-US" dirty="0">
                <a:latin typeface="Courier New" pitchFamily="49" charset="0"/>
              </a:rPr>
              <a:t>]){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	 swap (heap[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], heap[</a:t>
            </a:r>
            <a:r>
              <a:rPr lang="en-US" dirty="0" err="1">
                <a:latin typeface="Courier New" pitchFamily="49" charset="0"/>
              </a:rPr>
              <a:t>lc</a:t>
            </a:r>
            <a:r>
              <a:rPr lang="en-US" dirty="0">
                <a:latin typeface="Courier New" pitchFamily="49" charset="0"/>
              </a:rPr>
              <a:t>]);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	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</a:rPr>
              <a:t>lc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	 </a:t>
            </a:r>
            <a:r>
              <a:rPr lang="en-US" dirty="0" err="1">
                <a:latin typeface="Courier New" pitchFamily="49" charset="0"/>
              </a:rPr>
              <a:t>lc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</a:rPr>
              <a:t>largestChild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}</a:t>
            </a:r>
            <a:endParaRPr lang="en-US" sz="2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4089400" y="2057400"/>
            <a:ext cx="5511800" cy="4076700"/>
            <a:chOff x="1040" y="1416"/>
            <a:chExt cx="3472" cy="2568"/>
          </a:xfrm>
        </p:grpSpPr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2736" y="1416"/>
              <a:ext cx="336" cy="33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M</a:t>
              </a:r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G</a:t>
              </a:r>
            </a:p>
          </p:txBody>
        </p:sp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177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T</a:t>
              </a:r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369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Q</a:t>
              </a:r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 flipH="1">
              <a:off x="15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225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S</a:t>
              </a:r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104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 flipH="1">
              <a:off x="12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 flipH="1">
              <a:off x="2016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2928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>
              <a:off x="201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321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P</a:t>
              </a:r>
            </a:p>
          </p:txBody>
        </p:sp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flipH="1">
              <a:off x="345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417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N</a:t>
              </a:r>
            </a:p>
          </p:txBody>
        </p:sp>
        <p:sp>
          <p:nvSpPr>
            <p:cNvPr id="93202" name="Line 18"/>
            <p:cNvSpPr>
              <a:spLocks noChangeShapeType="1"/>
            </p:cNvSpPr>
            <p:nvPr/>
          </p:nvSpPr>
          <p:spPr bwMode="auto">
            <a:xfrm>
              <a:off x="39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>
              <a:off x="153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204" name="Oval 20"/>
            <p:cNvSpPr>
              <a:spLocks noChangeArrowheads="1"/>
            </p:cNvSpPr>
            <p:nvPr/>
          </p:nvSpPr>
          <p:spPr bwMode="auto">
            <a:xfrm>
              <a:off x="155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E</a:t>
              </a:r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200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R</a:t>
              </a:r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H="1">
              <a:off x="225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207" name="Line 23"/>
            <p:cNvSpPr>
              <a:spLocks noChangeShapeType="1"/>
            </p:cNvSpPr>
            <p:nvPr/>
          </p:nvSpPr>
          <p:spPr bwMode="auto">
            <a:xfrm>
              <a:off x="24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251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2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I</a:t>
              </a:r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H="1">
              <a:off x="321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94218" name="Oval 10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25" name="Oval 17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28" name="Oval 20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94229" name="Oval 21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4232" name="Oval 24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4233" name="Oval 25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95235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5256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96259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72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96276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6279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94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299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97300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7303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7304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98307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98313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18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20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8327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8328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</a:t>
            </a:r>
          </a:p>
        </p:txBody>
      </p:sp>
      <p:sp>
        <p:nvSpPr>
          <p:cNvPr id="99331" name="Oval 3"/>
          <p:cNvSpPr>
            <a:spLocks noChangeArrowheads="1"/>
          </p:cNvSpPr>
          <p:nvPr/>
        </p:nvSpPr>
        <p:spPr bwMode="auto">
          <a:xfrm>
            <a:off x="6781800" y="2057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4495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5257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8305800" y="3011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Q</a:t>
            </a:r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H="1">
            <a:off x="487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6019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4089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H="1">
            <a:off x="4495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 flipH="1">
            <a:off x="56388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7086600" y="2590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5638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7543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 flipH="1">
            <a:off x="7924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44" name="Oval 16"/>
          <p:cNvSpPr>
            <a:spLocks noChangeArrowheads="1"/>
          </p:cNvSpPr>
          <p:nvPr/>
        </p:nvSpPr>
        <p:spPr bwMode="auto">
          <a:xfrm>
            <a:off x="9067800" y="4457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8686800" y="3544888"/>
            <a:ext cx="533400" cy="912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4876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47" name="Oval 19"/>
          <p:cNvSpPr>
            <a:spLocks noChangeArrowheads="1"/>
          </p:cNvSpPr>
          <p:nvPr/>
        </p:nvSpPr>
        <p:spPr bwMode="auto">
          <a:xfrm>
            <a:off x="4902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99348" name="Oval 20"/>
          <p:cNvSpPr>
            <a:spLocks noChangeArrowheads="1"/>
          </p:cNvSpPr>
          <p:nvPr/>
        </p:nvSpPr>
        <p:spPr bwMode="auto">
          <a:xfrm>
            <a:off x="5613400" y="56007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 flipH="1">
            <a:off x="6019800" y="49911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6400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51" name="Oval 23"/>
          <p:cNvSpPr>
            <a:spLocks noChangeArrowheads="1"/>
          </p:cNvSpPr>
          <p:nvPr/>
        </p:nvSpPr>
        <p:spPr bwMode="auto">
          <a:xfrm>
            <a:off x="64262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99352" name="Oval 24"/>
          <p:cNvSpPr>
            <a:spLocks noChangeArrowheads="1"/>
          </p:cNvSpPr>
          <p:nvPr/>
        </p:nvSpPr>
        <p:spPr bwMode="auto">
          <a:xfrm>
            <a:off x="7137400" y="56007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99353" name="Line 25"/>
          <p:cNvSpPr>
            <a:spLocks noChangeShapeType="1"/>
          </p:cNvSpPr>
          <p:nvPr/>
        </p:nvSpPr>
        <p:spPr bwMode="auto">
          <a:xfrm flipH="1">
            <a:off x="7543800" y="4991100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935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3403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Number of  iterations:</a:t>
            </a:r>
          </a:p>
          <a:p>
            <a:pPr>
              <a:buFontTx/>
              <a:buNone/>
            </a:pPr>
            <a:r>
              <a:rPr lang="en-US"/>
              <a:t>less than </a:t>
            </a:r>
          </a:p>
          <a:p>
            <a:pPr>
              <a:buFontTx/>
              <a:buNone/>
            </a:pPr>
            <a:r>
              <a:rPr lang="en-US" i="1"/>
              <a:t>h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 </a:t>
            </a:r>
            <a:r>
              <a:rPr lang="el-GR">
                <a:sym typeface="Symbol" pitchFamily="18" charset="2"/>
              </a:rPr>
              <a:t>Θ</a:t>
            </a:r>
            <a:r>
              <a:rPr lang="en-US">
                <a:sym typeface="Symbol" pitchFamily="18" charset="2"/>
              </a:rPr>
              <a:t>(lg </a:t>
            </a:r>
            <a:r>
              <a:rPr lang="en-US" i="1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94177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 Show me your code and conceal your data structures, </a:t>
            </a:r>
            <a:r>
              <a:rPr lang="en-US" i="1" dirty="0">
                <a:solidFill>
                  <a:schemeClr val="accent3"/>
                </a:solidFill>
              </a:rPr>
              <a:t>and I shall continue to be mystified</a:t>
            </a:r>
            <a:r>
              <a:rPr lang="en-US" i="1" dirty="0"/>
              <a:t>. Show me your data structures, </a:t>
            </a:r>
            <a:r>
              <a:rPr lang="en-US" i="1" dirty="0">
                <a:solidFill>
                  <a:schemeClr val="accent2"/>
                </a:solidFill>
              </a:rPr>
              <a:t>and I won’t usually need your code</a:t>
            </a:r>
            <a:r>
              <a:rPr lang="en-US" i="1" dirty="0"/>
              <a:t>; </a:t>
            </a:r>
            <a:r>
              <a:rPr lang="en-US" i="1" dirty="0">
                <a:solidFill>
                  <a:schemeClr val="accent6"/>
                </a:solidFill>
              </a:rPr>
              <a:t>it'll be </a:t>
            </a:r>
            <a:r>
              <a:rPr lang="en-US" i="1">
                <a:solidFill>
                  <a:schemeClr val="accent6"/>
                </a:solidFill>
              </a:rPr>
              <a:t>obvious</a:t>
            </a:r>
            <a:r>
              <a:rPr lang="en-US" i="1"/>
              <a:t>.”</a:t>
            </a:r>
            <a:br>
              <a:rPr lang="en-US" i="1"/>
            </a:br>
            <a:r>
              <a:rPr lang="en-US" i="1">
                <a:solidFill>
                  <a:srgbClr val="00B0F0"/>
                </a:solidFill>
              </a:rPr>
              <a:t>— </a:t>
            </a:r>
            <a:r>
              <a:rPr lang="en-US" i="1" dirty="0">
                <a:solidFill>
                  <a:srgbClr val="00B0F0"/>
                </a:solidFill>
              </a:rPr>
              <a:t>Fred Brooks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3D9B97-088D-58F9-0DD7-4D80C542D0C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7386214" y="1448925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HeapSort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Phase 1: construct a heap (top-down)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2"/>
                </a:solidFill>
                <a:latin typeface="Courier New" pitchFamily="49" charset="0"/>
              </a:rPr>
              <a:t>for</a:t>
            </a:r>
            <a:r>
              <a:rPr lang="en-US" sz="2800" dirty="0">
                <a:latin typeface="Courier New" pitchFamily="49" charset="0"/>
              </a:rPr>
              <a:t> (</a:t>
            </a:r>
            <a:r>
              <a:rPr lang="en-US" sz="2800" b="1" dirty="0" err="1">
                <a:solidFill>
                  <a:schemeClr val="bg2"/>
                </a:solidFill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 = 0;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 &lt; n;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++)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s++;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sz="2800" dirty="0" err="1">
                <a:latin typeface="Courier New" pitchFamily="49" charset="0"/>
              </a:rPr>
              <a:t>percolateUp</a:t>
            </a:r>
            <a:r>
              <a:rPr lang="en-US" sz="2800" dirty="0">
                <a:latin typeface="Courier New" pitchFamily="49" charset="0"/>
              </a:rPr>
              <a:t>(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dirty="0"/>
              <a:t>Phase 2: empty the heap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2"/>
                </a:solidFill>
                <a:latin typeface="Courier New" pitchFamily="49" charset="0"/>
              </a:rPr>
              <a:t>for</a:t>
            </a:r>
            <a:r>
              <a:rPr lang="en-US" sz="2800" dirty="0">
                <a:latin typeface="Courier New" pitchFamily="49" charset="0"/>
              </a:rPr>
              <a:t> (</a:t>
            </a:r>
            <a:r>
              <a:rPr lang="en-US" sz="2800" b="1" dirty="0" err="1">
                <a:solidFill>
                  <a:schemeClr val="bg2"/>
                </a:solidFill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 = 0;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 &lt; n;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++)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		swap(heap[1],heap[s--]);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sz="2800" dirty="0" err="1">
                <a:latin typeface="Courier New" pitchFamily="49" charset="0"/>
              </a:rPr>
              <a:t>percolateDown</a:t>
            </a:r>
            <a:r>
              <a:rPr lang="en-US" sz="2800" dirty="0">
                <a:latin typeface="Courier New" pitchFamily="49" charset="0"/>
              </a:rPr>
              <a:t>(0);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0356" name="WordArt 4" descr="Paper bag"/>
          <p:cNvSpPr>
            <a:spLocks noChangeArrowheads="1" noChangeShapeType="1" noTextEdit="1"/>
          </p:cNvSpPr>
          <p:nvPr/>
        </p:nvSpPr>
        <p:spPr bwMode="auto">
          <a:xfrm rot="-23486111">
            <a:off x="1854201" y="3190876"/>
            <a:ext cx="1647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l-G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Θ(</a:t>
            </a:r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n lg n)</a:t>
            </a:r>
          </a:p>
        </p:txBody>
      </p:sp>
      <p:sp>
        <p:nvSpPr>
          <p:cNvPr id="100357" name="WordArt 5" descr="Paper bag"/>
          <p:cNvSpPr>
            <a:spLocks noChangeArrowheads="1" noChangeShapeType="1" noTextEdit="1"/>
          </p:cNvSpPr>
          <p:nvPr/>
        </p:nvSpPr>
        <p:spPr bwMode="auto">
          <a:xfrm rot="-23486111">
            <a:off x="1854201" y="5124451"/>
            <a:ext cx="1647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l-G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Θ(</a:t>
            </a:r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n lg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  <p:bldP spid="100356" grpId="0" animBg="1"/>
      <p:bldP spid="1003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241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344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549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651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651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6518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7544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856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856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8568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9592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9595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572000"/>
          </a:xfrm>
        </p:spPr>
        <p:txBody>
          <a:bodyPr/>
          <a:lstStyle/>
          <a:p>
            <a:r>
              <a:rPr lang="en-US" dirty="0"/>
              <a:t> A </a:t>
            </a:r>
            <a:r>
              <a:rPr lang="en-US" b="1" dirty="0">
                <a:solidFill>
                  <a:schemeClr val="hlink"/>
                </a:solidFill>
              </a:rPr>
              <a:t>heap</a:t>
            </a:r>
            <a:r>
              <a:rPr lang="en-US" dirty="0"/>
              <a:t> is a binary tree satisfying the properties:</a:t>
            </a:r>
          </a:p>
          <a:p>
            <a:pPr lvl="1"/>
            <a:r>
              <a:rPr lang="en-US" dirty="0"/>
              <a:t>Partial Order:	child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parent (max-heap)</a:t>
            </a:r>
            <a:br>
              <a:rPr lang="en-US" dirty="0"/>
            </a:br>
            <a:r>
              <a:rPr lang="en-US" dirty="0"/>
              <a:t>			child </a:t>
            </a:r>
            <a:r>
              <a:rPr lang="en-US" dirty="0">
                <a:sym typeface="Symbol"/>
              </a:rPr>
              <a:t> </a:t>
            </a:r>
            <a:r>
              <a:rPr lang="en-US" dirty="0"/>
              <a:t>parent (min-heap)</a:t>
            </a:r>
          </a:p>
          <a:p>
            <a:pPr lvl="1"/>
            <a:r>
              <a:rPr lang="en-US" dirty="0"/>
              <a:t>Complete: all leaves on at most two (adjacent) levels, the upper of which is full, and the lower of which is left justified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4400550" y="4694238"/>
            <a:ext cx="3390900" cy="1858962"/>
            <a:chOff x="3504" y="2448"/>
            <a:chExt cx="1488" cy="816"/>
          </a:xfrm>
        </p:grpSpPr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3600" y="2448"/>
              <a:ext cx="1392" cy="6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0662" name="Oval 6"/>
            <p:cNvSpPr>
              <a:spLocks noChangeArrowheads="1"/>
            </p:cNvSpPr>
            <p:nvPr/>
          </p:nvSpPr>
          <p:spPr bwMode="auto">
            <a:xfrm>
              <a:off x="4464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auto">
            <a:xfrm>
              <a:off x="4368" y="321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 flipH="1">
              <a:off x="4416" y="3168"/>
              <a:ext cx="48" cy="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70665" name="Group 9"/>
            <p:cNvGrpSpPr>
              <a:grpSpLocks/>
            </p:cNvGrpSpPr>
            <p:nvPr/>
          </p:nvGrpSpPr>
          <p:grpSpPr bwMode="auto">
            <a:xfrm>
              <a:off x="4080" y="3120"/>
              <a:ext cx="240" cy="144"/>
              <a:chOff x="1056" y="4032"/>
              <a:chExt cx="240" cy="144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auto">
              <a:xfrm>
                <a:off x="1152" y="40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auto">
              <a:xfrm>
                <a:off x="1056" y="41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68" name="Oval 12"/>
              <p:cNvSpPr>
                <a:spLocks noChangeArrowheads="1"/>
              </p:cNvSpPr>
              <p:nvPr/>
            </p:nvSpPr>
            <p:spPr bwMode="auto">
              <a:xfrm>
                <a:off x="1248" y="41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69" name="Line 13"/>
              <p:cNvSpPr>
                <a:spLocks noChangeShapeType="1"/>
              </p:cNvSpPr>
              <p:nvPr/>
            </p:nvSpPr>
            <p:spPr bwMode="auto">
              <a:xfrm flipH="1">
                <a:off x="1104" y="408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>
                <a:off x="1200" y="408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70671" name="Group 15"/>
            <p:cNvGrpSpPr>
              <a:grpSpLocks/>
            </p:cNvGrpSpPr>
            <p:nvPr/>
          </p:nvGrpSpPr>
          <p:grpSpPr bwMode="auto">
            <a:xfrm>
              <a:off x="3792" y="3120"/>
              <a:ext cx="240" cy="144"/>
              <a:chOff x="1056" y="4032"/>
              <a:chExt cx="240" cy="144"/>
            </a:xfrm>
          </p:grpSpPr>
          <p:sp>
            <p:nvSpPr>
              <p:cNvPr id="70672" name="Oval 16"/>
              <p:cNvSpPr>
                <a:spLocks noChangeArrowheads="1"/>
              </p:cNvSpPr>
              <p:nvPr/>
            </p:nvSpPr>
            <p:spPr bwMode="auto">
              <a:xfrm>
                <a:off x="1152" y="40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73" name="Oval 17"/>
              <p:cNvSpPr>
                <a:spLocks noChangeArrowheads="1"/>
              </p:cNvSpPr>
              <p:nvPr/>
            </p:nvSpPr>
            <p:spPr bwMode="auto">
              <a:xfrm>
                <a:off x="1056" y="41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74" name="Oval 18"/>
              <p:cNvSpPr>
                <a:spLocks noChangeArrowheads="1"/>
              </p:cNvSpPr>
              <p:nvPr/>
            </p:nvSpPr>
            <p:spPr bwMode="auto">
              <a:xfrm>
                <a:off x="1248" y="41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75" name="Line 19"/>
              <p:cNvSpPr>
                <a:spLocks noChangeShapeType="1"/>
              </p:cNvSpPr>
              <p:nvPr/>
            </p:nvSpPr>
            <p:spPr bwMode="auto">
              <a:xfrm flipH="1">
                <a:off x="1104" y="408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76" name="Line 20"/>
              <p:cNvSpPr>
                <a:spLocks noChangeShapeType="1"/>
              </p:cNvSpPr>
              <p:nvPr/>
            </p:nvSpPr>
            <p:spPr bwMode="auto">
              <a:xfrm>
                <a:off x="1200" y="408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70677" name="Group 21"/>
            <p:cNvGrpSpPr>
              <a:grpSpLocks/>
            </p:cNvGrpSpPr>
            <p:nvPr/>
          </p:nvGrpSpPr>
          <p:grpSpPr bwMode="auto">
            <a:xfrm>
              <a:off x="3504" y="3120"/>
              <a:ext cx="240" cy="144"/>
              <a:chOff x="1056" y="4032"/>
              <a:chExt cx="240" cy="144"/>
            </a:xfrm>
          </p:grpSpPr>
          <p:sp>
            <p:nvSpPr>
              <p:cNvPr id="70678" name="Oval 22"/>
              <p:cNvSpPr>
                <a:spLocks noChangeArrowheads="1"/>
              </p:cNvSpPr>
              <p:nvPr/>
            </p:nvSpPr>
            <p:spPr bwMode="auto">
              <a:xfrm>
                <a:off x="1152" y="40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79" name="Oval 23"/>
              <p:cNvSpPr>
                <a:spLocks noChangeArrowheads="1"/>
              </p:cNvSpPr>
              <p:nvPr/>
            </p:nvSpPr>
            <p:spPr bwMode="auto">
              <a:xfrm>
                <a:off x="1056" y="41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80" name="Oval 24"/>
              <p:cNvSpPr>
                <a:spLocks noChangeArrowheads="1"/>
              </p:cNvSpPr>
              <p:nvPr/>
            </p:nvSpPr>
            <p:spPr bwMode="auto">
              <a:xfrm>
                <a:off x="1248" y="41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81" name="Line 25"/>
              <p:cNvSpPr>
                <a:spLocks noChangeShapeType="1"/>
              </p:cNvSpPr>
              <p:nvPr/>
            </p:nvSpPr>
            <p:spPr bwMode="auto">
              <a:xfrm flipH="1">
                <a:off x="1104" y="408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70682" name="Line 26"/>
              <p:cNvSpPr>
                <a:spLocks noChangeShapeType="1"/>
              </p:cNvSpPr>
              <p:nvPr/>
            </p:nvSpPr>
            <p:spPr bwMode="auto">
              <a:xfrm>
                <a:off x="1200" y="4080"/>
                <a:ext cx="48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163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1641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1642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265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2661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2663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2665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2669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3692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3693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3694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3695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4708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4710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4712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4715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4716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4719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573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5735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5737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5738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5739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5740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5741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5742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5745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254626" y="6149975"/>
            <a:ext cx="3287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CC00"/>
                </a:solidFill>
                <a:latin typeface="Times New Roman" pitchFamily="18" charset="0"/>
                <a:ea typeface="+mn-ea"/>
              </a:rPr>
              <a:t>We have a Heap!!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675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675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6758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6760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6766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6767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777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7782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7784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7787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7788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7791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880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880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8806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8808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8810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8811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8812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8814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8815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19827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9830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9832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9834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19835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19836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19837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binary tree in nature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144EB-BAF9-4507-90E7-66BFB5113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88" y="1653417"/>
            <a:ext cx="6343824" cy="51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085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085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0854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0856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0858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0859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0860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0861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1883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1884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2902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2903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2904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2907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392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392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3926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4951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4955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597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597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5976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699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699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6998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6999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7000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801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8020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8022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8024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2904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2904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9046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7662863" y="3149601"/>
            <a:ext cx="2189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CC00"/>
                </a:solidFill>
                <a:latin typeface="Times New Roman" pitchFamily="18" charset="0"/>
                <a:ea typeface="+mn-ea"/>
              </a:rPr>
              <a:t>NOT DONE!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9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0067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0068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0070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71716" name="Group 36"/>
          <p:cNvGrpSpPr>
            <a:grpSpLocks/>
          </p:cNvGrpSpPr>
          <p:nvPr/>
        </p:nvGrpSpPr>
        <p:grpSpPr bwMode="auto">
          <a:xfrm>
            <a:off x="4089400" y="2057400"/>
            <a:ext cx="5511800" cy="4076700"/>
            <a:chOff x="1040" y="1416"/>
            <a:chExt cx="3472" cy="2568"/>
          </a:xfrm>
        </p:grpSpPr>
        <p:sp>
          <p:nvSpPr>
            <p:cNvPr id="71684" name="Oval 4"/>
            <p:cNvSpPr>
              <a:spLocks noChangeArrowheads="1"/>
            </p:cNvSpPr>
            <p:nvPr/>
          </p:nvSpPr>
          <p:spPr bwMode="auto">
            <a:xfrm>
              <a:off x="2736" y="1416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X</a:t>
              </a:r>
            </a:p>
          </p:txBody>
        </p:sp>
        <p:sp>
          <p:nvSpPr>
            <p:cNvPr id="71685" name="Oval 5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G</a:t>
              </a:r>
            </a:p>
          </p:txBody>
        </p:sp>
        <p:sp>
          <p:nvSpPr>
            <p:cNvPr id="71686" name="Oval 6"/>
            <p:cNvSpPr>
              <a:spLocks noChangeArrowheads="1"/>
            </p:cNvSpPr>
            <p:nvPr/>
          </p:nvSpPr>
          <p:spPr bwMode="auto">
            <a:xfrm>
              <a:off x="177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T</a:t>
              </a:r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369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P</a:t>
              </a:r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 flipH="1">
              <a:off x="15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225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S</a:t>
              </a: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104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 flipH="1">
              <a:off x="12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 flipH="1">
              <a:off x="2016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2928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>
              <a:off x="201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02" name="Oval 22"/>
            <p:cNvSpPr>
              <a:spLocks noChangeArrowheads="1"/>
            </p:cNvSpPr>
            <p:nvPr/>
          </p:nvSpPr>
          <p:spPr bwMode="auto">
            <a:xfrm>
              <a:off x="321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M</a:t>
              </a:r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 flipH="1">
              <a:off x="345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04" name="Oval 24"/>
            <p:cNvSpPr>
              <a:spLocks noChangeArrowheads="1"/>
            </p:cNvSpPr>
            <p:nvPr/>
          </p:nvSpPr>
          <p:spPr bwMode="auto">
            <a:xfrm>
              <a:off x="417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N</a:t>
              </a:r>
            </a:p>
          </p:txBody>
        </p:sp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>
              <a:off x="39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>
              <a:off x="153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07" name="Oval 27"/>
            <p:cNvSpPr>
              <a:spLocks noChangeArrowheads="1"/>
            </p:cNvSpPr>
            <p:nvPr/>
          </p:nvSpPr>
          <p:spPr bwMode="auto">
            <a:xfrm>
              <a:off x="155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E</a:t>
              </a:r>
            </a:p>
          </p:txBody>
        </p:sp>
        <p:sp>
          <p:nvSpPr>
            <p:cNvPr id="71708" name="Oval 28"/>
            <p:cNvSpPr>
              <a:spLocks noChangeArrowheads="1"/>
            </p:cNvSpPr>
            <p:nvPr/>
          </p:nvSpPr>
          <p:spPr bwMode="auto">
            <a:xfrm>
              <a:off x="200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R</a:t>
              </a:r>
            </a:p>
          </p:txBody>
        </p:sp>
        <p:sp>
          <p:nvSpPr>
            <p:cNvPr id="71709" name="Line 29"/>
            <p:cNvSpPr>
              <a:spLocks noChangeShapeType="1"/>
            </p:cNvSpPr>
            <p:nvPr/>
          </p:nvSpPr>
          <p:spPr bwMode="auto">
            <a:xfrm flipH="1">
              <a:off x="225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>
              <a:off x="24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1711" name="Oval 31"/>
            <p:cNvSpPr>
              <a:spLocks noChangeArrowheads="1"/>
            </p:cNvSpPr>
            <p:nvPr/>
          </p:nvSpPr>
          <p:spPr bwMode="auto">
            <a:xfrm>
              <a:off x="251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71712" name="Oval 32"/>
            <p:cNvSpPr>
              <a:spLocks noChangeArrowheads="1"/>
            </p:cNvSpPr>
            <p:nvPr/>
          </p:nvSpPr>
          <p:spPr bwMode="auto">
            <a:xfrm>
              <a:off x="2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I</a:t>
              </a:r>
            </a:p>
          </p:txBody>
        </p:sp>
        <p:sp>
          <p:nvSpPr>
            <p:cNvPr id="71713" name="Line 33"/>
            <p:cNvSpPr>
              <a:spLocks noChangeShapeType="1"/>
            </p:cNvSpPr>
            <p:nvPr/>
          </p:nvSpPr>
          <p:spPr bwMode="auto">
            <a:xfrm flipH="1">
              <a:off x="321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109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109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1096" name="Text Box 24"/>
          <p:cNvSpPr txBox="1">
            <a:spLocks noChangeArrowheads="1"/>
          </p:cNvSpPr>
          <p:nvPr/>
        </p:nvSpPr>
        <p:spPr bwMode="auto">
          <a:xfrm>
            <a:off x="6940550" y="4168776"/>
            <a:ext cx="2674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CC00"/>
                </a:solidFill>
                <a:latin typeface="Times New Roman" pitchFamily="18" charset="0"/>
                <a:ea typeface="+mn-ea"/>
              </a:rPr>
              <a:t>Still Not Done…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211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211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211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313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Bottom-Up Heap Construction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leaves of tree as mini-heaps. Merge pairs of heaps by calling </a:t>
            </a:r>
            <a:r>
              <a:rPr lang="en-US" dirty="0" err="1"/>
              <a:t>downHeap</a:t>
            </a:r>
            <a:r>
              <a:rPr lang="en-US" dirty="0"/>
              <a:t> on internal node parents of mini-heaps:</a:t>
            </a:r>
          </a:p>
          <a:p>
            <a:endParaRPr lang="en-US" dirty="0"/>
          </a:p>
          <a:p>
            <a:pPr marL="573088" lvl="3">
              <a:buNone/>
            </a:pPr>
            <a:r>
              <a:rPr lang="en-US" sz="2800" b="1" dirty="0">
                <a:solidFill>
                  <a:schemeClr val="bg2"/>
                </a:solidFill>
                <a:latin typeface="Courier New" pitchFamily="49" charset="0"/>
              </a:rPr>
              <a:t>for</a:t>
            </a:r>
            <a:r>
              <a:rPr lang="en-US" sz="2800" dirty="0">
                <a:latin typeface="Courier New" pitchFamily="49" charset="0"/>
              </a:rPr>
              <a:t> (</a:t>
            </a:r>
            <a:r>
              <a:rPr lang="en-US" sz="2800" b="1" dirty="0" err="1">
                <a:solidFill>
                  <a:schemeClr val="bg2"/>
                </a:solidFill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 = (n-1)/2;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 &gt;= 0; 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--)</a:t>
            </a:r>
          </a:p>
          <a:p>
            <a:pPr lvl="4">
              <a:buFontTx/>
              <a:buNone/>
            </a:pPr>
            <a:r>
              <a:rPr lang="en-US" sz="2800" dirty="0" err="1">
                <a:latin typeface="Courier New" pitchFamily="49" charset="0"/>
              </a:rPr>
              <a:t>downHeap</a:t>
            </a:r>
            <a:r>
              <a:rPr lang="en-US" sz="2800" dirty="0">
                <a:latin typeface="Courier New" pitchFamily="49" charset="0"/>
              </a:rPr>
              <a:t>(</a:t>
            </a:r>
            <a:r>
              <a:rPr lang="en-US" sz="2800" dirty="0" err="1">
                <a:latin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</a:rPr>
              <a:t>);</a:t>
            </a:r>
          </a:p>
        </p:txBody>
      </p:sp>
      <p:sp>
        <p:nvSpPr>
          <p:cNvPr id="135172" name="WordArt 4" descr="Paper bag"/>
          <p:cNvSpPr>
            <a:spLocks noChangeArrowheads="1" noChangeShapeType="1" noTextEdit="1"/>
          </p:cNvSpPr>
          <p:nvPr/>
        </p:nvSpPr>
        <p:spPr bwMode="auto">
          <a:xfrm rot="-23486111">
            <a:off x="2466976" y="5343526"/>
            <a:ext cx="1647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l-G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Θ(?)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621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4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5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6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7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8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19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6220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6221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22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6223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6224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6225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723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3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42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43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7244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7245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46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7247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7248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7249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8265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66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8269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70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8273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928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8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86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88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39289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91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39292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39293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94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9295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39296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39297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0308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0313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0314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0315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0319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0320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0321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Height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848600" cy="4114800"/>
          </a:xfrm>
        </p:spPr>
        <p:txBody>
          <a:bodyPr/>
          <a:lstStyle/>
          <a:p>
            <a:r>
              <a:rPr lang="en-US" sz="2800"/>
              <a:t>A heap with </a:t>
            </a:r>
            <a:r>
              <a:rPr lang="en-US" sz="2800" i="1"/>
              <a:t>n</a:t>
            </a:r>
            <a:r>
              <a:rPr lang="en-US" sz="2800"/>
              <a:t> elements has height </a:t>
            </a:r>
            <a:r>
              <a:rPr lang="en-US" sz="2800" i="1"/>
              <a:t>h</a:t>
            </a:r>
            <a:r>
              <a:rPr lang="en-US" sz="2800"/>
              <a:t>(</a:t>
            </a:r>
            <a:r>
              <a:rPr lang="en-US" sz="2800" i="1"/>
              <a:t>n</a:t>
            </a:r>
            <a:r>
              <a:rPr lang="en-US" sz="2800"/>
              <a:t>) </a:t>
            </a:r>
            <a:r>
              <a:rPr lang="en-US" sz="2800">
                <a:sym typeface="Symbol" pitchFamily="18" charset="2"/>
              </a:rPr>
              <a:t> </a:t>
            </a:r>
            <a:r>
              <a:rPr lang="el-GR" sz="2800">
                <a:sym typeface="Symbol" pitchFamily="18" charset="2"/>
              </a:rPr>
              <a:t>Θ</a:t>
            </a:r>
            <a:r>
              <a:rPr lang="en-US" sz="2800">
                <a:sym typeface="Symbol" pitchFamily="18" charset="2"/>
              </a:rPr>
              <a:t>(lg </a:t>
            </a:r>
            <a:r>
              <a:rPr lang="en-US" sz="2800" i="1">
                <a:sym typeface="Symbol" pitchFamily="18" charset="2"/>
              </a:rPr>
              <a:t>n</a:t>
            </a:r>
            <a:r>
              <a:rPr lang="en-US" sz="2800">
                <a:sym typeface="Symbol" pitchFamily="18" charset="2"/>
              </a:rPr>
              <a:t>)</a:t>
            </a:r>
          </a:p>
          <a:p>
            <a:pPr lvl="1"/>
            <a:r>
              <a:rPr lang="en-US" sz="2400">
                <a:sym typeface="Symbol" pitchFamily="18" charset="2"/>
              </a:rPr>
              <a:t>Proof: it is easy to see that the height of a complete binary tree grows every time the number of nodes becomes a power of 2. So,</a:t>
            </a:r>
          </a:p>
          <a:p>
            <a:pPr lvl="1" algn="ctr">
              <a:buFontTx/>
              <a:buNone/>
            </a:pPr>
            <a:r>
              <a:rPr lang="en-US" sz="2400">
                <a:sym typeface="Symbol" pitchFamily="18" charset="2"/>
              </a:rPr>
              <a:t>2</a:t>
            </a:r>
            <a:r>
              <a:rPr lang="en-US" sz="2400" i="1" baseline="30000">
                <a:sym typeface="Symbol" pitchFamily="18" charset="2"/>
              </a:rPr>
              <a:t>h</a:t>
            </a:r>
            <a:r>
              <a:rPr lang="en-US" sz="2400" baseline="30000">
                <a:sym typeface="Symbol" pitchFamily="18" charset="2"/>
              </a:rPr>
              <a:t>(</a:t>
            </a:r>
            <a:r>
              <a:rPr lang="en-US" sz="2400" i="1" baseline="30000">
                <a:sym typeface="Symbol" pitchFamily="18" charset="2"/>
              </a:rPr>
              <a:t>n</a:t>
            </a:r>
            <a:r>
              <a:rPr lang="en-US" sz="2400" baseline="30000">
                <a:sym typeface="Symbol" pitchFamily="18" charset="2"/>
              </a:rPr>
              <a:t>) – 1</a:t>
            </a:r>
            <a:r>
              <a:rPr lang="en-US" sz="2400">
                <a:sym typeface="Symbol" pitchFamily="18" charset="2"/>
              </a:rPr>
              <a:t> ≤ 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Symbol" pitchFamily="18" charset="2"/>
              </a:rPr>
              <a:t> ≤ 2</a:t>
            </a:r>
            <a:r>
              <a:rPr lang="en-US" sz="2400" i="1" baseline="30000">
                <a:sym typeface="Symbol" pitchFamily="18" charset="2"/>
              </a:rPr>
              <a:t>h</a:t>
            </a:r>
            <a:r>
              <a:rPr lang="en-US" sz="2400" baseline="30000">
                <a:sym typeface="Symbol" pitchFamily="18" charset="2"/>
              </a:rPr>
              <a:t>(</a:t>
            </a:r>
            <a:r>
              <a:rPr lang="en-US" sz="2400" i="1" baseline="30000">
                <a:sym typeface="Symbol" pitchFamily="18" charset="2"/>
              </a:rPr>
              <a:t>n</a:t>
            </a:r>
            <a:r>
              <a:rPr lang="en-US" sz="2400" baseline="30000">
                <a:sym typeface="Symbol" pitchFamily="18" charset="2"/>
              </a:rPr>
              <a:t>)</a:t>
            </a:r>
            <a:r>
              <a:rPr lang="en-US" sz="2400">
                <a:sym typeface="Symbol" pitchFamily="18" charset="2"/>
              </a:rPr>
              <a:t> – 1</a:t>
            </a:r>
          </a:p>
          <a:p>
            <a:pPr lvl="1"/>
            <a:r>
              <a:rPr lang="en-US" sz="2400">
                <a:sym typeface="Symbol" pitchFamily="18" charset="2"/>
              </a:rPr>
              <a:t>This can be proven rigorously by mathematical induction from the formula</a:t>
            </a:r>
          </a:p>
          <a:p>
            <a:pPr lvl="1">
              <a:buFontTx/>
              <a:buNone/>
            </a:pPr>
            <a:endParaRPr lang="en-US" sz="1600">
              <a:sym typeface="Symbol" pitchFamily="18" charset="2"/>
            </a:endParaRPr>
          </a:p>
          <a:p>
            <a:pPr lvl="1"/>
            <a:r>
              <a:rPr lang="en-US" sz="2400">
                <a:sym typeface="Symbol" pitchFamily="18" charset="2"/>
              </a:rPr>
              <a:t>Using logarithms and solving for </a:t>
            </a:r>
            <a:r>
              <a:rPr lang="en-US" sz="2400" i="1">
                <a:sym typeface="Symbol" pitchFamily="18" charset="2"/>
              </a:rPr>
              <a:t>h</a:t>
            </a:r>
            <a:r>
              <a:rPr lang="en-US" sz="2400">
                <a:sym typeface="Symbol" pitchFamily="18" charset="2"/>
              </a:rPr>
              <a:t>(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Symbol" pitchFamily="18" charset="2"/>
              </a:rPr>
              <a:t>) we get</a:t>
            </a:r>
          </a:p>
          <a:p>
            <a:pPr lvl="1" algn="ctr">
              <a:buFontTx/>
              <a:buNone/>
            </a:pPr>
            <a:r>
              <a:rPr lang="en-US" sz="2400">
                <a:sym typeface="Symbol" pitchFamily="18" charset="2"/>
              </a:rPr>
              <a:t>lg (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Symbol" pitchFamily="18" charset="2"/>
              </a:rPr>
              <a:t> + 1) ≤ </a:t>
            </a:r>
            <a:r>
              <a:rPr lang="en-US" sz="2400" i="1">
                <a:sym typeface="Symbol" pitchFamily="18" charset="2"/>
              </a:rPr>
              <a:t>h</a:t>
            </a:r>
            <a:r>
              <a:rPr lang="en-US" sz="2400">
                <a:sym typeface="Symbol" pitchFamily="18" charset="2"/>
              </a:rPr>
              <a:t>(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Symbol" pitchFamily="18" charset="2"/>
              </a:rPr>
              <a:t>) ≤ 1 + lg </a:t>
            </a:r>
            <a:r>
              <a:rPr lang="en-US" sz="2400" i="1">
                <a:sym typeface="Symbol" pitchFamily="18" charset="2"/>
              </a:rPr>
              <a:t>n</a:t>
            </a:r>
            <a:endParaRPr lang="en-US" sz="2400">
              <a:sym typeface="Symbol" pitchFamily="18" charset="2"/>
            </a:endParaRPr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667376" y="4491038"/>
          <a:ext cx="1419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431640" progId="Equation.DSMT4">
                  <p:embed/>
                </p:oleObj>
              </mc:Choice>
              <mc:Fallback>
                <p:oleObj name="Equation" r:id="rId2" imgW="825480" imgH="431640" progId="Equation.DSMT4">
                  <p:embed/>
                  <p:pic>
                    <p:nvPicPr>
                      <p:cNvPr id="72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4491038"/>
                        <a:ext cx="14192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66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1335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1338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1340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1341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1342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1343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1344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1345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3379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3380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82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84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 flipH="1">
            <a:off x="447040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86" name="Line 26"/>
          <p:cNvSpPr>
            <a:spLocks noChangeShapeType="1"/>
          </p:cNvSpPr>
          <p:nvPr/>
        </p:nvSpPr>
        <p:spPr bwMode="auto">
          <a:xfrm>
            <a:off x="4857750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87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3388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3389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90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91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3392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3393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92430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4672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0101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55530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096001" y="2524126"/>
            <a:ext cx="542925" cy="54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663892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7181851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7724776" y="2524126"/>
            <a:ext cx="542925" cy="542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>
            <a:off x="6096000" y="32004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144404" name="Oval 20"/>
          <p:cNvSpPr>
            <a:spLocks noChangeArrowheads="1"/>
          </p:cNvSpPr>
          <p:nvPr/>
        </p:nvSpPr>
        <p:spPr bwMode="auto">
          <a:xfrm>
            <a:off x="4476750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144405" name="Line 21"/>
          <p:cNvSpPr>
            <a:spLocks noChangeShapeType="1"/>
          </p:cNvSpPr>
          <p:nvPr/>
        </p:nvSpPr>
        <p:spPr bwMode="auto">
          <a:xfrm flipH="1">
            <a:off x="4857750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7724775" y="4154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>
            <a:off x="6505575" y="3733800"/>
            <a:ext cx="1333500" cy="420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4064000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144409" name="Line 25"/>
          <p:cNvSpPr>
            <a:spLocks noChangeShapeType="1"/>
          </p:cNvSpPr>
          <p:nvPr/>
        </p:nvSpPr>
        <p:spPr bwMode="auto">
          <a:xfrm>
            <a:off x="4883150" y="4687888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4410" name="Line 26"/>
          <p:cNvSpPr>
            <a:spLocks noChangeShapeType="1"/>
          </p:cNvSpPr>
          <p:nvPr/>
        </p:nvSpPr>
        <p:spPr bwMode="auto">
          <a:xfrm flipH="1">
            <a:off x="446722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4411" name="Oval 27"/>
          <p:cNvSpPr>
            <a:spLocks noChangeArrowheads="1"/>
          </p:cNvSpPr>
          <p:nvPr/>
        </p:nvSpPr>
        <p:spPr bwMode="auto">
          <a:xfrm>
            <a:off x="4883150" y="5297488"/>
            <a:ext cx="533400" cy="53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144412" name="Oval 28"/>
          <p:cNvSpPr>
            <a:spLocks noChangeArrowheads="1"/>
          </p:cNvSpPr>
          <p:nvPr/>
        </p:nvSpPr>
        <p:spPr bwMode="auto">
          <a:xfrm>
            <a:off x="73056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144413" name="Line 29"/>
          <p:cNvSpPr>
            <a:spLocks noChangeShapeType="1"/>
          </p:cNvSpPr>
          <p:nvPr/>
        </p:nvSpPr>
        <p:spPr bwMode="auto">
          <a:xfrm flipH="1">
            <a:off x="7712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4414" name="Line 30"/>
          <p:cNvSpPr>
            <a:spLocks noChangeShapeType="1"/>
          </p:cNvSpPr>
          <p:nvPr/>
        </p:nvSpPr>
        <p:spPr bwMode="auto">
          <a:xfrm>
            <a:off x="8093075" y="4687888"/>
            <a:ext cx="152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4415" name="Oval 31"/>
          <p:cNvSpPr>
            <a:spLocks noChangeArrowheads="1"/>
          </p:cNvSpPr>
          <p:nvPr/>
        </p:nvSpPr>
        <p:spPr bwMode="auto">
          <a:xfrm>
            <a:off x="8118475" y="5297488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3657600" y="6172200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144417" name="Line 33"/>
          <p:cNvSpPr>
            <a:spLocks noChangeShapeType="1"/>
          </p:cNvSpPr>
          <p:nvPr/>
        </p:nvSpPr>
        <p:spPr bwMode="auto">
          <a:xfrm flipH="1">
            <a:off x="4064000" y="5830888"/>
            <a:ext cx="152400" cy="341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4418" name="Text Box 34"/>
          <p:cNvSpPr txBox="1">
            <a:spLocks noChangeArrowheads="1"/>
          </p:cNvSpPr>
          <p:nvPr/>
        </p:nvSpPr>
        <p:spPr bwMode="auto">
          <a:xfrm>
            <a:off x="5254626" y="6149975"/>
            <a:ext cx="3287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CC00"/>
                </a:solidFill>
                <a:latin typeface="Times New Roman" pitchFamily="18" charset="0"/>
                <a:ea typeface="+mn-ea"/>
              </a:rPr>
              <a:t>We have a Heap!!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9243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44672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50101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5530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09600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63892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7181851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724776" y="1981201"/>
            <a:ext cx="542925" cy="542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Bottom-Up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advantage of the bottom-up heap construction is that </a:t>
            </a:r>
            <a:r>
              <a:rPr lang="en-US" dirty="0" err="1"/>
              <a:t>downHeap</a:t>
            </a:r>
            <a:r>
              <a:rPr lang="en-US" dirty="0"/>
              <a:t> is mostly performed on very short heaps.</a:t>
            </a:r>
          </a:p>
          <a:p>
            <a:r>
              <a:rPr lang="en-US" dirty="0"/>
              <a:t>This makes the analysis a little more complicated, but the end result is a Phase I complexity of </a:t>
            </a:r>
            <a:r>
              <a:rPr lang="el-GR" dirty="0"/>
              <a:t>Θ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hlink"/>
                </a:solidFill>
              </a:rPr>
              <a:t>priority queue</a:t>
            </a:r>
            <a:r>
              <a:rPr lang="en-US" dirty="0"/>
              <a:t> is a queue in which elements are inserted not at the end, but in order based on an assigned priority. Elements are still removed at the front.</a:t>
            </a:r>
          </a:p>
          <a:p>
            <a:r>
              <a:rPr lang="en-US" dirty="0" err="1"/>
              <a:t>PurePriorityQueue</a:t>
            </a:r>
            <a:r>
              <a:rPr lang="en-US" dirty="0"/>
              <a:t> interface</a:t>
            </a:r>
          </a:p>
          <a:p>
            <a:r>
              <a:rPr lang="en-US" dirty="0"/>
              <a:t>Heap class implements </a:t>
            </a:r>
            <a:r>
              <a:rPr lang="en-US" dirty="0" err="1"/>
              <a:t>PurePriorityQueue</a:t>
            </a:r>
            <a:endParaRPr lang="en-US" dirty="0"/>
          </a:p>
          <a:p>
            <a:r>
              <a:rPr lang="en-US" dirty="0"/>
              <a:t>…code…</a:t>
            </a:r>
          </a:p>
        </p:txBody>
      </p:sp>
    </p:spTree>
    <p:extLst>
      <p:ext uri="{BB962C8B-B14F-4D97-AF65-F5344CB8AC3E}">
        <p14:creationId xmlns:p14="http://schemas.microsoft.com/office/powerpoint/2010/main" val="4741720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 Applications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BD3439-97DB-49E1-917A-2CC381238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5313" y="1455731"/>
            <a:ext cx="6504172" cy="51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50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Comparisons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D18B8-B3EB-4F82-87D7-8066570A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79" y="1345116"/>
            <a:ext cx="8358243" cy="55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completeness property of a heap allows us to use an array or </a:t>
            </a:r>
            <a:r>
              <a:rPr lang="en-US" dirty="0" err="1"/>
              <a:t>ArrayList</a:t>
            </a:r>
            <a:r>
              <a:rPr lang="en-US" dirty="0"/>
              <a:t> to store the tree level by level.</a:t>
            </a:r>
          </a:p>
          <a:p>
            <a:r>
              <a:rPr lang="en-US" dirty="0"/>
              <a:t>We will use </a:t>
            </a:r>
            <a:r>
              <a:rPr lang="en-US" dirty="0" err="1"/>
              <a:t>ArrayList</a:t>
            </a:r>
            <a:r>
              <a:rPr lang="en-US" dirty="0"/>
              <a:t> for our implementation.</a:t>
            </a:r>
          </a:p>
          <a:p>
            <a:r>
              <a:rPr lang="en-US" dirty="0"/>
              <a:t>The largest element in the heap, the root of the tree is always at location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88" name="Rectangle 64"/>
          <p:cNvSpPr>
            <a:spLocks noChangeArrowheads="1"/>
          </p:cNvSpPr>
          <p:nvPr/>
        </p:nvSpPr>
        <p:spPr bwMode="auto">
          <a:xfrm>
            <a:off x="2209801" y="1187450"/>
            <a:ext cx="1096963" cy="685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</a:t>
            </a: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4089400" y="1714500"/>
            <a:ext cx="5511800" cy="4076700"/>
            <a:chOff x="1040" y="1416"/>
            <a:chExt cx="3472" cy="2568"/>
          </a:xfrm>
        </p:grpSpPr>
        <p:sp>
          <p:nvSpPr>
            <p:cNvPr id="77829" name="Oval 5"/>
            <p:cNvSpPr>
              <a:spLocks noChangeArrowheads="1"/>
            </p:cNvSpPr>
            <p:nvPr/>
          </p:nvSpPr>
          <p:spPr bwMode="auto">
            <a:xfrm>
              <a:off x="2736" y="1416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X</a:t>
              </a:r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G</a:t>
              </a:r>
            </a:p>
          </p:txBody>
        </p:sp>
        <p:sp>
          <p:nvSpPr>
            <p:cNvPr id="77831" name="Oval 7"/>
            <p:cNvSpPr>
              <a:spLocks noChangeArrowheads="1"/>
            </p:cNvSpPr>
            <p:nvPr/>
          </p:nvSpPr>
          <p:spPr bwMode="auto">
            <a:xfrm>
              <a:off x="177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T</a:t>
              </a:r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auto">
            <a:xfrm>
              <a:off x="3696" y="2017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P</a:t>
              </a:r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H="1">
              <a:off x="15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34" name="Oval 10"/>
            <p:cNvSpPr>
              <a:spLocks noChangeArrowheads="1"/>
            </p:cNvSpPr>
            <p:nvPr/>
          </p:nvSpPr>
          <p:spPr bwMode="auto">
            <a:xfrm>
              <a:off x="225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S</a:t>
              </a:r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auto">
            <a:xfrm>
              <a:off x="104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77836" name="Line 12"/>
            <p:cNvSpPr>
              <a:spLocks noChangeShapeType="1"/>
            </p:cNvSpPr>
            <p:nvPr/>
          </p:nvSpPr>
          <p:spPr bwMode="auto">
            <a:xfrm flipH="1">
              <a:off x="12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 flipH="1">
              <a:off x="2016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38" name="Line 14"/>
            <p:cNvSpPr>
              <a:spLocks noChangeShapeType="1"/>
            </p:cNvSpPr>
            <p:nvPr/>
          </p:nvSpPr>
          <p:spPr bwMode="auto">
            <a:xfrm>
              <a:off x="2928" y="1752"/>
              <a:ext cx="840" cy="26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39" name="Line 15"/>
            <p:cNvSpPr>
              <a:spLocks noChangeShapeType="1"/>
            </p:cNvSpPr>
            <p:nvPr/>
          </p:nvSpPr>
          <p:spPr bwMode="auto">
            <a:xfrm>
              <a:off x="201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40" name="Oval 16"/>
            <p:cNvSpPr>
              <a:spLocks noChangeArrowheads="1"/>
            </p:cNvSpPr>
            <p:nvPr/>
          </p:nvSpPr>
          <p:spPr bwMode="auto">
            <a:xfrm>
              <a:off x="321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M</a:t>
              </a:r>
            </a:p>
          </p:txBody>
        </p:sp>
        <p:sp>
          <p:nvSpPr>
            <p:cNvPr id="77841" name="Line 17"/>
            <p:cNvSpPr>
              <a:spLocks noChangeShapeType="1"/>
            </p:cNvSpPr>
            <p:nvPr/>
          </p:nvSpPr>
          <p:spPr bwMode="auto">
            <a:xfrm flipH="1">
              <a:off x="345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42" name="Oval 18"/>
            <p:cNvSpPr>
              <a:spLocks noChangeArrowheads="1"/>
            </p:cNvSpPr>
            <p:nvPr/>
          </p:nvSpPr>
          <p:spPr bwMode="auto">
            <a:xfrm>
              <a:off x="417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N</a:t>
              </a:r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>
              <a:off x="3936" y="2353"/>
              <a:ext cx="336" cy="5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>
              <a:off x="153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>
              <a:off x="155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E</a:t>
              </a:r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auto">
            <a:xfrm>
              <a:off x="200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R</a:t>
              </a:r>
            </a:p>
          </p:txBody>
        </p:sp>
        <p:sp>
          <p:nvSpPr>
            <p:cNvPr id="77847" name="Line 23"/>
            <p:cNvSpPr>
              <a:spLocks noChangeShapeType="1"/>
            </p:cNvSpPr>
            <p:nvPr/>
          </p:nvSpPr>
          <p:spPr bwMode="auto">
            <a:xfrm flipH="1">
              <a:off x="225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>
              <a:off x="249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7849" name="Oval 25"/>
            <p:cNvSpPr>
              <a:spLocks noChangeArrowheads="1"/>
            </p:cNvSpPr>
            <p:nvPr/>
          </p:nvSpPr>
          <p:spPr bwMode="auto">
            <a:xfrm>
              <a:off x="2512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A</a:t>
              </a:r>
            </a:p>
          </p:txBody>
        </p:sp>
        <p:sp>
          <p:nvSpPr>
            <p:cNvPr id="77850" name="Oval 26"/>
            <p:cNvSpPr>
              <a:spLocks noChangeArrowheads="1"/>
            </p:cNvSpPr>
            <p:nvPr/>
          </p:nvSpPr>
          <p:spPr bwMode="auto">
            <a:xfrm>
              <a:off x="2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ea typeface="+mn-ea"/>
                </a:rPr>
                <a:t>I</a:t>
              </a:r>
            </a:p>
          </p:txBody>
        </p:sp>
        <p:sp>
          <p:nvSpPr>
            <p:cNvPr id="77851" name="Line 27"/>
            <p:cNvSpPr>
              <a:spLocks noChangeShapeType="1"/>
            </p:cNvSpPr>
            <p:nvPr/>
          </p:nvSpPr>
          <p:spPr bwMode="auto">
            <a:xfrm flipH="1">
              <a:off x="3216" y="3264"/>
              <a:ext cx="96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77852" name="Text Box 28"/>
          <p:cNvSpPr txBox="1">
            <a:spLocks noChangeArrowheads="1"/>
          </p:cNvSpPr>
          <p:nvPr/>
        </p:nvSpPr>
        <p:spPr bwMode="auto">
          <a:xfrm>
            <a:off x="7334250" y="1714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5810250" y="2668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8883650" y="2668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5029200" y="411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6553200" y="411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8077200" y="411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9601200" y="411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3921125" y="5715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4816475" y="5715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5454650" y="57150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9</a:t>
            </a:r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6257926" y="5715001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  <p:sp>
        <p:nvSpPr>
          <p:cNvPr id="77863" name="Text Box 39"/>
          <p:cNvSpPr txBox="1">
            <a:spLocks noChangeArrowheads="1"/>
          </p:cNvSpPr>
          <p:nvPr/>
        </p:nvSpPr>
        <p:spPr bwMode="auto">
          <a:xfrm>
            <a:off x="6997701" y="5715001"/>
            <a:ext cx="481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11</a:t>
            </a:r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2209801" y="12954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0</a:t>
            </a:r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2678113" y="12954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X</a:t>
            </a:r>
          </a:p>
        </p:txBody>
      </p:sp>
      <p:sp>
        <p:nvSpPr>
          <p:cNvPr id="77866" name="Rectangle 42"/>
          <p:cNvSpPr>
            <a:spLocks noChangeArrowheads="1"/>
          </p:cNvSpPr>
          <p:nvPr/>
        </p:nvSpPr>
        <p:spPr bwMode="auto">
          <a:xfrm>
            <a:off x="2209801" y="17526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</a:t>
            </a:r>
          </a:p>
        </p:txBody>
      </p:sp>
      <p:sp>
        <p:nvSpPr>
          <p:cNvPr id="77867" name="Rectangle 43"/>
          <p:cNvSpPr>
            <a:spLocks noChangeArrowheads="1"/>
          </p:cNvSpPr>
          <p:nvPr/>
        </p:nvSpPr>
        <p:spPr bwMode="auto">
          <a:xfrm>
            <a:off x="2678113" y="17526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T</a:t>
            </a: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2209801" y="22098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77869" name="Rectangle 45"/>
          <p:cNvSpPr>
            <a:spLocks noChangeArrowheads="1"/>
          </p:cNvSpPr>
          <p:nvPr/>
        </p:nvSpPr>
        <p:spPr bwMode="auto">
          <a:xfrm>
            <a:off x="2678113" y="22098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P</a:t>
            </a:r>
          </a:p>
        </p:txBody>
      </p:sp>
      <p:sp>
        <p:nvSpPr>
          <p:cNvPr id="77870" name="Rectangle 46"/>
          <p:cNvSpPr>
            <a:spLocks noChangeArrowheads="1"/>
          </p:cNvSpPr>
          <p:nvPr/>
        </p:nvSpPr>
        <p:spPr bwMode="auto">
          <a:xfrm>
            <a:off x="2209801" y="26670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2678113" y="26670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G</a:t>
            </a:r>
          </a:p>
        </p:txBody>
      </p:sp>
      <p:sp>
        <p:nvSpPr>
          <p:cNvPr id="77872" name="Rectangle 48"/>
          <p:cNvSpPr>
            <a:spLocks noChangeArrowheads="1"/>
          </p:cNvSpPr>
          <p:nvPr/>
        </p:nvSpPr>
        <p:spPr bwMode="auto">
          <a:xfrm>
            <a:off x="2209801" y="31242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4</a:t>
            </a:r>
          </a:p>
        </p:txBody>
      </p:sp>
      <p:sp>
        <p:nvSpPr>
          <p:cNvPr id="77873" name="Rectangle 49"/>
          <p:cNvSpPr>
            <a:spLocks noChangeArrowheads="1"/>
          </p:cNvSpPr>
          <p:nvPr/>
        </p:nvSpPr>
        <p:spPr bwMode="auto">
          <a:xfrm>
            <a:off x="2678113" y="31242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77874" name="Rectangle 50"/>
          <p:cNvSpPr>
            <a:spLocks noChangeArrowheads="1"/>
          </p:cNvSpPr>
          <p:nvPr/>
        </p:nvSpPr>
        <p:spPr bwMode="auto">
          <a:xfrm>
            <a:off x="2209801" y="35814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5</a:t>
            </a:r>
          </a:p>
        </p:txBody>
      </p:sp>
      <p:sp>
        <p:nvSpPr>
          <p:cNvPr id="77875" name="Rectangle 51"/>
          <p:cNvSpPr>
            <a:spLocks noChangeArrowheads="1"/>
          </p:cNvSpPr>
          <p:nvPr/>
        </p:nvSpPr>
        <p:spPr bwMode="auto">
          <a:xfrm>
            <a:off x="2678113" y="35814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M</a:t>
            </a:r>
          </a:p>
        </p:txBody>
      </p:sp>
      <p:sp>
        <p:nvSpPr>
          <p:cNvPr id="77876" name="Rectangle 52"/>
          <p:cNvSpPr>
            <a:spLocks noChangeArrowheads="1"/>
          </p:cNvSpPr>
          <p:nvPr/>
        </p:nvSpPr>
        <p:spPr bwMode="auto">
          <a:xfrm>
            <a:off x="2209801" y="40386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6</a:t>
            </a:r>
          </a:p>
        </p:txBody>
      </p:sp>
      <p:sp>
        <p:nvSpPr>
          <p:cNvPr id="77877" name="Rectangle 53"/>
          <p:cNvSpPr>
            <a:spLocks noChangeArrowheads="1"/>
          </p:cNvSpPr>
          <p:nvPr/>
        </p:nvSpPr>
        <p:spPr bwMode="auto">
          <a:xfrm>
            <a:off x="2678113" y="40386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N</a:t>
            </a:r>
          </a:p>
        </p:txBody>
      </p:sp>
      <p:sp>
        <p:nvSpPr>
          <p:cNvPr id="77878" name="Rectangle 54"/>
          <p:cNvSpPr>
            <a:spLocks noChangeArrowheads="1"/>
          </p:cNvSpPr>
          <p:nvPr/>
        </p:nvSpPr>
        <p:spPr bwMode="auto">
          <a:xfrm>
            <a:off x="2209801" y="44958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7</a:t>
            </a:r>
          </a:p>
        </p:txBody>
      </p:sp>
      <p:sp>
        <p:nvSpPr>
          <p:cNvPr id="77879" name="Rectangle 55"/>
          <p:cNvSpPr>
            <a:spLocks noChangeArrowheads="1"/>
          </p:cNvSpPr>
          <p:nvPr/>
        </p:nvSpPr>
        <p:spPr bwMode="auto">
          <a:xfrm>
            <a:off x="2678113" y="44958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77880" name="Rectangle 56"/>
          <p:cNvSpPr>
            <a:spLocks noChangeArrowheads="1"/>
          </p:cNvSpPr>
          <p:nvPr/>
        </p:nvSpPr>
        <p:spPr bwMode="auto">
          <a:xfrm>
            <a:off x="2209801" y="49530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8</a:t>
            </a:r>
          </a:p>
        </p:txBody>
      </p:sp>
      <p:sp>
        <p:nvSpPr>
          <p:cNvPr id="77881" name="Rectangle 57"/>
          <p:cNvSpPr>
            <a:spLocks noChangeArrowheads="1"/>
          </p:cNvSpPr>
          <p:nvPr/>
        </p:nvSpPr>
        <p:spPr bwMode="auto">
          <a:xfrm>
            <a:off x="2678113" y="49530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E</a:t>
            </a:r>
          </a:p>
        </p:txBody>
      </p:sp>
      <p:sp>
        <p:nvSpPr>
          <p:cNvPr id="77882" name="Rectangle 58"/>
          <p:cNvSpPr>
            <a:spLocks noChangeArrowheads="1"/>
          </p:cNvSpPr>
          <p:nvPr/>
        </p:nvSpPr>
        <p:spPr bwMode="auto">
          <a:xfrm>
            <a:off x="2209801" y="54102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9</a:t>
            </a:r>
          </a:p>
        </p:txBody>
      </p:sp>
      <p:sp>
        <p:nvSpPr>
          <p:cNvPr id="77883" name="Rectangle 59"/>
          <p:cNvSpPr>
            <a:spLocks noChangeArrowheads="1"/>
          </p:cNvSpPr>
          <p:nvPr/>
        </p:nvSpPr>
        <p:spPr bwMode="auto">
          <a:xfrm>
            <a:off x="2678113" y="54102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R</a:t>
            </a:r>
          </a:p>
        </p:txBody>
      </p:sp>
      <p:sp>
        <p:nvSpPr>
          <p:cNvPr id="77884" name="Rectangle 60"/>
          <p:cNvSpPr>
            <a:spLocks noChangeArrowheads="1"/>
          </p:cNvSpPr>
          <p:nvPr/>
        </p:nvSpPr>
        <p:spPr bwMode="auto">
          <a:xfrm>
            <a:off x="2209801" y="58674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  <p:sp>
        <p:nvSpPr>
          <p:cNvPr id="77885" name="Rectangle 61"/>
          <p:cNvSpPr>
            <a:spLocks noChangeArrowheads="1"/>
          </p:cNvSpPr>
          <p:nvPr/>
        </p:nvSpPr>
        <p:spPr bwMode="auto">
          <a:xfrm>
            <a:off x="2678113" y="58674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A</a:t>
            </a:r>
          </a:p>
        </p:txBody>
      </p:sp>
      <p:sp>
        <p:nvSpPr>
          <p:cNvPr id="77886" name="Rectangle 62"/>
          <p:cNvSpPr>
            <a:spLocks noChangeArrowheads="1"/>
          </p:cNvSpPr>
          <p:nvPr/>
        </p:nvSpPr>
        <p:spPr bwMode="auto">
          <a:xfrm>
            <a:off x="2209801" y="6324600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11</a:t>
            </a:r>
          </a:p>
        </p:txBody>
      </p:sp>
      <p:sp>
        <p:nvSpPr>
          <p:cNvPr id="77887" name="Rectangle 63"/>
          <p:cNvSpPr>
            <a:spLocks noChangeArrowheads="1"/>
          </p:cNvSpPr>
          <p:nvPr/>
        </p:nvSpPr>
        <p:spPr bwMode="auto">
          <a:xfrm>
            <a:off x="2678113" y="6324600"/>
            <a:ext cx="4683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ea typeface="+mn-ea"/>
              </a:rPr>
              <a:t>I</a:t>
            </a:r>
          </a:p>
        </p:txBody>
      </p:sp>
      <p:sp>
        <p:nvSpPr>
          <p:cNvPr id="77889" name="Text Box 65"/>
          <p:cNvSpPr txBox="1">
            <a:spLocks noChangeArrowheads="1"/>
          </p:cNvSpPr>
          <p:nvPr/>
        </p:nvSpPr>
        <p:spPr bwMode="auto">
          <a:xfrm>
            <a:off x="8191501" y="5137151"/>
            <a:ext cx="2259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L(</a:t>
            </a:r>
            <a:r>
              <a:rPr lang="en-US" sz="2400" i="1" dirty="0" err="1">
                <a:solidFill>
                  <a:srgbClr val="D4876C"/>
                </a:solidFill>
                <a:latin typeface="Times New Roman" pitchFamily="18" charset="0"/>
                <a:ea typeface="+mn-ea"/>
              </a:rPr>
              <a:t>i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) = 2</a:t>
            </a:r>
            <a:r>
              <a:rPr lang="en-US" sz="2400" i="1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i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+1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R(</a:t>
            </a:r>
            <a:r>
              <a:rPr lang="en-US" sz="2400" i="1" dirty="0" err="1">
                <a:solidFill>
                  <a:srgbClr val="D4876C"/>
                </a:solidFill>
                <a:latin typeface="Times New Roman" pitchFamily="18" charset="0"/>
                <a:ea typeface="+mn-ea"/>
              </a:rPr>
              <a:t>i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) = 2</a:t>
            </a:r>
            <a:r>
              <a:rPr lang="en-US" sz="2400" i="1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i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+2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P(</a:t>
            </a:r>
            <a:r>
              <a:rPr lang="en-US" sz="2400" i="1" dirty="0" err="1">
                <a:solidFill>
                  <a:srgbClr val="D4876C"/>
                </a:solidFill>
                <a:latin typeface="Times New Roman" pitchFamily="18" charset="0"/>
                <a:ea typeface="+mn-ea"/>
              </a:rPr>
              <a:t>i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) = 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  <a:sym typeface="Symbol" pitchFamily="18" charset="2"/>
              </a:rPr>
              <a:t>(</a:t>
            </a:r>
            <a:r>
              <a:rPr lang="en-US" sz="2400" i="1" dirty="0" err="1">
                <a:solidFill>
                  <a:srgbClr val="D4876C"/>
                </a:solidFill>
                <a:latin typeface="Times New Roman" pitchFamily="18" charset="0"/>
                <a:ea typeface="+mn-ea"/>
              </a:rPr>
              <a:t>i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  <a:sym typeface="Symbol"/>
              </a:rPr>
              <a:t>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</a:rPr>
              <a:t>1)/ 2</a:t>
            </a:r>
            <a:r>
              <a:rPr lang="en-US" sz="2400" dirty="0">
                <a:solidFill>
                  <a:srgbClr val="D4876C"/>
                </a:solidFill>
                <a:latin typeface="Times New Roman" pitchFamily="18" charset="0"/>
                <a:ea typeface="+mn-ea"/>
                <a:sym typeface="Symbol" pitchFamily="18" charset="2"/>
              </a:rPr>
              <a:t>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44104</TotalTime>
  <Words>2046</Words>
  <Application>Microsoft Office PowerPoint</Application>
  <PresentationFormat>Widescreen</PresentationFormat>
  <Paragraphs>1302</Paragraphs>
  <Slides>77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Georgia</vt:lpstr>
      <vt:lpstr>Verdana</vt:lpstr>
      <vt:lpstr>Arial</vt:lpstr>
      <vt:lpstr>Americana BT</vt:lpstr>
      <vt:lpstr>Courier New</vt:lpstr>
      <vt:lpstr>Carmina Lt BT</vt:lpstr>
      <vt:lpstr>Calibri</vt:lpstr>
      <vt:lpstr>Wingdings</vt:lpstr>
      <vt:lpstr>Times New Roman</vt:lpstr>
      <vt:lpstr>Arial Narrow</vt:lpstr>
      <vt:lpstr>Profile</vt:lpstr>
      <vt:lpstr>Cactus</vt:lpstr>
      <vt:lpstr>Equation</vt:lpstr>
      <vt:lpstr>Heaps Heap Sort &amp; Priority Queues</vt:lpstr>
      <vt:lpstr>Alerts</vt:lpstr>
      <vt:lpstr>Quote</vt:lpstr>
      <vt:lpstr>Definition</vt:lpstr>
      <vt:lpstr>A complete binary tree in nature</vt:lpstr>
      <vt:lpstr>Example</vt:lpstr>
      <vt:lpstr>Logarithmic Height</vt:lpstr>
      <vt:lpstr>Representation</vt:lpstr>
      <vt:lpstr>Illustration</vt:lpstr>
      <vt:lpstr>Heap Maintenance</vt:lpstr>
      <vt:lpstr>Insertion</vt:lpstr>
      <vt:lpstr>Insertion</vt:lpstr>
      <vt:lpstr>percolateUp(int i)</vt:lpstr>
      <vt:lpstr>Insertion</vt:lpstr>
      <vt:lpstr>Insertion</vt:lpstr>
      <vt:lpstr>Insertion</vt:lpstr>
      <vt:lpstr>Insertion</vt:lpstr>
      <vt:lpstr>Insertion</vt:lpstr>
      <vt:lpstr>Remove</vt:lpstr>
      <vt:lpstr>Remove</vt:lpstr>
      <vt:lpstr>Remove</vt:lpstr>
      <vt:lpstr>percolateDown(int i)</vt:lpstr>
      <vt:lpstr>Remove</vt:lpstr>
      <vt:lpstr>Remove</vt:lpstr>
      <vt:lpstr>Remove</vt:lpstr>
      <vt:lpstr>Remove</vt:lpstr>
      <vt:lpstr>Remove</vt:lpstr>
      <vt:lpstr>Remove</vt:lpstr>
      <vt:lpstr>Remove</vt:lpstr>
      <vt:lpstr>HeapSort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Bottom-Up Heap Construction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Bottom-Up Analysis</vt:lpstr>
      <vt:lpstr>Priority Queue</vt:lpstr>
      <vt:lpstr>PQ Applications</vt:lpstr>
      <vt:lpstr>Sorting Comparisons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750</cp:revision>
  <dcterms:created xsi:type="dcterms:W3CDTF">2005-03-22T22:30:11Z</dcterms:created>
  <dcterms:modified xsi:type="dcterms:W3CDTF">2022-10-30T21:07:40Z</dcterms:modified>
</cp:coreProperties>
</file>