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448" r:id="rId2"/>
    <p:sldId id="460" r:id="rId3"/>
    <p:sldId id="258" r:id="rId4"/>
    <p:sldId id="259" r:id="rId5"/>
    <p:sldId id="260" r:id="rId6"/>
    <p:sldId id="262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1" r:id="rId18"/>
    <p:sldId id="264" r:id="rId19"/>
    <p:sldId id="539" r:id="rId20"/>
    <p:sldId id="540" r:id="rId21"/>
    <p:sldId id="266" r:id="rId22"/>
    <p:sldId id="265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541" r:id="rId39"/>
  </p:sldIdLst>
  <p:sldSz cx="12192000" cy="6858000"/>
  <p:notesSz cx="7315200" cy="9601200"/>
  <p:embeddedFontLst>
    <p:embeddedFont>
      <p:font typeface="Americana BT" panose="02020504070506020904" pitchFamily="18" charset="0"/>
      <p:regular r:id="rId42"/>
      <p:bold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vin and Hobbes" panose="020B0603050602060203" pitchFamily="34" charset="0"/>
      <p:regular r:id="rId49"/>
    </p:embeddedFont>
    <p:embeddedFont>
      <p:font typeface="Cambria Math" panose="02040503050406030204" pitchFamily="18" charset="0"/>
      <p:regular r:id="rId50"/>
    </p:embeddedFont>
    <p:embeddedFont>
      <p:font typeface="Carmina Lt BT" panose="0207050206030A030404" pitchFamily="18" charset="0"/>
      <p:regular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2F2F2"/>
    <a:srgbClr val="CBCBCB"/>
    <a:srgbClr val="FFFFFF"/>
    <a:srgbClr val="C8655D"/>
    <a:srgbClr val="BF2610"/>
    <a:srgbClr val="C24D67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 autoAdjust="0"/>
  </p:normalViewPr>
  <p:slideViewPr>
    <p:cSldViewPr>
      <p:cViewPr varScale="1">
        <p:scale>
          <a:sx n="97" d="100"/>
          <a:sy n="97" d="100"/>
        </p:scale>
        <p:origin x="84" y="264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66AB41-2DBD-467C-A47B-3DF4A503E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2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92"/>
            <a:ext cx="11582400" cy="227015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13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13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4864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5A4992-F6A1-091E-A613-7D125DDEFB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6616" y="1371600"/>
            <a:ext cx="54864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10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77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95" y="1076338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9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  <p:sldLayoutId id="214748477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888" indent="-469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28" indent="-43655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893" indent="-39527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20" indent="-38734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861" indent="-39845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050" indent="-39845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238" indent="-39845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427" indent="-39845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615" indent="-39845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9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1" y="966162"/>
            <a:ext cx="9347200" cy="1396043"/>
          </a:xfrm>
        </p:spPr>
        <p:txBody>
          <a:bodyPr/>
          <a:lstStyle/>
          <a:p>
            <a:pPr eaLnBrk="1" hangingPunct="1"/>
            <a:r>
              <a:rPr lang="en-US" altLang="en-US" dirty="0"/>
              <a:t>Divide &amp; Conquer Sorting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1" y="3429000"/>
            <a:ext cx="10582259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19" y="2933701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2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→7</a:t>
            </a: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2162188" y="1760539"/>
            <a:ext cx="430303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Base Case</a:t>
            </a:r>
          </a:p>
        </p:txBody>
      </p:sp>
      <p:sp>
        <p:nvSpPr>
          <p:cNvPr id="34842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5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6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7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8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H="1">
            <a:off x="2125678" y="5029200"/>
            <a:ext cx="236537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2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→7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2162188" y="1760539"/>
            <a:ext cx="430303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Base Case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→2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370268" y="5029200"/>
            <a:ext cx="182563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2 7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162183" y="1760539"/>
            <a:ext cx="152958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Merge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2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3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5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6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2211393" y="50292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 flipH="1" flipV="1">
            <a:off x="3395668" y="50292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2 7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10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2162190" y="1760539"/>
            <a:ext cx="580825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…, Base Case, Merge</a:t>
            </a:r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flipV="1">
            <a:off x="4424368" y="50292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 flipV="1">
            <a:off x="5608642" y="50292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9 4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2 4 7 9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2 7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10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2162183" y="1760539"/>
            <a:ext cx="152958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Merge</a:t>
            </a:r>
          </a:p>
        </p:txBody>
      </p:sp>
      <p:sp>
        <p:nvSpPr>
          <p:cNvPr id="38938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38939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</a:p>
        </p:txBody>
      </p:sp>
      <p:sp>
        <p:nvSpPr>
          <p:cNvPr id="38940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8941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42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43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44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V="1">
            <a:off x="3017842" y="39624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H="1" flipV="1">
            <a:off x="4994289" y="39624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9 4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2 4 7 9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3 8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6 1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1 3 6 8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2 7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6 1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1 6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10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3 8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3 8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162182" y="1760539"/>
            <a:ext cx="521674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…, Merge, Merge</a:t>
            </a:r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39963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8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8</a:t>
            </a: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1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6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6</a:t>
            </a: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V="1">
            <a:off x="6985014" y="39624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 flipV="1">
            <a:off x="8961442" y="39624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1 2 3 4 6 7 8 9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9 4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2 4 7 9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3 8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6 1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1 3 6 8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2 7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6 1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1 6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10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10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3 8 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 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3 8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162183" y="1760539"/>
            <a:ext cx="152958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Merge</a:t>
            </a:r>
          </a:p>
        </p:txBody>
      </p:sp>
      <p:sp>
        <p:nvSpPr>
          <p:cNvPr id="40986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2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40987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4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4</a:t>
            </a:r>
          </a:p>
        </p:txBody>
      </p:sp>
      <p:sp>
        <p:nvSpPr>
          <p:cNvPr id="40988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9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0989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8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8</a:t>
            </a:r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3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1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0992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6</a:t>
            </a: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→</a:t>
            </a:r>
            <a:r>
              <a:rPr lang="en-US" sz="2200">
                <a:solidFill>
                  <a:srgbClr val="336699"/>
                </a:solidFill>
                <a:latin typeface="Verdana" panose="020B0604030504040204" pitchFamily="34" charset="0"/>
                <a:ea typeface="+mn-ea"/>
              </a:rPr>
              <a:t>6</a:t>
            </a:r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 flipV="1">
            <a:off x="4191014" y="28956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 flipH="1" flipV="1">
            <a:off x="7843842" y="2895600"/>
            <a:ext cx="182563" cy="381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Analysis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Use recurrence relation.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2"/>
                </a:solidFill>
              </a:rPr>
              <a:t>T(0) = T(1) = 2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accent2"/>
                </a:solidFill>
              </a:rPr>
              <a:t>T(n) = </a:t>
            </a:r>
            <a:r>
              <a:rPr lang="en-US" sz="2800" i="1" dirty="0" err="1">
                <a:solidFill>
                  <a:schemeClr val="accent2"/>
                </a:solidFill>
              </a:rPr>
              <a:t>cn</a:t>
            </a:r>
            <a:r>
              <a:rPr lang="en-US" sz="2800" dirty="0">
                <a:solidFill>
                  <a:schemeClr val="accent2"/>
                </a:solidFill>
              </a:rPr>
              <a:t> +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		T(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/2) +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		T(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/2) +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i="1" dirty="0" err="1">
                <a:solidFill>
                  <a:schemeClr val="accent2"/>
                </a:solidFill>
              </a:rPr>
              <a:t>cn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	= 2</a:t>
            </a:r>
            <a:r>
              <a:rPr lang="en-US" sz="2800" i="1" dirty="0">
                <a:solidFill>
                  <a:schemeClr val="accent2"/>
                </a:solidFill>
              </a:rPr>
              <a:t>cn</a:t>
            </a:r>
            <a:r>
              <a:rPr lang="en-US" sz="2800" dirty="0">
                <a:solidFill>
                  <a:schemeClr val="accent2"/>
                </a:solidFill>
              </a:rPr>
              <a:t> + 2T(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/2)</a:t>
            </a:r>
            <a:br>
              <a:rPr lang="en-US" sz="2800" dirty="0"/>
            </a:br>
            <a:r>
              <a:rPr lang="en-US" sz="2800" dirty="0"/>
              <a:t>where </a:t>
            </a:r>
            <a:r>
              <a:rPr lang="en-US" sz="2800" i="1" dirty="0"/>
              <a:t>c</a:t>
            </a:r>
            <a:r>
              <a:rPr lang="en-US" sz="2800" dirty="0"/>
              <a:t> is a constant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800" dirty="0"/>
              <a:t>Master Theorem: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chemeClr val="accent2"/>
                </a:solidFill>
              </a:rPr>
              <a:t>T(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  <a:sym typeface="Symbol" panose="05050102010706020507" pitchFamily="18" charset="2"/>
              </a:rPr>
              <a:t></a:t>
            </a:r>
            <a:r>
              <a:rPr lang="en-US" sz="2800" dirty="0">
                <a:solidFill>
                  <a:schemeClr val="accent2"/>
                </a:solidFill>
              </a:rPr>
              <a:t> Θ(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 lg </a:t>
            </a:r>
            <a:r>
              <a:rPr lang="en-US" sz="2800" i="1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0"/>
          </p:nvPr>
        </p:nvSpPr>
        <p:spPr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2800" b="1" dirty="0"/>
              <a:t>Algorithm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chemeClr val="accent2"/>
                </a:solidFill>
              </a:rPr>
              <a:t>mergeSort</a:t>
            </a:r>
            <a:r>
              <a:rPr lang="en-US" sz="2800" dirty="0"/>
              <a:t> (</a:t>
            </a:r>
            <a:r>
              <a:rPr lang="en-US" sz="2800" i="1" dirty="0"/>
              <a:t>S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b="1" dirty="0"/>
              <a:t>Input</a:t>
            </a:r>
            <a:r>
              <a:rPr lang="en-US" sz="2800" dirty="0"/>
              <a:t> sequence </a:t>
            </a:r>
            <a:r>
              <a:rPr lang="en-US" sz="2800" i="1" dirty="0"/>
              <a:t>S</a:t>
            </a:r>
            <a:r>
              <a:rPr lang="en-US" sz="2800" dirty="0"/>
              <a:t> with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i="1" dirty="0"/>
              <a:t>n</a:t>
            </a:r>
            <a:r>
              <a:rPr lang="en-US" sz="2800" dirty="0"/>
              <a:t> elements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800" b="1" dirty="0"/>
              <a:t>	Output</a:t>
            </a:r>
            <a:r>
              <a:rPr lang="en-US" sz="2800" dirty="0"/>
              <a:t> sequence </a:t>
            </a:r>
            <a:r>
              <a:rPr lang="en-US" sz="2800" i="1" dirty="0"/>
              <a:t>S</a:t>
            </a:r>
            <a:br>
              <a:rPr lang="en-US" sz="2800" dirty="0"/>
            </a:br>
            <a:r>
              <a:rPr lang="en-US" sz="2800" dirty="0"/>
              <a:t>	sorted</a:t>
            </a:r>
          </a:p>
          <a:p>
            <a:pPr>
              <a:buFont typeface="Wingdings" panose="05000000000000000000" pitchFamily="2" charset="2"/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i="1" dirty="0"/>
              <a:t>n</a:t>
            </a:r>
            <a:r>
              <a:rPr lang="en-US" sz="2000" dirty="0"/>
              <a:t> &gt;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 ← partition (S, </a:t>
            </a:r>
            <a:r>
              <a:rPr lang="en-US" sz="2000" b="1" i="1" dirty="0"/>
              <a:t>n</a:t>
            </a:r>
            <a:r>
              <a:rPr lang="en-US" sz="2000" dirty="0"/>
              <a:t>/2)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1 </a:t>
            </a:r>
            <a:r>
              <a:rPr lang="en-US" sz="2000" dirty="0"/>
              <a:t>← </a:t>
            </a:r>
            <a:r>
              <a:rPr lang="en-US" sz="2000" dirty="0" err="1"/>
              <a:t>mergeSort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2 </a:t>
            </a:r>
            <a:r>
              <a:rPr lang="en-US" sz="2000" dirty="0"/>
              <a:t>← </a:t>
            </a:r>
            <a:r>
              <a:rPr lang="en-US" sz="2000" dirty="0" err="1"/>
              <a:t>mergeSort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dirty="0"/>
              <a:t> ← merge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/>
              <a:t>return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uiExpand="1" build="p"/>
      <p:bldP spid="133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Why is MergeSort</a:t>
            </a: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Θ(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 lg </a:t>
            </a:r>
            <a:r>
              <a:rPr lang="en-US" i="1">
                <a:solidFill>
                  <a:schemeClr val="accent2"/>
                </a:solidFill>
              </a:rPr>
              <a:t>n</a:t>
            </a:r>
            <a:r>
              <a:rPr lang="en-US">
                <a:solidFill>
                  <a:schemeClr val="accent2"/>
                </a:solidFill>
              </a:rPr>
              <a:t>)?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height of the </a:t>
            </a:r>
            <a:r>
              <a:rPr lang="en-US" sz="2200" dirty="0" err="1"/>
              <a:t>mergeSort</a:t>
            </a:r>
            <a:r>
              <a:rPr lang="en-US" sz="2200" dirty="0"/>
              <a:t> tree is </a:t>
            </a:r>
            <a:r>
              <a:rPr lang="en-US" sz="2200" i="1" dirty="0">
                <a:solidFill>
                  <a:schemeClr val="accent2"/>
                </a:solidFill>
              </a:rPr>
              <a:t>O</a:t>
            </a:r>
            <a:r>
              <a:rPr lang="en-US" sz="2200" dirty="0">
                <a:solidFill>
                  <a:schemeClr val="accent2"/>
                </a:solidFill>
              </a:rPr>
              <a:t>(lg </a:t>
            </a:r>
            <a:r>
              <a:rPr lang="en-US" sz="2200" i="1" dirty="0">
                <a:solidFill>
                  <a:schemeClr val="accent2"/>
                </a:solidFill>
              </a:rPr>
              <a:t>n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r>
              <a:rPr lang="en-US" sz="2200" dirty="0"/>
              <a:t> because at each recursive call we divide the sequence in half</a:t>
            </a:r>
          </a:p>
          <a:p>
            <a:r>
              <a:rPr lang="en-US" sz="2200" dirty="0"/>
              <a:t>The overall amount of work done at the nodes of depth </a:t>
            </a:r>
            <a:r>
              <a:rPr lang="en-US" sz="2200" i="1" dirty="0" err="1"/>
              <a:t>i</a:t>
            </a:r>
            <a:r>
              <a:rPr lang="en-US" sz="2200" dirty="0"/>
              <a:t> is </a:t>
            </a:r>
            <a:r>
              <a:rPr lang="en-US" sz="2200" i="1" dirty="0">
                <a:solidFill>
                  <a:schemeClr val="accent2"/>
                </a:solidFill>
              </a:rPr>
              <a:t>O</a:t>
            </a:r>
            <a:r>
              <a:rPr lang="en-US" sz="2200" dirty="0">
                <a:solidFill>
                  <a:schemeClr val="accent2"/>
                </a:solidFill>
              </a:rPr>
              <a:t>(</a:t>
            </a:r>
            <a:r>
              <a:rPr lang="en-US" sz="2200" i="1" dirty="0">
                <a:solidFill>
                  <a:schemeClr val="accent2"/>
                </a:solidFill>
              </a:rPr>
              <a:t>n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r>
              <a:rPr lang="en-US" sz="2200" dirty="0"/>
              <a:t>: partition, merge, and recursive calls</a:t>
            </a:r>
          </a:p>
          <a:p>
            <a:r>
              <a:rPr lang="en-US" sz="2200" dirty="0"/>
              <a:t>Thus the total running time of </a:t>
            </a:r>
            <a:r>
              <a:rPr lang="en-US" sz="2200" dirty="0" err="1"/>
              <a:t>mergeSort</a:t>
            </a:r>
            <a:r>
              <a:rPr lang="en-US" sz="2200" dirty="0"/>
              <a:t> is </a:t>
            </a:r>
            <a:r>
              <a:rPr lang="en-US" sz="2200" i="1" dirty="0">
                <a:solidFill>
                  <a:schemeClr val="accent2"/>
                </a:solidFill>
              </a:rPr>
              <a:t>O</a:t>
            </a:r>
            <a:r>
              <a:rPr lang="en-US" sz="2200" dirty="0">
                <a:solidFill>
                  <a:schemeClr val="accent2"/>
                </a:solidFill>
              </a:rPr>
              <a:t>(</a:t>
            </a:r>
            <a:r>
              <a:rPr lang="en-US" sz="2200" i="1" dirty="0">
                <a:solidFill>
                  <a:schemeClr val="accent2"/>
                </a:solidFill>
              </a:rPr>
              <a:t>n</a:t>
            </a:r>
            <a:r>
              <a:rPr lang="en-US" sz="2200" dirty="0">
                <a:solidFill>
                  <a:schemeClr val="accent2"/>
                </a:solidFill>
              </a:rPr>
              <a:t> lg </a:t>
            </a:r>
            <a:r>
              <a:rPr lang="en-US" sz="2200" i="1" dirty="0">
                <a:solidFill>
                  <a:schemeClr val="accent2"/>
                </a:solidFill>
              </a:rPr>
              <a:t>n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endParaRPr lang="en-US" sz="2200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090743" y="3733800"/>
            <a:ext cx="40814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ea typeface="+mn-ea"/>
              </a:rPr>
              <a:t>depth  #calls   size   cost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ea typeface="+mn-ea"/>
              </a:rPr>
              <a:t>   0         1        </a:t>
            </a:r>
            <a:r>
              <a:rPr lang="en-US" sz="2200" i="1" dirty="0">
                <a:solidFill>
                  <a:srgbClr val="000000"/>
                </a:solidFill>
                <a:ea typeface="+mn-ea"/>
              </a:rPr>
              <a:t>n     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O(</a:t>
            </a:r>
            <a:r>
              <a:rPr lang="en-US" sz="2200" i="1" dirty="0">
                <a:solidFill>
                  <a:srgbClr val="000000"/>
                </a:solidFill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)</a:t>
            </a:r>
          </a:p>
          <a:p>
            <a:pPr lvl="0" eaLnBrk="1" hangingPunct="1">
              <a:spcBef>
                <a:spcPct val="20000"/>
              </a:spcBef>
              <a:buClr>
                <a:srgbClr val="CC0000"/>
              </a:buClr>
            </a:pPr>
            <a:r>
              <a:rPr lang="en-US" sz="2200" i="1" dirty="0">
                <a:solidFill>
                  <a:srgbClr val="000000"/>
                </a:solidFill>
                <a:ea typeface="+mn-ea"/>
              </a:rPr>
              <a:t>   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1         2       </a:t>
            </a:r>
            <a:r>
              <a:rPr lang="en-US" sz="2200" i="1" dirty="0">
                <a:solidFill>
                  <a:srgbClr val="000000"/>
                </a:solidFill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/2   </a:t>
            </a:r>
            <a:r>
              <a:rPr lang="en-US" sz="2200" dirty="0">
                <a:solidFill>
                  <a:srgbClr val="000000"/>
                </a:solidFill>
              </a:rPr>
              <a:t>O(</a:t>
            </a:r>
            <a:r>
              <a:rPr lang="en-US" sz="2200" i="1" dirty="0">
                <a:solidFill>
                  <a:srgbClr val="000000"/>
                </a:solidFill>
              </a:rPr>
              <a:t>n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  <a:ea typeface="+mn-ea"/>
            </a:endParaRPr>
          </a:p>
          <a:p>
            <a:pPr lvl="0" eaLnBrk="1" hangingPunct="1">
              <a:spcBef>
                <a:spcPct val="20000"/>
              </a:spcBef>
              <a:buClr>
                <a:srgbClr val="CC0000"/>
              </a:buClr>
            </a:pPr>
            <a:r>
              <a:rPr lang="en-US" sz="2200" dirty="0">
                <a:solidFill>
                  <a:srgbClr val="000000"/>
                </a:solidFill>
                <a:ea typeface="+mn-ea"/>
              </a:rPr>
              <a:t>   </a:t>
            </a:r>
            <a:r>
              <a:rPr lang="en-US" sz="10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a typeface="+mn-ea"/>
              </a:rPr>
              <a:t>i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         </a:t>
            </a:r>
            <a:r>
              <a:rPr lang="en-US" sz="1000" dirty="0">
                <a:solidFill>
                  <a:srgbClr val="000000"/>
                </a:solidFill>
                <a:ea typeface="+mn-ea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2</a:t>
            </a:r>
            <a:r>
              <a:rPr lang="en-US" sz="2200" i="1" baseline="30000" dirty="0">
                <a:solidFill>
                  <a:srgbClr val="000000"/>
                </a:solidFill>
                <a:ea typeface="+mn-ea"/>
              </a:rPr>
              <a:t>i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      </a:t>
            </a:r>
            <a:r>
              <a:rPr lang="en-US" sz="2200" i="1" dirty="0">
                <a:solidFill>
                  <a:srgbClr val="000000"/>
                </a:solidFill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/2</a:t>
            </a:r>
            <a:r>
              <a:rPr lang="en-US" sz="2200" i="1" baseline="30000" dirty="0">
                <a:solidFill>
                  <a:srgbClr val="000000"/>
                </a:solidFill>
                <a:ea typeface="+mn-ea"/>
              </a:rPr>
              <a:t>i</a:t>
            </a:r>
            <a:r>
              <a:rPr lang="en-US" sz="2200" dirty="0">
                <a:solidFill>
                  <a:srgbClr val="000000"/>
                </a:solidFill>
                <a:ea typeface="+mn-ea"/>
              </a:rPr>
              <a:t>   </a:t>
            </a:r>
            <a:r>
              <a:rPr lang="en-US" sz="2200" dirty="0">
                <a:solidFill>
                  <a:srgbClr val="000000"/>
                </a:solidFill>
              </a:rPr>
              <a:t>O(</a:t>
            </a:r>
            <a:r>
              <a:rPr lang="en-US" sz="2200" i="1" dirty="0">
                <a:solidFill>
                  <a:srgbClr val="000000"/>
                </a:solidFill>
              </a:rPr>
              <a:t>n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ea typeface="+mn-ea"/>
              </a:rPr>
              <a:t>   …        …        …      …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6902454" y="4259278"/>
            <a:ext cx="2674939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480189" y="4694252"/>
            <a:ext cx="1446213" cy="153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8513763" y="4694252"/>
            <a:ext cx="1446212" cy="153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207130" y="5127639"/>
            <a:ext cx="744539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9453568" y="5127639"/>
            <a:ext cx="779463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7265993" y="5127639"/>
            <a:ext cx="781051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8359780" y="5127639"/>
            <a:ext cx="781051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>
            <a:off x="6019805" y="5559439"/>
            <a:ext cx="439739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7212018" y="4414839"/>
            <a:ext cx="969963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8220090" y="4414839"/>
            <a:ext cx="1008063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6656402" y="4848225"/>
            <a:ext cx="5556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8672527" y="4848225"/>
            <a:ext cx="5556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7212027" y="4848225"/>
            <a:ext cx="5556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9199578" y="4848225"/>
            <a:ext cx="5556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9783777" y="5283200"/>
            <a:ext cx="3905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8672527" y="5283200"/>
            <a:ext cx="3905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6254764" y="5283200"/>
            <a:ext cx="3905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7377127" y="5283200"/>
            <a:ext cx="39052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645290" y="5283200"/>
            <a:ext cx="25717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777177" y="5283200"/>
            <a:ext cx="255587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8415352" y="5283200"/>
            <a:ext cx="25717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>
            <a:off x="9526603" y="5283200"/>
            <a:ext cx="257175" cy="279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6584954" y="5559439"/>
            <a:ext cx="439739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7716853" y="5559439"/>
            <a:ext cx="439737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7151702" y="5559439"/>
            <a:ext cx="439737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8848730" y="5559439"/>
            <a:ext cx="439739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8283580" y="5559439"/>
            <a:ext cx="438151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7" name="AutoShape 35"/>
          <p:cNvSpPr>
            <a:spLocks noChangeArrowheads="1"/>
          </p:cNvSpPr>
          <p:nvPr/>
        </p:nvSpPr>
        <p:spPr bwMode="auto">
          <a:xfrm>
            <a:off x="9980627" y="5559439"/>
            <a:ext cx="439737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9415468" y="5559439"/>
            <a:ext cx="438151" cy="155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Practical Considerations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Mergesort’s</a:t>
            </a:r>
            <a:r>
              <a:rPr lang="en-US" sz="2400" dirty="0"/>
              <a:t> use of auxiliary arrays is expensive</a:t>
            </a:r>
          </a:p>
          <a:p>
            <a:r>
              <a:rPr lang="en-US" sz="2400" dirty="0"/>
              <a:t>Implementing an in-place version can be tricky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 err="1"/>
              <a:t>Mergesort</a:t>
            </a:r>
            <a:r>
              <a:rPr lang="en-US" sz="2400" dirty="0"/>
              <a:t> has too much overhead for small arrays</a:t>
            </a:r>
          </a:p>
          <a:p>
            <a:pPr lvl="1"/>
            <a:r>
              <a:rPr lang="en-US" sz="2000" dirty="0"/>
              <a:t>Solution: Cut-off the recursion early (~10 items) and use insertion sort for small blocks</a:t>
            </a:r>
          </a:p>
          <a:p>
            <a:r>
              <a:rPr lang="en-US" sz="2400" dirty="0"/>
              <a:t>It is possible to short circuit the merge step if max(left) &lt; min(right)</a:t>
            </a:r>
          </a:p>
          <a:p>
            <a:endParaRPr lang="en-US" sz="2400" dirty="0"/>
          </a:p>
          <a:p>
            <a:r>
              <a:rPr lang="en-US" sz="2400" dirty="0"/>
              <a:t>Old versions of Java used this as the system sort for Object arrays (Now uses Timsort)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99D2F-A291-40B9-815D-BA3C9EC07A2E}"/>
              </a:ext>
            </a:extLst>
          </p:cNvPr>
          <p:cNvSpPr txBox="1"/>
          <p:nvPr/>
        </p:nvSpPr>
        <p:spPr>
          <a:xfrm rot="20977835">
            <a:off x="3101835" y="1525154"/>
            <a:ext cx="7203895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Intro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-----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This describes an adaptive, stable, natural </a:t>
            </a:r>
            <a:r>
              <a:rPr lang="en-US" dirty="0" err="1">
                <a:solidFill>
                  <a:srgbClr val="1A1A1A"/>
                </a:solidFill>
                <a:latin typeface="LucidaSansTypewriter"/>
              </a:rPr>
              <a:t>mergesort</a:t>
            </a:r>
            <a:r>
              <a:rPr lang="en-US" dirty="0">
                <a:solidFill>
                  <a:srgbClr val="1A1A1A"/>
                </a:solidFill>
                <a:latin typeface="LucidaSansTypewriter"/>
              </a:rPr>
              <a:t>, modestly called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LucidaSansTypewriter"/>
              </a:rPr>
              <a:t>timsort</a:t>
            </a:r>
            <a:r>
              <a:rPr lang="en-US" dirty="0">
                <a:solidFill>
                  <a:srgbClr val="1A1A1A"/>
                </a:solidFill>
                <a:latin typeface="LucidaSansTypewriter"/>
              </a:rPr>
              <a:t> (hey, I earned it &lt;wink&gt;). It has supernatural performance on many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kinds of partially ordered arrays (less than lg(N!) comparisons needed, and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as few as N-1), yet as fast as Python's previous highly tuned </a:t>
            </a:r>
            <a:r>
              <a:rPr lang="en-US" dirty="0" err="1">
                <a:solidFill>
                  <a:srgbClr val="1A1A1A"/>
                </a:solidFill>
                <a:latin typeface="LucidaSansTypewriter"/>
              </a:rPr>
              <a:t>samplesort</a:t>
            </a:r>
            <a:endParaRPr lang="en-US" dirty="0">
              <a:solidFill>
                <a:srgbClr val="1A1A1A"/>
              </a:solidFill>
              <a:latin typeface="LucidaSansTypewriter"/>
            </a:endParaRP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hybrid on random arrays.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In a nutshell, the main routine marches over the array once, left to right,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alternately identifying the next run, then merging it into the previous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runs "intelligently". Everything else is complication for speed, and some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hard-won measure of memory efficiency.</a:t>
            </a:r>
          </a:p>
          <a:p>
            <a:pPr algn="l"/>
            <a:r>
              <a:rPr lang="en-US" dirty="0">
                <a:solidFill>
                  <a:srgbClr val="1A1A1A"/>
                </a:solidFill>
                <a:latin typeface="LucidaSansTypewriter"/>
              </a:rPr>
              <a:t>...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79E28-99C5-4100-8DCA-C70A95CDC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0950">
            <a:off x="1821678" y="3622744"/>
            <a:ext cx="14192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Homework #7 </a:t>
            </a:r>
            <a:r>
              <a:rPr lang="en-US" dirty="0"/>
              <a:t>due </a:t>
            </a:r>
            <a:r>
              <a:rPr lang="en-US"/>
              <a:t>on Friday, 11/4</a:t>
            </a:r>
            <a:endParaRPr lang="en-US" dirty="0"/>
          </a:p>
          <a:p>
            <a:endParaRPr lang="en-US" dirty="0"/>
          </a:p>
          <a:p>
            <a:r>
              <a:rPr lang="en-US"/>
              <a:t>Lab 7 available next Tuesday</a:t>
            </a:r>
          </a:p>
          <a:p>
            <a:pPr lvl="1"/>
            <a:r>
              <a:rPr lang="en-US"/>
              <a:t>This is the last lab for the semester!</a:t>
            </a:r>
          </a:p>
          <a:p>
            <a:pPr lvl="1"/>
            <a:r>
              <a:rPr lang="en-US" cap="small">
                <a:solidFill>
                  <a:schemeClr val="accent6"/>
                </a:solidFill>
              </a:rPr>
              <a:t>It will take all of four weeks to complete!!</a:t>
            </a:r>
          </a:p>
          <a:p>
            <a:pPr lvl="2"/>
            <a:r>
              <a:rPr lang="en-US">
                <a:solidFill>
                  <a:schemeClr val="accent1"/>
                </a:solidFill>
              </a:rPr>
              <a:t>(don't procrastinate...)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Summary so far...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F1087-C9EA-4FF0-8A15-D8F388834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7" y="1607520"/>
            <a:ext cx="9750282" cy="49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7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QuickSort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(1959)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9384" indent="-179384">
              <a:spcBef>
                <a:spcPts val="600"/>
              </a:spcBef>
            </a:pPr>
            <a:r>
              <a:rPr lang="en-US" sz="2400" dirty="0"/>
              <a:t>Select a </a:t>
            </a:r>
            <a:r>
              <a:rPr lang="en-US" sz="2400" i="1" dirty="0"/>
              <a:t>partitioning element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</a:p>
          <a:p>
            <a:pPr marL="179384" indent="-179384">
              <a:spcBef>
                <a:spcPts val="600"/>
              </a:spcBef>
            </a:pPr>
            <a:r>
              <a:rPr lang="en-US" sz="2400" dirty="0"/>
              <a:t>Rearrange the array such that</a:t>
            </a:r>
          </a:p>
          <a:p>
            <a:pPr marL="401629" lvl="1" indent="-107948">
              <a:spcBef>
                <a:spcPts val="600"/>
              </a:spcBef>
            </a:pPr>
            <a:r>
              <a:rPr lang="en-US" sz="2400" dirty="0"/>
              <a:t>element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 is in its final position</a:t>
            </a:r>
          </a:p>
          <a:p>
            <a:pPr marL="401629" lvl="1" indent="-107948">
              <a:spcBef>
                <a:spcPts val="600"/>
              </a:spcBef>
            </a:pPr>
            <a:r>
              <a:rPr lang="en-US" sz="2400" dirty="0"/>
              <a:t>what is to the left of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 is less than or equal to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endParaRPr lang="en-US" sz="24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401629" lvl="1" indent="-107948">
              <a:spcBef>
                <a:spcPts val="600"/>
              </a:spcBef>
            </a:pPr>
            <a:r>
              <a:rPr lang="en-US" sz="2400" dirty="0"/>
              <a:t>what is to the right of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 is greater than or equal to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endParaRPr lang="en-US" sz="2400" i="1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179384" indent="-179384">
              <a:spcBef>
                <a:spcPts val="600"/>
              </a:spcBef>
            </a:pPr>
            <a:r>
              <a:rPr lang="en-US" sz="2400" dirty="0">
                <a:sym typeface="Symbol" panose="05050102010706020507" pitchFamily="18" charset="2"/>
              </a:rPr>
              <a:t>Sort the left and right sub-arrays independently by </a:t>
            </a:r>
            <a:r>
              <a:rPr lang="en-US" sz="2400" b="1" dirty="0">
                <a:sym typeface="Symbol" panose="05050102010706020507" pitchFamily="18" charset="2"/>
              </a:rPr>
              <a:t>recursion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981200" y="4483600"/>
            <a:ext cx="1981200" cy="1981200"/>
            <a:chOff x="288" y="3024"/>
            <a:chExt cx="1248" cy="1248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88" y="3024"/>
              <a:ext cx="1248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336" y="33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512" y="395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216" y="36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864" y="314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392" y="37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040" y="403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688" y="3513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5029200" y="4483600"/>
            <a:ext cx="1981200" cy="1981200"/>
            <a:chOff x="2208" y="3024"/>
            <a:chExt cx="1248" cy="1248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flipH="1">
              <a:off x="2208" y="3024"/>
              <a:ext cx="1248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 flipH="1">
              <a:off x="3312" y="33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 flipH="1">
              <a:off x="2432" y="395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 flipH="1">
              <a:off x="2608" y="36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 flipH="1">
              <a:off x="3136" y="314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 flipH="1">
              <a:off x="2256" y="37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 flipH="1">
              <a:off x="2784" y="403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 flipH="1">
              <a:off x="2960" y="3513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3008" y="3024"/>
              <a:ext cx="0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3008" y="3610"/>
              <a:ext cx="0" cy="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2208" y="3561"/>
              <a:ext cx="7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3057" y="3561"/>
              <a:ext cx="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</p:grpSp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8129588" y="4483600"/>
            <a:ext cx="1981200" cy="1981200"/>
            <a:chOff x="4161" y="3024"/>
            <a:chExt cx="1248" cy="1248"/>
          </a:xfrm>
        </p:grpSpPr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 flipH="1">
              <a:off x="4161" y="3024"/>
              <a:ext cx="1248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 flipH="1">
              <a:off x="5089" y="331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 flipH="1">
              <a:off x="4385" y="395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 flipH="1">
              <a:off x="4737" y="36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 flipH="1">
              <a:off x="5265" y="3147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 flipH="1">
              <a:off x="4561" y="37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 flipH="1">
              <a:off x="4209" y="403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 flipH="1">
              <a:off x="4913" y="3513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4961" y="3024"/>
              <a:ext cx="0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4961" y="3610"/>
              <a:ext cx="0" cy="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4161" y="3561"/>
              <a:ext cx="7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5010" y="3561"/>
              <a:ext cx="3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0A5ACA-7F0A-44E5-AA37-7564237DC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20" y="119067"/>
            <a:ext cx="1981199" cy="2689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BFD915-8AC4-4C6A-8A30-BF6F1D7E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590" y="119068"/>
            <a:ext cx="1516045" cy="2374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Divide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/>
              <a:t>Select any element </a:t>
            </a:r>
            <a:r>
              <a:rPr lang="en-US" sz="2400" i="1" dirty="0"/>
              <a:t>S</a:t>
            </a:r>
            <a:r>
              <a:rPr lang="en-US" sz="2400" dirty="0"/>
              <a:t>[</a:t>
            </a:r>
            <a:r>
              <a:rPr lang="en-US" sz="2400" i="1" dirty="0"/>
              <a:t>k</a:t>
            </a:r>
            <a:r>
              <a:rPr lang="en-US" sz="2400" dirty="0"/>
              <a:t>] of the array to be the pivot</a:t>
            </a:r>
          </a:p>
          <a:p>
            <a:pPr lvl="1"/>
            <a:r>
              <a:rPr lang="en-US" sz="2400" dirty="0"/>
              <a:t>Partition </a:t>
            </a:r>
            <a:r>
              <a:rPr lang="en-US" sz="2400" i="1" dirty="0"/>
              <a:t>S</a:t>
            </a:r>
            <a:r>
              <a:rPr lang="en-US" sz="2400" dirty="0"/>
              <a:t> into two sequences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, such that</a:t>
            </a:r>
          </a:p>
          <a:p>
            <a:pPr lvl="2"/>
            <a:r>
              <a:rPr lang="en-US" sz="2000" dirty="0"/>
              <a:t>S[k] is relocated to its final position,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</a:t>
            </a:r>
          </a:p>
          <a:p>
            <a:pPr lvl="2"/>
            <a:r>
              <a:rPr lang="en-US" sz="2000" dirty="0"/>
              <a:t>j &lt;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 </a:t>
            </a:r>
            <a:r>
              <a:rPr lang="en-US" sz="2000" i="1" dirty="0"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[j] &lt; </a:t>
            </a:r>
            <a:r>
              <a:rPr lang="en-US" sz="2000" i="1" dirty="0"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[</a:t>
            </a:r>
            <a:r>
              <a:rPr lang="en-US" sz="2000" dirty="0" err="1">
                <a:sym typeface="Symbol" panose="05050102010706020507" pitchFamily="18" charset="2"/>
              </a:rPr>
              <a:t>i</a:t>
            </a:r>
            <a:r>
              <a:rPr lang="en-US" sz="2000" dirty="0">
                <a:sym typeface="Symbol" panose="05050102010706020507" pitchFamily="18" charset="2"/>
              </a:rPr>
              <a:t>]</a:t>
            </a:r>
          </a:p>
          <a:p>
            <a:pPr lvl="2"/>
            <a:r>
              <a:rPr lang="en-US" sz="2000" dirty="0"/>
              <a:t>j &gt;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 </a:t>
            </a:r>
            <a:r>
              <a:rPr lang="en-US" sz="2000" i="1" dirty="0"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[j] &gt; </a:t>
            </a:r>
            <a:r>
              <a:rPr lang="en-US" sz="2000" i="1" dirty="0">
                <a:sym typeface="Symbol" panose="05050102010706020507" pitchFamily="18" charset="2"/>
              </a:rPr>
              <a:t>S</a:t>
            </a:r>
            <a:r>
              <a:rPr lang="en-US" sz="2000" dirty="0">
                <a:sym typeface="Symbol" panose="05050102010706020507" pitchFamily="18" charset="2"/>
              </a:rPr>
              <a:t>[</a:t>
            </a:r>
            <a:r>
              <a:rPr lang="en-US" sz="2000" dirty="0" err="1">
                <a:sym typeface="Symbol" panose="05050102010706020507" pitchFamily="18" charset="2"/>
              </a:rPr>
              <a:t>i</a:t>
            </a:r>
            <a:r>
              <a:rPr lang="en-US" sz="2000" dirty="0">
                <a:sym typeface="Symbol" panose="05050102010706020507" pitchFamily="18" charset="2"/>
              </a:rPr>
              <a:t>]</a:t>
            </a:r>
            <a:endParaRPr lang="en-US" sz="2000" dirty="0"/>
          </a:p>
          <a:p>
            <a:r>
              <a:rPr lang="en-US" sz="2400" dirty="0">
                <a:solidFill>
                  <a:schemeClr val="accent2"/>
                </a:solidFill>
              </a:rPr>
              <a:t>Recur</a:t>
            </a:r>
            <a:r>
              <a:rPr lang="en-US" sz="2400" dirty="0"/>
              <a:t>: recursively sort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  <a:p>
            <a:r>
              <a:rPr lang="en-US" sz="2400" dirty="0">
                <a:solidFill>
                  <a:schemeClr val="accent2"/>
                </a:solidFill>
              </a:rPr>
              <a:t>Conquer</a:t>
            </a:r>
            <a:r>
              <a:rPr lang="en-US" sz="2400" dirty="0"/>
              <a:t>: trivial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0"/>
          </p:nvPr>
        </p:nvSpPr>
        <p:spPr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b="1" dirty="0"/>
              <a:t>Algorithm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chemeClr val="accent2"/>
                </a:solidFill>
              </a:rPr>
              <a:t>quickSort</a:t>
            </a:r>
            <a:r>
              <a:rPr lang="en-US" sz="2400" dirty="0"/>
              <a:t>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/>
              <a:t>j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400" dirty="0"/>
              <a:t>	</a:t>
            </a:r>
            <a:r>
              <a:rPr lang="en-US" sz="2000" b="1" dirty="0"/>
              <a:t>Input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r>
              <a:rPr lang="en-US" sz="2000" dirty="0"/>
              <a:t>; </a:t>
            </a:r>
            <a:r>
              <a:rPr lang="en-US" sz="2000" i="1" dirty="0" err="1"/>
              <a:t>i</a:t>
            </a:r>
            <a:r>
              <a:rPr lang="en-US" sz="2000" dirty="0"/>
              <a:t> and </a:t>
            </a:r>
            <a:r>
              <a:rPr lang="en-US" sz="2000" i="1" dirty="0"/>
              <a:t>j</a:t>
            </a:r>
            <a:r>
              <a:rPr lang="en-US" sz="2000"/>
              <a:t>, </a:t>
            </a:r>
            <a:br>
              <a:rPr lang="en-US" sz="2000"/>
            </a:br>
            <a:r>
              <a:rPr lang="en-US" sz="2000"/>
              <a:t>	the </a:t>
            </a:r>
            <a:r>
              <a:rPr lang="en-US" sz="2000" dirty="0"/>
              <a:t>upper and </a:t>
            </a:r>
            <a:r>
              <a:rPr lang="en-US" sz="2000"/>
              <a:t>lower </a:t>
            </a:r>
            <a:br>
              <a:rPr lang="en-US" sz="2000"/>
            </a:br>
            <a:r>
              <a:rPr lang="en-US" sz="2000"/>
              <a:t>	bound </a:t>
            </a:r>
            <a:r>
              <a:rPr lang="en-US" sz="2000" dirty="0"/>
              <a:t>of sorting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	Output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br>
              <a:rPr lang="en-US" sz="2000" dirty="0"/>
            </a:br>
            <a:r>
              <a:rPr lang="en-US" sz="2000" dirty="0"/>
              <a:t>	sorted from </a:t>
            </a:r>
            <a:r>
              <a:rPr lang="en-US" sz="2000" i="1" dirty="0" err="1"/>
              <a:t>i</a:t>
            </a:r>
            <a:r>
              <a:rPr lang="en-US" sz="2000" dirty="0"/>
              <a:t> to </a:t>
            </a:r>
            <a:r>
              <a:rPr lang="en-US" sz="2000" i="1" dirty="0"/>
              <a:t>j</a:t>
            </a:r>
            <a:endParaRPr 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i="1" dirty="0"/>
              <a:t>j</a:t>
            </a:r>
            <a:r>
              <a:rPr lang="en-US" sz="2000" dirty="0"/>
              <a:t> - </a:t>
            </a:r>
            <a:r>
              <a:rPr lang="en-US" sz="2000" i="1" dirty="0" err="1"/>
              <a:t>i</a:t>
            </a:r>
            <a:r>
              <a:rPr lang="en-US" sz="2000" dirty="0"/>
              <a:t> &gt; 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/>
              <a:t>	select pivot and move it to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/>
              <a:t>	</a:t>
            </a:r>
            <a:r>
              <a:rPr lang="en-US" sz="2000" i="1"/>
              <a:t>k</a:t>
            </a:r>
            <a:r>
              <a:rPr lang="en-US" sz="2000"/>
              <a:t> </a:t>
            </a:r>
            <a:r>
              <a:rPr lang="en-US" sz="2000" dirty="0"/>
              <a:t>← partition (S, 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r>
              <a:rPr lang="en-US" sz="2000" i="1" dirty="0"/>
              <a:t>j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dirty="0" err="1"/>
              <a:t>quickSort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 err="1"/>
              <a:t>i</a:t>
            </a:r>
            <a:r>
              <a:rPr lang="en-US" sz="2000"/>
              <a:t>, </a:t>
            </a:r>
            <a:r>
              <a:rPr lang="en-US" sz="2000" i="1"/>
              <a:t>k</a:t>
            </a:r>
            <a:r>
              <a:rPr lang="en-US" sz="2000"/>
              <a:t>-1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dirty="0" err="1"/>
              <a:t>quickSort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2 </a:t>
            </a:r>
            <a:r>
              <a:rPr lang="en-US" sz="2000"/>
              <a:t>, </a:t>
            </a:r>
            <a:r>
              <a:rPr lang="en-US" sz="2000" i="1"/>
              <a:t>k</a:t>
            </a:r>
            <a:r>
              <a:rPr lang="en-US" sz="2000"/>
              <a:t>+</a:t>
            </a:r>
            <a:r>
              <a:rPr lang="en-US" sz="2000" dirty="0"/>
              <a:t>1, </a:t>
            </a:r>
            <a:r>
              <a:rPr lang="en-US" sz="2000" i="1" dirty="0"/>
              <a:t>j</a:t>
            </a:r>
            <a:r>
              <a:rPr lang="en-US" sz="2000" dirty="0"/>
              <a:t>)</a:t>
            </a:r>
            <a:endParaRPr lang="en-US" sz="2000" i="1" dirty="0"/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6248400" y="5163317"/>
            <a:ext cx="1524000" cy="1476771"/>
            <a:chOff x="3312" y="1248"/>
            <a:chExt cx="1732" cy="1490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312" y="1824"/>
              <a:ext cx="8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552" y="1920"/>
              <a:ext cx="8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792" y="1392"/>
              <a:ext cx="8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032" y="1248"/>
              <a:ext cx="8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272" y="2016"/>
              <a:ext cx="8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1584"/>
              <a:ext cx="8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724" y="1728"/>
              <a:ext cx="86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4958" y="1488"/>
              <a:ext cx="8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4640" y="2396"/>
              <a:ext cx="32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</a:rPr>
                <a:t>k</a:t>
              </a: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8382000" y="5160138"/>
            <a:ext cx="1524000" cy="1494848"/>
            <a:chOff x="3600" y="2352"/>
            <a:chExt cx="1732" cy="1481"/>
          </a:xfrm>
        </p:grpSpPr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3600" y="2928"/>
              <a:ext cx="8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835" y="3024"/>
              <a:ext cx="8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540" y="2496"/>
              <a:ext cx="8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010" y="2352"/>
              <a:ext cx="8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070" y="3120"/>
              <a:ext cx="8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4775" y="2688"/>
              <a:ext cx="8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4305" y="2832"/>
              <a:ext cx="86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5246" y="2592"/>
              <a:ext cx="86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CC0000"/>
                </a:buClr>
                <a:buFont typeface="Wingdings" panose="05000000000000000000" pitchFamily="2" charset="2"/>
                <a:buChar char="o"/>
                <a:defRPr/>
              </a:pPr>
              <a:endParaRPr lang="en-US" sz="2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504" name="Text Box 24"/>
            <p:cNvSpPr txBox="1">
              <a:spLocks noChangeArrowheads="1"/>
            </p:cNvSpPr>
            <p:nvPr/>
          </p:nvSpPr>
          <p:spPr bwMode="auto">
            <a:xfrm>
              <a:off x="4228" y="3498"/>
              <a:ext cx="275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Selecting the Pivot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element</a:t>
            </a:r>
          </a:p>
          <a:p>
            <a:pPr lvl="1"/>
            <a:r>
              <a:rPr lang="en-US" dirty="0"/>
              <a:t>Right-most</a:t>
            </a:r>
          </a:p>
          <a:p>
            <a:pPr lvl="1"/>
            <a:r>
              <a:rPr lang="en-US" dirty="0"/>
              <a:t>Left-most</a:t>
            </a:r>
          </a:p>
          <a:p>
            <a:pPr lvl="1"/>
            <a:r>
              <a:rPr lang="en-US" dirty="0"/>
              <a:t>Center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Random</a:t>
            </a:r>
          </a:p>
          <a:p>
            <a:r>
              <a:rPr lang="en-US" dirty="0">
                <a:solidFill>
                  <a:schemeClr val="accent2"/>
                </a:solidFill>
              </a:rPr>
              <a:t>Median of 3</a:t>
            </a:r>
            <a:r>
              <a:rPr lang="en-US" dirty="0"/>
              <a:t> (right, left, center)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Partition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err="1"/>
              <a:t>QuickSort’s</a:t>
            </a:r>
            <a:r>
              <a:rPr lang="en-US" sz="2400" dirty="0"/>
              <a:t> partition is performed in place</a:t>
            </a:r>
            <a:endParaRPr lang="en-US" sz="2400" i="1" dirty="0"/>
          </a:p>
          <a:p>
            <a:pPr>
              <a:spcBef>
                <a:spcPts val="600"/>
              </a:spcBef>
            </a:pPr>
            <a:r>
              <a:rPr lang="en-US" sz="2400" dirty="0"/>
              <a:t>Scan from ends towards center looking for pairs of elements out of order to be exchanged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It is easy to see that partition takes </a:t>
            </a:r>
            <a:r>
              <a:rPr lang="en-US" sz="2400" i="1" dirty="0">
                <a:solidFill>
                  <a:schemeClr val="accent2"/>
                </a:solidFill>
              </a:rPr>
              <a:t>O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b="1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sz="2400" dirty="0"/>
              <a:t> time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0"/>
          </p:nvPr>
        </p:nvSpPr>
        <p:spPr>
          <a:xfrm>
            <a:off x="6551370" y="1510580"/>
            <a:ext cx="4991646" cy="5257800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Algorithm</a:t>
            </a:r>
            <a:r>
              <a:rPr lang="en-US" sz="2400" dirty="0"/>
              <a:t> </a:t>
            </a:r>
            <a:r>
              <a:rPr lang="en-US" sz="2400" i="1" dirty="0">
                <a:solidFill>
                  <a:schemeClr val="accent2"/>
                </a:solidFill>
              </a:rPr>
              <a:t>partition</a:t>
            </a:r>
            <a:r>
              <a:rPr lang="en-US" sz="2400" dirty="0"/>
              <a:t>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/>
              <a:t>j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1800" b="1" dirty="0"/>
              <a:t>Input</a:t>
            </a:r>
            <a:r>
              <a:rPr lang="en-US" sz="1800" dirty="0"/>
              <a:t> sequence </a:t>
            </a:r>
            <a:r>
              <a:rPr lang="en-US" sz="1800" i="1" dirty="0"/>
              <a:t>S</a:t>
            </a:r>
            <a:r>
              <a:rPr lang="en-US" sz="1800" dirty="0"/>
              <a:t>, with pivot at </a:t>
            </a:r>
            <a:r>
              <a:rPr lang="en-US" sz="1800" i="1" dirty="0"/>
              <a:t>S</a:t>
            </a:r>
            <a:r>
              <a:rPr lang="en-US" sz="1800" dirty="0"/>
              <a:t>[</a:t>
            </a:r>
            <a:r>
              <a:rPr lang="en-US" sz="1800" i="1" dirty="0"/>
              <a:t>j</a:t>
            </a:r>
            <a:r>
              <a:rPr lang="en-US" sz="1800" dirty="0"/>
              <a:t>];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dirty="0"/>
              <a:t>and </a:t>
            </a:r>
            <a:r>
              <a:rPr lang="en-US" sz="1800" i="1" dirty="0"/>
              <a:t>j</a:t>
            </a:r>
            <a:r>
              <a:rPr lang="en-US" sz="1800" dirty="0"/>
              <a:t>, the upper and </a:t>
            </a:r>
            <a:r>
              <a:rPr lang="en-US" sz="1800"/>
              <a:t>lower </a:t>
            </a:r>
            <a:br>
              <a:rPr lang="en-US" sz="1800"/>
            </a:br>
            <a:r>
              <a:rPr lang="en-US" sz="1800"/>
              <a:t>	bound </a:t>
            </a:r>
            <a:r>
              <a:rPr lang="en-US" sz="1800" dirty="0"/>
              <a:t>of sorting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b="1" dirty="0"/>
              <a:t>Output</a:t>
            </a:r>
            <a:r>
              <a:rPr lang="en-US" sz="18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 with elements rearranged so 	elements smaller than pivot are </a:t>
            </a:r>
            <a:r>
              <a:rPr lang="en-US" sz="1800"/>
              <a:t>to </a:t>
            </a:r>
            <a:br>
              <a:rPr lang="en-US" sz="1800"/>
            </a:br>
            <a:r>
              <a:rPr lang="en-US" sz="1800"/>
              <a:t>	its </a:t>
            </a:r>
            <a:r>
              <a:rPr lang="en-US" sz="1800" dirty="0"/>
              <a:t>left &amp; those larger to it right; 	returns final index of pivot</a:t>
            </a:r>
            <a:endParaRPr lang="en-US" sz="1800" i="1" dirty="0"/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p </a:t>
            </a:r>
            <a:r>
              <a:rPr lang="en-US" sz="1800" dirty="0"/>
              <a:t>← </a:t>
            </a:r>
            <a:r>
              <a:rPr lang="en-US" sz="1800" i="1" dirty="0"/>
              <a:t>S</a:t>
            </a:r>
            <a:r>
              <a:rPr lang="en-US" sz="1800" dirty="0"/>
              <a:t>[</a:t>
            </a:r>
            <a:r>
              <a:rPr lang="en-US" sz="1800" i="1" dirty="0"/>
              <a:t>j</a:t>
            </a:r>
            <a:r>
              <a:rPr lang="en-US" sz="1800" dirty="0"/>
              <a:t>]</a:t>
            </a:r>
            <a:endParaRPr lang="en-US" sz="1800" i="1" dirty="0"/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u</a:t>
            </a:r>
            <a:r>
              <a:rPr lang="en-US" sz="1800" baseline="-25000" dirty="0"/>
              <a:t> </a:t>
            </a:r>
            <a:r>
              <a:rPr lang="en-US" sz="1800" dirty="0"/>
              <a:t>← </a:t>
            </a:r>
            <a:r>
              <a:rPr lang="en-US" sz="1800" dirty="0" err="1"/>
              <a:t>i</a:t>
            </a:r>
            <a:r>
              <a:rPr lang="en-US" sz="1800" dirty="0"/>
              <a:t>; v</a:t>
            </a:r>
            <a:r>
              <a:rPr lang="en-US" sz="1800" baseline="-25000" dirty="0"/>
              <a:t> </a:t>
            </a:r>
            <a:r>
              <a:rPr lang="en-US" sz="1800" dirty="0"/>
              <a:t>← </a:t>
            </a:r>
            <a:r>
              <a:rPr lang="en-US" sz="1800" i="1" dirty="0"/>
              <a:t>j</a:t>
            </a:r>
            <a:r>
              <a:rPr lang="en-US" sz="1800" dirty="0"/>
              <a:t>-1</a:t>
            </a:r>
            <a:endParaRPr lang="en-US" sz="1800" i="1" dirty="0"/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while</a:t>
            </a:r>
            <a:r>
              <a:rPr lang="en-US" sz="1800" dirty="0"/>
              <a:t> </a:t>
            </a:r>
            <a:r>
              <a:rPr lang="en-US" sz="1800" i="1" dirty="0"/>
              <a:t>u</a:t>
            </a:r>
            <a:r>
              <a:rPr lang="en-US" sz="1800" dirty="0"/>
              <a:t> &lt; </a:t>
            </a:r>
            <a:r>
              <a:rPr lang="en-US" sz="1800" i="1" dirty="0"/>
              <a:t>v</a:t>
            </a:r>
            <a:r>
              <a:rPr lang="en-US" sz="1800" dirty="0"/>
              <a:t> </a:t>
            </a:r>
            <a:r>
              <a:rPr lang="en-US" sz="1800" b="1" dirty="0"/>
              <a:t>do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	while</a:t>
            </a:r>
            <a:r>
              <a:rPr lang="en-US" sz="18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[</a:t>
            </a:r>
            <a:r>
              <a:rPr lang="en-US" sz="1800" i="1" dirty="0"/>
              <a:t>u</a:t>
            </a:r>
            <a:r>
              <a:rPr lang="en-US" sz="1800" dirty="0"/>
              <a:t>] &lt; p </a:t>
            </a:r>
            <a:r>
              <a:rPr lang="en-US" sz="1800" b="1" dirty="0"/>
              <a:t>do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	</a:t>
            </a:r>
            <a:r>
              <a:rPr lang="en-US" sz="1800" i="1" dirty="0"/>
              <a:t>u</a:t>
            </a:r>
            <a:r>
              <a:rPr lang="en-US" sz="1800" dirty="0"/>
              <a:t>++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	while</a:t>
            </a:r>
            <a:r>
              <a:rPr lang="en-US" sz="18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[</a:t>
            </a:r>
            <a:r>
              <a:rPr lang="en-US" sz="1800" i="1" dirty="0"/>
              <a:t>v</a:t>
            </a:r>
            <a:r>
              <a:rPr lang="en-US" sz="1800" dirty="0"/>
              <a:t>] &gt; p </a:t>
            </a:r>
            <a:r>
              <a:rPr lang="en-US" sz="1800" b="1" dirty="0"/>
              <a:t>do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	</a:t>
            </a:r>
            <a:r>
              <a:rPr lang="en-US" sz="1800" i="1" dirty="0"/>
              <a:t>v—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swap (</a:t>
            </a:r>
            <a:r>
              <a:rPr lang="en-US" sz="1800" i="1" dirty="0"/>
              <a:t>S</a:t>
            </a:r>
            <a:r>
              <a:rPr lang="en-US" sz="1800" dirty="0"/>
              <a:t>, </a:t>
            </a:r>
            <a:r>
              <a:rPr lang="en-US" sz="1800" i="1" dirty="0"/>
              <a:t>u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swap (</a:t>
            </a:r>
            <a:r>
              <a:rPr lang="en-US" sz="1800" i="1" dirty="0"/>
              <a:t>S</a:t>
            </a:r>
            <a:r>
              <a:rPr lang="en-US" sz="1800" dirty="0"/>
              <a:t>, </a:t>
            </a:r>
            <a:r>
              <a:rPr lang="en-US" sz="1800" i="1" dirty="0"/>
              <a:t>u</a:t>
            </a:r>
            <a:r>
              <a:rPr lang="en-US" sz="1800" dirty="0"/>
              <a:t>, </a:t>
            </a:r>
            <a:r>
              <a:rPr lang="en-US" sz="1800" i="1" dirty="0"/>
              <a:t>j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return </a:t>
            </a:r>
            <a:r>
              <a:rPr lang="en-US" sz="1800" i="1" dirty="0"/>
              <a:t>u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330455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8731255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140080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8747131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20931" y="4310063"/>
            <a:ext cx="731839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537206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7937506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320930" y="4310063"/>
            <a:ext cx="3016251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8382006" y="4310063"/>
            <a:ext cx="731839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330955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7127880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2320930" y="4310063"/>
            <a:ext cx="3930651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7556514" y="4310063"/>
            <a:ext cx="15541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7127880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40480" y="4330700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320939" y="4310063"/>
            <a:ext cx="47529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6734175" y="4549775"/>
            <a:ext cx="23764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899275" y="3124200"/>
            <a:ext cx="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 &amp; Conquer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/>
                </a:solidFill>
              </a:rPr>
              <a:t>Divide &amp; conquer</a:t>
            </a:r>
            <a:r>
              <a:rPr lang="en-US" sz="2400" dirty="0"/>
              <a:t> design paradigm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Divide</a:t>
            </a:r>
            <a:r>
              <a:rPr lang="en-US" sz="1800" dirty="0"/>
              <a:t>: divide the input data </a:t>
            </a:r>
            <a:r>
              <a:rPr lang="en-US" sz="1800" i="1" dirty="0"/>
              <a:t>S</a:t>
            </a:r>
            <a:r>
              <a:rPr lang="en-US" sz="1800" dirty="0"/>
              <a:t> </a:t>
            </a:r>
            <a:r>
              <a:rPr lang="en-US" sz="1800"/>
              <a:t>in two</a:t>
            </a:r>
            <a:br>
              <a:rPr lang="en-US" sz="1800"/>
            </a:br>
            <a:r>
              <a:rPr lang="en-US" sz="1800"/>
              <a:t>(</a:t>
            </a:r>
            <a:r>
              <a:rPr lang="en-US" sz="1800" dirty="0"/>
              <a:t>or more) disjoint subsets </a:t>
            </a:r>
            <a:r>
              <a:rPr lang="en-US" sz="1800" i="1" dirty="0"/>
              <a:t>S</a:t>
            </a:r>
            <a:r>
              <a:rPr lang="en-US" sz="1800" baseline="-25000" dirty="0"/>
              <a:t>1</a:t>
            </a:r>
            <a:r>
              <a:rPr lang="en-US" sz="1800" dirty="0"/>
              <a:t> and 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Recur</a:t>
            </a:r>
            <a:r>
              <a:rPr lang="en-US" sz="1800" dirty="0"/>
              <a:t>: Solve the subproblems associated with </a:t>
            </a:r>
            <a:r>
              <a:rPr lang="en-US" sz="1800" i="1" dirty="0"/>
              <a:t>S</a:t>
            </a:r>
            <a:r>
              <a:rPr lang="en-US" sz="1800" baseline="-25000" dirty="0"/>
              <a:t>1</a:t>
            </a:r>
            <a:r>
              <a:rPr lang="en-US" sz="1800" dirty="0"/>
              <a:t> and 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Conquer</a:t>
            </a:r>
            <a:r>
              <a:rPr lang="en-US" sz="1800" dirty="0"/>
              <a:t>: combine the </a:t>
            </a:r>
            <a:r>
              <a:rPr lang="en-US" sz="1800"/>
              <a:t>solutions for</a:t>
            </a:r>
            <a:br>
              <a:rPr lang="en-US" sz="1800"/>
            </a:br>
            <a:r>
              <a:rPr lang="en-US" sz="1800" i="1"/>
              <a:t>S</a:t>
            </a:r>
            <a:r>
              <a:rPr lang="en-US" sz="1800" baseline="-25000"/>
              <a:t>1</a:t>
            </a:r>
            <a:r>
              <a:rPr lang="en-US" sz="1800"/>
              <a:t> </a:t>
            </a:r>
            <a:r>
              <a:rPr lang="en-US" sz="1800" dirty="0"/>
              <a:t>and 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 into a solution for S</a:t>
            </a:r>
          </a:p>
          <a:p>
            <a:pPr>
              <a:spcBef>
                <a:spcPts val="600"/>
              </a:spcBef>
            </a:pPr>
            <a:endParaRPr lang="en-US" sz="2400"/>
          </a:p>
          <a:p>
            <a:pPr>
              <a:spcBef>
                <a:spcPts val="600"/>
              </a:spcBef>
            </a:pPr>
            <a:r>
              <a:rPr lang="en-US" sz="2400"/>
              <a:t>Base </a:t>
            </a:r>
            <a:r>
              <a:rPr lang="en-US" sz="2400" dirty="0"/>
              <a:t>case: directly solve and do not divide for “small” subproblem sizes (typically 0 or 1)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0"/>
          </p:nvPr>
        </p:nvSpPr>
        <p:spPr>
          <a:xfrm>
            <a:off x="6056616" y="1371600"/>
            <a:ext cx="5655614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/>
              <a:t>MergeSort</a:t>
            </a:r>
            <a:r>
              <a:rPr lang="en-US" sz="2400" dirty="0"/>
              <a:t> and </a:t>
            </a:r>
            <a:r>
              <a:rPr lang="en-US" sz="2400" dirty="0" err="1"/>
              <a:t>QuickSort</a:t>
            </a:r>
            <a:r>
              <a:rPr lang="en-US" sz="2400" dirty="0"/>
              <a:t> are sorting algorithms based on divide &amp; conquer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MergeSort</a:t>
            </a:r>
            <a:r>
              <a:rPr lang="en-US" sz="2400" dirty="0"/>
              <a:t> divides based on </a:t>
            </a:r>
            <a:r>
              <a:rPr lang="en-US" sz="2400" dirty="0">
                <a:solidFill>
                  <a:schemeClr val="accent2"/>
                </a:solidFill>
              </a:rPr>
              <a:t>position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err="1"/>
              <a:t>QuickSort</a:t>
            </a:r>
            <a:r>
              <a:rPr lang="en-US" sz="2400" dirty="0"/>
              <a:t> divides based on </a:t>
            </a:r>
            <a:r>
              <a:rPr lang="en-US" sz="2400" dirty="0">
                <a:solidFill>
                  <a:schemeClr val="accent2"/>
                </a:solidFill>
              </a:rPr>
              <a:t>value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in Action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0986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8987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9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6988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4989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2990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10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0991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20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99275" y="31242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23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6993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47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84994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72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9299575" y="31242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34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127880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u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6340480" y="4090988"/>
            <a:ext cx="260351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v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is </a:t>
            </a:r>
            <a:r>
              <a:rPr lang="en-US" b="1">
                <a:solidFill>
                  <a:schemeClr val="accent2"/>
                </a:solidFill>
              </a:rPr>
              <a:t>not</a:t>
            </a:r>
            <a:r>
              <a:rPr lang="en-US">
                <a:solidFill>
                  <a:schemeClr val="accent2"/>
                </a:solidFill>
              </a:rPr>
              <a:t> stable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898775" y="24384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6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698875" y="24384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8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498975" y="24384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299075" y="2438400"/>
            <a:ext cx="800100" cy="762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6099175" y="24384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6899275" y="24384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699375" y="24384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8499475" y="24384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898775" y="4495800"/>
            <a:ext cx="8001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698875" y="44958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1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8499475" y="44958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5</a:t>
            </a: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4498975" y="4495800"/>
            <a:ext cx="800100" cy="7620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2</a:t>
            </a: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6099175" y="44958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7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6899275" y="44958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8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7699375" y="4495800"/>
            <a:ext cx="800100" cy="762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6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299075" y="4495800"/>
            <a:ext cx="800100" cy="762000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3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6099175" y="33528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QuickSort Analysis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T(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) =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+ T(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>
                <a:solidFill>
                  <a:schemeClr val="accent2"/>
                </a:solidFill>
              </a:rPr>
              <a:t> – 1) </a:t>
            </a:r>
            <a:r>
              <a:rPr lang="en-US" sz="2400">
                <a:solidFill>
                  <a:schemeClr val="accent2"/>
                </a:solidFill>
              </a:rPr>
              <a:t>+ T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 – </a:t>
            </a:r>
            <a:r>
              <a:rPr lang="en-US" sz="2400" i="1" dirty="0">
                <a:solidFill>
                  <a:schemeClr val="accent2"/>
                </a:solidFill>
              </a:rPr>
              <a:t>p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If pivot always lands in the </a:t>
            </a:r>
            <a:r>
              <a:rPr lang="en-US" sz="2400"/>
              <a:t>middle,</a:t>
            </a:r>
            <a:br>
              <a:rPr lang="en-US" sz="2400"/>
            </a:br>
            <a:r>
              <a:rPr lang="en-US" sz="2400"/>
              <a:t>this </a:t>
            </a:r>
            <a:r>
              <a:rPr lang="en-US" sz="2400" dirty="0"/>
              <a:t>yields</a:t>
            </a:r>
            <a:br>
              <a:rPr lang="en-US" sz="2400"/>
            </a:br>
            <a:r>
              <a:rPr lang="en-US" sz="2400"/>
              <a:t>	</a:t>
            </a:r>
            <a:r>
              <a:rPr lang="en-US" sz="2400">
                <a:solidFill>
                  <a:schemeClr val="accent2"/>
                </a:solidFill>
              </a:rPr>
              <a:t>T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) ≤ 2T(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/2) + 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/>
              <a:t>Thus, </a:t>
            </a:r>
            <a:r>
              <a:rPr lang="en-US" sz="2400" dirty="0">
                <a:solidFill>
                  <a:schemeClr val="accent2"/>
                </a:solidFill>
              </a:rPr>
              <a:t>T(</a:t>
            </a:r>
            <a:r>
              <a:rPr lang="en-US" sz="2400" i="1" dirty="0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) 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 </a:t>
            </a:r>
            <a:r>
              <a:rPr lang="el-GR" sz="2400" dirty="0">
                <a:solidFill>
                  <a:schemeClr val="accent2"/>
                </a:solidFill>
                <a:sym typeface="Symbol" panose="05050102010706020507" pitchFamily="18" charset="2"/>
              </a:rPr>
              <a:t>Θ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 lg 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0"/>
              </a:spcBef>
            </a:pPr>
            <a:endParaRPr lang="en-US" sz="2400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ym typeface="Symbol" panose="05050102010706020507" pitchFamily="18" charset="2"/>
              </a:rPr>
              <a:t>If pivot always lands at the end, we get</a:t>
            </a:r>
            <a:br>
              <a:rPr lang="en-US" sz="2400">
                <a:sym typeface="Symbol" panose="05050102010706020507" pitchFamily="18" charset="2"/>
              </a:rPr>
            </a:br>
            <a:r>
              <a:rPr lang="en-US" sz="2400">
                <a:sym typeface="Symbol" panose="05050102010706020507" pitchFamily="18" charset="2"/>
              </a:rPr>
              <a:t>	</a:t>
            </a:r>
            <a:r>
              <a:rPr lang="en-US" sz="2400">
                <a:solidFill>
                  <a:schemeClr val="accent2"/>
                </a:solidFill>
                <a:sym typeface="Symbol" panose="05050102010706020507" pitchFamily="18" charset="2"/>
              </a:rPr>
              <a:t>T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 = 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 + T(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 – 1)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ym typeface="Symbol" panose="05050102010706020507" pitchFamily="18" charset="2"/>
              </a:rPr>
              <a:t>Here, 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T(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 </a:t>
            </a:r>
            <a:r>
              <a:rPr lang="el-GR" sz="2400" dirty="0">
                <a:solidFill>
                  <a:schemeClr val="accent2"/>
                </a:solidFill>
                <a:sym typeface="Symbol" panose="05050102010706020507" pitchFamily="18" charset="2"/>
              </a:rPr>
              <a:t>Θ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(</a:t>
            </a:r>
            <a:r>
              <a:rPr lang="en-US" sz="2400" i="1" dirty="0">
                <a:solidFill>
                  <a:schemeClr val="accent2"/>
                </a:solidFill>
                <a:sym typeface="Symbol" panose="05050102010706020507" pitchFamily="18" charset="2"/>
              </a:rPr>
              <a:t>n</a:t>
            </a:r>
            <a:r>
              <a:rPr lang="en-US" sz="2400" baseline="30000" dirty="0">
                <a:solidFill>
                  <a:schemeClr val="accent2"/>
                </a:solidFill>
                <a:sym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)</a:t>
            </a:r>
            <a:endParaRPr lang="el-GR" sz="2400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0"/>
          </p:nvPr>
        </p:nvSpPr>
        <p:spPr>
          <a:xfrm>
            <a:off x="6056616" y="1371600"/>
            <a:ext cx="5486400" cy="3271720"/>
          </a:xfrm>
          <a:prstGeom prst="rect">
            <a:avLst/>
          </a:prstGeo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/>
              <a:t>Algorithm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chemeClr val="accent2"/>
                </a:solidFill>
              </a:rPr>
              <a:t>quickSort</a:t>
            </a:r>
            <a:r>
              <a:rPr lang="en-US" sz="2400" dirty="0"/>
              <a:t>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/>
              <a:t>j</a:t>
            </a:r>
            <a:r>
              <a:rPr lang="en-US" sz="2400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000" b="1" dirty="0"/>
              <a:t>Input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r>
              <a:rPr lang="en-US" sz="2000" dirty="0"/>
              <a:t>; </a:t>
            </a:r>
            <a:r>
              <a:rPr lang="en-US" sz="2000" i="1" dirty="0" err="1"/>
              <a:t>i</a:t>
            </a:r>
            <a:r>
              <a:rPr lang="en-US" sz="2000" dirty="0"/>
              <a:t> and </a:t>
            </a:r>
            <a:r>
              <a:rPr lang="en-US" sz="2000" i="1" dirty="0"/>
              <a:t>j</a:t>
            </a:r>
            <a:r>
              <a:rPr lang="en-US" sz="200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sz="2000"/>
              <a:t>		the </a:t>
            </a:r>
            <a:r>
              <a:rPr lang="en-US" sz="2000" dirty="0"/>
              <a:t>upper and </a:t>
            </a:r>
            <a:r>
              <a:rPr lang="en-US" sz="2000"/>
              <a:t>lower bound </a:t>
            </a:r>
            <a:r>
              <a:rPr lang="en-US" sz="2000" dirty="0"/>
              <a:t>of sorting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/>
              <a:t>	Output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br>
              <a:rPr lang="en-US" sz="2000" dirty="0"/>
            </a:br>
            <a:r>
              <a:rPr lang="en-US" sz="2000" dirty="0"/>
              <a:t>	sorted from </a:t>
            </a:r>
            <a:r>
              <a:rPr lang="en-US" sz="2000" i="1" dirty="0" err="1"/>
              <a:t>i</a:t>
            </a:r>
            <a:r>
              <a:rPr lang="en-US" sz="2000" dirty="0"/>
              <a:t> to </a:t>
            </a:r>
            <a:r>
              <a:rPr lang="en-US" sz="2000" i="1" dirty="0"/>
              <a:t>j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r>
              <a:rPr lang="en-US" sz="1800" b="1" dirty="0"/>
              <a:t>if</a:t>
            </a:r>
            <a:r>
              <a:rPr lang="en-US" sz="1800" dirty="0"/>
              <a:t> </a:t>
            </a:r>
            <a:r>
              <a:rPr lang="en-US" sz="1800" i="1" dirty="0"/>
              <a:t>j</a:t>
            </a:r>
            <a:r>
              <a:rPr lang="en-US" sz="1800" dirty="0"/>
              <a:t> - </a:t>
            </a:r>
            <a:r>
              <a:rPr lang="en-US" sz="1800" i="1" dirty="0" err="1"/>
              <a:t>i</a:t>
            </a:r>
            <a:r>
              <a:rPr lang="en-US" sz="1800" dirty="0"/>
              <a:t> &gt; 0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select pivot and move it to </a:t>
            </a:r>
            <a:r>
              <a:rPr lang="en-US" sz="1800" i="1" dirty="0"/>
              <a:t>S</a:t>
            </a:r>
            <a:r>
              <a:rPr lang="en-US" sz="1800" dirty="0"/>
              <a:t>[</a:t>
            </a:r>
            <a:r>
              <a:rPr lang="en-US" sz="1800" i="1" dirty="0"/>
              <a:t>j</a:t>
            </a:r>
            <a:r>
              <a:rPr lang="en-US" sz="1800" dirty="0"/>
              <a:t>]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i="1" dirty="0"/>
              <a:t>p</a:t>
            </a:r>
            <a:r>
              <a:rPr lang="en-US" sz="1800" dirty="0"/>
              <a:t> ← partition (S, </a:t>
            </a:r>
            <a:r>
              <a:rPr lang="en-US" sz="1800" i="1" dirty="0" err="1"/>
              <a:t>i</a:t>
            </a:r>
            <a:r>
              <a:rPr lang="en-US" sz="1800" dirty="0"/>
              <a:t>, </a:t>
            </a:r>
            <a:r>
              <a:rPr lang="en-US" sz="1800" i="1" dirty="0"/>
              <a:t>j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quickSort</a:t>
            </a:r>
            <a:r>
              <a:rPr lang="en-US" sz="1800" dirty="0"/>
              <a:t> (</a:t>
            </a:r>
            <a:r>
              <a:rPr lang="en-US" sz="1800" i="1" dirty="0"/>
              <a:t>S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 err="1"/>
              <a:t>i</a:t>
            </a:r>
            <a:r>
              <a:rPr lang="en-US" sz="1800" dirty="0"/>
              <a:t>, </a:t>
            </a:r>
            <a:r>
              <a:rPr lang="en-US" sz="1800" i="1" dirty="0"/>
              <a:t>p</a:t>
            </a:r>
            <a:r>
              <a:rPr lang="en-US" sz="1800" dirty="0"/>
              <a:t>-1)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err="1"/>
              <a:t>quickSort</a:t>
            </a:r>
            <a:r>
              <a:rPr lang="en-US" sz="1800" dirty="0"/>
              <a:t> (</a:t>
            </a:r>
            <a:r>
              <a:rPr lang="en-US" sz="1800" i="1" dirty="0"/>
              <a:t>S</a:t>
            </a:r>
            <a:r>
              <a:rPr lang="en-US" sz="1800" baseline="-25000" dirty="0"/>
              <a:t>2 </a:t>
            </a:r>
            <a:r>
              <a:rPr lang="en-US" sz="1800" dirty="0"/>
              <a:t>, </a:t>
            </a:r>
            <a:r>
              <a:rPr lang="en-US" sz="1800" i="1" dirty="0"/>
              <a:t>p+</a:t>
            </a:r>
            <a:r>
              <a:rPr lang="en-US" sz="1800" dirty="0"/>
              <a:t>1, </a:t>
            </a:r>
            <a:r>
              <a:rPr lang="en-US" sz="1800" i="1" dirty="0"/>
              <a:t>j</a:t>
            </a:r>
            <a:r>
              <a:rPr lang="en-US" sz="1800" dirty="0"/>
              <a:t>)</a:t>
            </a:r>
            <a:endParaRPr lang="en-US" sz="1800" i="1" dirty="0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6384925" y="4953014"/>
            <a:ext cx="352692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Best case: </a:t>
            </a:r>
            <a:r>
              <a:rPr lang="el-GR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Θ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(</a:t>
            </a:r>
            <a:r>
              <a:rPr lang="en-US" sz="2200" i="1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n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 lg </a:t>
            </a:r>
            <a:r>
              <a:rPr lang="en-US" sz="2200" i="1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n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1000" dirty="0">
              <a:solidFill>
                <a:srgbClr val="CC0000"/>
              </a:solidFill>
              <a:latin typeface="Verdana" panose="020B0604030504040204" pitchFamily="34" charset="0"/>
              <a:ea typeface="+mn-ea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Worst case: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 </a:t>
            </a:r>
            <a:r>
              <a:rPr lang="el-GR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Θ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(</a:t>
            </a:r>
            <a:r>
              <a:rPr lang="en-US" sz="2200" i="1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n</a:t>
            </a:r>
            <a:r>
              <a:rPr lang="en-US" sz="2200" baseline="300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2</a:t>
            </a:r>
            <a:r>
              <a:rPr lang="en-US" sz="2200" dirty="0">
                <a:solidFill>
                  <a:srgbClr val="CC0000"/>
                </a:solidFill>
                <a:latin typeface="Verdana" panose="020B0604030504040204" pitchFamily="34" charset="0"/>
                <a:ea typeface="+mn-ea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522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Average Case Analysis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turns out, as we will now prove, that </a:t>
            </a:r>
            <a:r>
              <a:rPr lang="en-US" dirty="0" err="1"/>
              <a:t>QuickSort’s</a:t>
            </a:r>
            <a:r>
              <a:rPr lang="en-US" dirty="0"/>
              <a:t> average time complexity is </a:t>
            </a:r>
            <a:r>
              <a:rPr lang="el-GR" dirty="0">
                <a:solidFill>
                  <a:schemeClr val="accent2"/>
                </a:solidFill>
              </a:rPr>
              <a:t>Θ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log </a:t>
            </a:r>
            <a:r>
              <a:rPr lang="en-US" i="1" dirty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r>
              <a:rPr lang="en-US" dirty="0"/>
              <a:t>Warning: this derivation is long and complicated—now may be a good time for a nap…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6000" dirty="0">
                <a:latin typeface="ChevaraOutline" panose="00000400000000000000" pitchFamily="2" charset="0"/>
              </a:rPr>
              <a:t>Z </a:t>
            </a:r>
            <a:r>
              <a:rPr lang="en-US" sz="6000" dirty="0" err="1">
                <a:latin typeface="ChevaraOutline" panose="00000400000000000000" pitchFamily="2" charset="0"/>
              </a:rPr>
              <a:t>Z</a:t>
            </a:r>
            <a:r>
              <a:rPr lang="en-US" sz="6000" dirty="0">
                <a:latin typeface="ChevaraOutline" panose="00000400000000000000" pitchFamily="2" charset="0"/>
              </a:rPr>
              <a:t> </a:t>
            </a:r>
            <a:r>
              <a:rPr lang="en-US" sz="6000" dirty="0" err="1">
                <a:latin typeface="ChevaraOutline" panose="00000400000000000000" pitchFamily="2" charset="0"/>
              </a:rPr>
              <a:t>Z</a:t>
            </a:r>
            <a:r>
              <a:rPr lang="en-US" sz="6000" dirty="0">
                <a:latin typeface="ChevaraOutline" panose="00000400000000000000" pitchFamily="2" charset="0"/>
              </a:rPr>
              <a:t> </a:t>
            </a:r>
            <a:r>
              <a:rPr lang="en-US" sz="6000" dirty="0" err="1">
                <a:latin typeface="ChevaraOutline" panose="00000400000000000000" pitchFamily="2" charset="0"/>
              </a:rPr>
              <a:t>Z</a:t>
            </a:r>
            <a:endParaRPr lang="en-US" sz="6000" dirty="0">
              <a:latin typeface="ChevaraOutlin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Average Case Analysis</a:t>
            </a:r>
          </a:p>
        </p:txBody>
      </p:sp>
      <p:graphicFrame>
        <p:nvGraphicFramePr>
          <p:cNvPr id="54279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39161"/>
              </p:ext>
            </p:extLst>
          </p:nvPr>
        </p:nvGraphicFramePr>
        <p:xfrm>
          <a:off x="3102249" y="2745945"/>
          <a:ext cx="507535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240" imgH="520560" progId="Equation.DSMT4">
                  <p:embed/>
                </p:oleObj>
              </mc:Choice>
              <mc:Fallback>
                <p:oleObj name="Equation" r:id="rId2" imgW="2946240" imgH="520560" progId="Equation.DSMT4">
                  <p:embed/>
                  <p:pic>
                    <p:nvPicPr>
                      <p:cNvPr id="54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249" y="2745945"/>
                        <a:ext cx="5075357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7492" y="1752599"/>
            <a:ext cx="10914908" cy="478809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It is reasonable to assume that the pivot has equal probability (1/</a:t>
            </a:r>
            <a:r>
              <a:rPr lang="en-US" sz="2400" i="1" dirty="0"/>
              <a:t>n</a:t>
            </a:r>
            <a:r>
              <a:rPr lang="en-US" sz="2400" dirty="0"/>
              <a:t>) to land in each of the </a:t>
            </a:r>
            <a:r>
              <a:rPr lang="en-US" sz="2400" i="1" dirty="0"/>
              <a:t>n</a:t>
            </a:r>
            <a:r>
              <a:rPr lang="en-US" sz="2400" dirty="0"/>
              <a:t> possible positions.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Since 			     we can simplify:</a:t>
            </a:r>
          </a:p>
        </p:txBody>
      </p:sp>
      <p:graphicFrame>
        <p:nvGraphicFramePr>
          <p:cNvPr id="54288" name="Object 1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86383151"/>
              </p:ext>
            </p:extLst>
          </p:nvPr>
        </p:nvGraphicFramePr>
        <p:xfrm>
          <a:off x="2149460" y="3760355"/>
          <a:ext cx="27432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444240" progId="Equation.DSMT4">
                  <p:embed/>
                </p:oleObj>
              </mc:Choice>
              <mc:Fallback>
                <p:oleObj name="Equation" r:id="rId4" imgW="1638000" imgH="444240" progId="Equation.DSMT4">
                  <p:embed/>
                  <p:pic>
                    <p:nvPicPr>
                      <p:cNvPr id="542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60" y="3760355"/>
                        <a:ext cx="27432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0" name="Object 18"/>
          <p:cNvGraphicFramePr>
            <a:graphicFrameLocks noChangeAspect="1"/>
          </p:cNvGraphicFramePr>
          <p:nvPr/>
        </p:nvGraphicFramePr>
        <p:xfrm>
          <a:off x="4533900" y="4876805"/>
          <a:ext cx="3124200" cy="89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444240" progId="Equation.DSMT4">
                  <p:embed/>
                </p:oleObj>
              </mc:Choice>
              <mc:Fallback>
                <p:oleObj name="Equation" r:id="rId6" imgW="1549080" imgH="444240" progId="Equation.DSMT4">
                  <p:embed/>
                  <p:pic>
                    <p:nvPicPr>
                      <p:cNvPr id="542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4876805"/>
                        <a:ext cx="3124200" cy="896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Average Case Analysis</a:t>
            </a:r>
          </a:p>
        </p:txBody>
      </p:sp>
      <p:graphicFrame>
        <p:nvGraphicFramePr>
          <p:cNvPr id="6042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588070"/>
              </p:ext>
            </p:extLst>
          </p:nvPr>
        </p:nvGraphicFramePr>
        <p:xfrm>
          <a:off x="5486009" y="2559049"/>
          <a:ext cx="3125375" cy="83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444240" progId="Equation.DSMT4">
                  <p:embed/>
                </p:oleObj>
              </mc:Choice>
              <mc:Fallback>
                <p:oleObj name="Equation" r:id="rId2" imgW="1663560" imgH="444240" progId="Equation.DSMT4">
                  <p:embed/>
                  <p:pic>
                    <p:nvPicPr>
                      <p:cNvPr id="60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009" y="2559049"/>
                        <a:ext cx="3125375" cy="835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1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59667425"/>
              </p:ext>
            </p:extLst>
          </p:nvPr>
        </p:nvGraphicFramePr>
        <p:xfrm>
          <a:off x="4805785" y="3714641"/>
          <a:ext cx="4629595" cy="852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44240" progId="Equation.DSMT4">
                  <p:embed/>
                </p:oleObj>
              </mc:Choice>
              <mc:Fallback>
                <p:oleObj name="Equation" r:id="rId4" imgW="2412720" imgH="444240" progId="Equation.DSMT4">
                  <p:embed/>
                  <p:pic>
                    <p:nvPicPr>
                      <p:cNvPr id="60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785" y="3714641"/>
                        <a:ext cx="4629595" cy="852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0432" name="Object 16"/>
              <p:cNvSpPr txBox="1"/>
              <p:nvPr>
                <p:ph sz="quarter" idx="4294967295"/>
              </p:nvPr>
            </p:nvSpPr>
            <p:spPr bwMode="auto">
              <a:xfrm>
                <a:off x="4198937" y="5024438"/>
                <a:ext cx="6982027" cy="454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−1)=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60432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4198937" y="5024438"/>
                <a:ext cx="6982027" cy="454025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435" name="Object 1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07675383"/>
              </p:ext>
            </p:extLst>
          </p:nvPr>
        </p:nvGraphicFramePr>
        <p:xfrm>
          <a:off x="5488840" y="5931619"/>
          <a:ext cx="3776295" cy="44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42920" imgH="228600" progId="Equation.DSMT4">
                  <p:embed/>
                </p:oleObj>
              </mc:Choice>
              <mc:Fallback>
                <p:oleObj name="Equation" r:id="rId7" imgW="1942920" imgH="228600" progId="Equation.DSMT4">
                  <p:embed/>
                  <p:pic>
                    <p:nvPicPr>
                      <p:cNvPr id="604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840" y="5931619"/>
                        <a:ext cx="3776295" cy="443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66758"/>
              </p:ext>
            </p:extLst>
          </p:nvPr>
        </p:nvGraphicFramePr>
        <p:xfrm>
          <a:off x="5564021" y="1560370"/>
          <a:ext cx="31242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444240" progId="Equation.DSMT4">
                  <p:embed/>
                </p:oleObj>
              </mc:Choice>
              <mc:Fallback>
                <p:oleObj name="Equation" r:id="rId9" imgW="1549080" imgH="444240" progId="Equation.DSMT4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021" y="1560370"/>
                        <a:ext cx="31242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063764" y="2366470"/>
            <a:ext cx="200336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Multiply by 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endParaRPr lang="en-US" sz="2200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063750" y="3353105"/>
            <a:ext cx="3493264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Substitute 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 – 1) for 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063749" y="4551364"/>
            <a:ext cx="407823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Subtract last two equations</a:t>
            </a:r>
            <a:endParaRPr lang="en-US" sz="2200" i="1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063757" y="5612398"/>
            <a:ext cx="1323054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Simplify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0965" y="1839552"/>
            <a:ext cx="242887" cy="33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 build="p"/>
      <p:bldP spid="60429" grpId="0"/>
      <p:bldP spid="60430" grpId="0"/>
      <p:bldP spid="60431" grpId="0"/>
      <p:bldP spid="604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Average Case Analysis</a:t>
            </a:r>
          </a:p>
        </p:txBody>
      </p:sp>
      <p:graphicFrame>
        <p:nvGraphicFramePr>
          <p:cNvPr id="65547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51246"/>
              </p:ext>
            </p:extLst>
          </p:nvPr>
        </p:nvGraphicFramePr>
        <p:xfrm>
          <a:off x="5183356" y="2436813"/>
          <a:ext cx="4007802" cy="80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419040" progId="Equation.DSMT4">
                  <p:embed/>
                </p:oleObj>
              </mc:Choice>
              <mc:Fallback>
                <p:oleObj name="Equation" r:id="rId2" imgW="2082600" imgH="419040" progId="Equation.DSMT4">
                  <p:embed/>
                  <p:pic>
                    <p:nvPicPr>
                      <p:cNvPr id="655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356" y="2436813"/>
                        <a:ext cx="4007802" cy="806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9402882"/>
              </p:ext>
            </p:extLst>
          </p:nvPr>
        </p:nvGraphicFramePr>
        <p:xfrm>
          <a:off x="5261155" y="1620049"/>
          <a:ext cx="4008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228600" progId="Equation.DSMT4">
                  <p:embed/>
                </p:oleObj>
              </mc:Choice>
              <mc:Fallback>
                <p:oleObj name="Equation" r:id="rId4" imgW="1942920" imgH="228600" progId="Equation.DSMT4">
                  <p:embed/>
                  <p:pic>
                    <p:nvPicPr>
                      <p:cNvPr id="65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155" y="1620049"/>
                        <a:ext cx="40084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73039031"/>
              </p:ext>
            </p:extLst>
          </p:nvPr>
        </p:nvGraphicFramePr>
        <p:xfrm>
          <a:off x="5486399" y="5592606"/>
          <a:ext cx="2355185" cy="76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393480" progId="Equation.DSMT4">
                  <p:embed/>
                </p:oleObj>
              </mc:Choice>
              <mc:Fallback>
                <p:oleObj name="Equation" r:id="rId6" imgW="1218960" imgH="393480" progId="Equation.DSMT4">
                  <p:embed/>
                  <p:pic>
                    <p:nvPicPr>
                      <p:cNvPr id="65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399" y="5592606"/>
                        <a:ext cx="2355185" cy="760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4279507"/>
              </p:ext>
            </p:extLst>
          </p:nvPr>
        </p:nvGraphicFramePr>
        <p:xfrm>
          <a:off x="5261155" y="4032250"/>
          <a:ext cx="31099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65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155" y="4032250"/>
                        <a:ext cx="31099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063759" y="2121228"/>
            <a:ext cx="263174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Divide by 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+1)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063751" y="3429000"/>
            <a:ext cx="531453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Drop small term, creating inequality</a:t>
            </a:r>
            <a:endParaRPr lang="en-US" sz="2200" i="1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063763" y="5081133"/>
            <a:ext cx="600574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Define F(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) = T</a:t>
            </a:r>
            <a:r>
              <a:rPr lang="en-US" sz="2200" baseline="-250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)/(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+1) and substitute</a:t>
            </a:r>
            <a:endParaRPr lang="en-US" sz="2200" i="1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Average Case Analysis</a:t>
            </a:r>
          </a:p>
        </p:txBody>
      </p:sp>
      <p:graphicFrame>
        <p:nvGraphicFramePr>
          <p:cNvPr id="6963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767834"/>
              </p:ext>
            </p:extLst>
          </p:nvPr>
        </p:nvGraphicFramePr>
        <p:xfrm>
          <a:off x="4920089" y="2518079"/>
          <a:ext cx="3528656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393480" progId="Equation.DSMT4">
                  <p:embed/>
                </p:oleObj>
              </mc:Choice>
              <mc:Fallback>
                <p:oleObj name="Equation" r:id="rId2" imgW="1663560" imgH="393480" progId="Equation.DSMT4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089" y="2518079"/>
                        <a:ext cx="3528656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5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38555566"/>
              </p:ext>
            </p:extLst>
          </p:nvPr>
        </p:nvGraphicFramePr>
        <p:xfrm>
          <a:off x="4899425" y="1408520"/>
          <a:ext cx="26844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696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425" y="1408520"/>
                        <a:ext cx="26844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88563403"/>
              </p:ext>
            </p:extLst>
          </p:nvPr>
        </p:nvGraphicFramePr>
        <p:xfrm>
          <a:off x="4903443" y="3938588"/>
          <a:ext cx="68087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1760" imgH="431640" progId="Equation.DSMT4">
                  <p:embed/>
                </p:oleObj>
              </mc:Choice>
              <mc:Fallback>
                <p:oleObj name="Equation" r:id="rId6" imgW="2831760" imgH="431640" progId="Equation.DSMT4">
                  <p:embed/>
                  <p:pic>
                    <p:nvPicPr>
                      <p:cNvPr id="696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443" y="3938588"/>
                        <a:ext cx="68087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33000617"/>
              </p:ext>
            </p:extLst>
          </p:nvPr>
        </p:nvGraphicFramePr>
        <p:xfrm>
          <a:off x="4892362" y="5562297"/>
          <a:ext cx="30861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228600" progId="Equation.DSMT4">
                  <p:embed/>
                </p:oleObj>
              </mc:Choice>
              <mc:Fallback>
                <p:oleObj name="Equation" r:id="rId8" imgW="1117440" imgH="228600" progId="Equation.DSMT4">
                  <p:embed/>
                  <p:pic>
                    <p:nvPicPr>
                      <p:cNvPr id="696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362" y="5562297"/>
                        <a:ext cx="30861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063751" y="2436813"/>
            <a:ext cx="1229824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Expand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063759" y="3614739"/>
            <a:ext cx="447109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Expand completely into a sum</a:t>
            </a:r>
            <a:endParaRPr lang="en-US" sz="2200" i="1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063759" y="4945064"/>
            <a:ext cx="569752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Remember that F(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) = T</a:t>
            </a:r>
            <a:r>
              <a:rPr lang="en-US" sz="2200" baseline="-250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)/(</a:t>
            </a:r>
            <a:r>
              <a:rPr lang="en-US" sz="2200" i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n</a:t>
            </a: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+1), so</a:t>
            </a:r>
            <a:endParaRPr lang="en-US" sz="2200" i="1" dirty="0">
              <a:solidFill>
                <a:srgbClr val="00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10806825" y="5478165"/>
            <a:ext cx="1208985" cy="1214179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3600" dirty="0">
                <a:solidFill>
                  <a:srgbClr val="336699"/>
                </a:solidFill>
                <a:latin typeface="Calvin and Hobbes" pitchFamily="34" charset="0"/>
                <a:ea typeface="+mn-ea"/>
              </a:rPr>
              <a:t>WAKE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3600" dirty="0">
                <a:solidFill>
                  <a:srgbClr val="336699"/>
                </a:solidFill>
                <a:latin typeface="Calvin and Hobbes" pitchFamily="34" charset="0"/>
                <a:ea typeface="+mn-ea"/>
              </a:rPr>
              <a:t>UP!!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0" grpId="0"/>
      <p:bldP spid="696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a very fast overview/review of these two </a:t>
            </a:r>
            <a:r>
              <a:rPr lang="en-US"/>
              <a:t>sorting algorithms</a:t>
            </a:r>
          </a:p>
          <a:p>
            <a:endParaRPr lang="en-US" dirty="0"/>
          </a:p>
          <a:p>
            <a:r>
              <a:rPr lang="en-US" dirty="0"/>
              <a:t>Sections 2.2 &amp; 2.3 are a treasure trove of good, solid reasoning about </a:t>
            </a:r>
            <a:r>
              <a:rPr lang="en-US" dirty="0" err="1"/>
              <a:t>mergesort</a:t>
            </a:r>
            <a:r>
              <a:rPr lang="en-US" dirty="0"/>
              <a:t> and quicksort variations and tweaks: definitely worthwhile reading!</a:t>
            </a:r>
          </a:p>
        </p:txBody>
      </p:sp>
    </p:spTree>
    <p:extLst>
      <p:ext uri="{BB962C8B-B14F-4D97-AF65-F5344CB8AC3E}">
        <p14:creationId xmlns:p14="http://schemas.microsoft.com/office/powerpoint/2010/main" val="19438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(1945)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/>
              <a:t>MergeSort</a:t>
            </a:r>
            <a:r>
              <a:rPr lang="en-US" sz="2400" dirty="0"/>
              <a:t> on an input sequence </a:t>
            </a:r>
            <a:r>
              <a:rPr lang="en-US" sz="2400" i="1" dirty="0"/>
              <a:t>S</a:t>
            </a:r>
            <a:r>
              <a:rPr lang="en-US" sz="2400" dirty="0"/>
              <a:t> with </a:t>
            </a:r>
            <a:r>
              <a:rPr lang="en-US" sz="2400" b="1" i="1" dirty="0"/>
              <a:t>n</a:t>
            </a:r>
            <a:r>
              <a:rPr lang="en-US" sz="2400" dirty="0"/>
              <a:t> elements consists of three steps: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Divide</a:t>
            </a:r>
            <a:r>
              <a:rPr lang="en-US" sz="2400" dirty="0"/>
              <a:t>: partition </a:t>
            </a:r>
            <a:r>
              <a:rPr lang="en-US" sz="2400" i="1" dirty="0"/>
              <a:t>S</a:t>
            </a:r>
            <a:r>
              <a:rPr lang="en-US" sz="2400" dirty="0"/>
              <a:t> into two sequences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 of about </a:t>
            </a:r>
            <a:r>
              <a:rPr lang="en-US" sz="2400" b="1" i="1" dirty="0"/>
              <a:t>n</a:t>
            </a:r>
            <a:r>
              <a:rPr lang="en-US" sz="2400" dirty="0"/>
              <a:t>/2 elements each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Recur</a:t>
            </a:r>
            <a:r>
              <a:rPr lang="en-US" sz="2400" dirty="0"/>
              <a:t>: recursively sort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Conquer</a:t>
            </a:r>
            <a:r>
              <a:rPr lang="en-US" sz="2400" dirty="0"/>
              <a:t>: merge </a:t>
            </a:r>
            <a:r>
              <a:rPr lang="en-US" sz="2400" i="1" dirty="0"/>
              <a:t>S</a:t>
            </a:r>
            <a:r>
              <a:rPr lang="en-US" sz="2400" baseline="-25000" dirty="0"/>
              <a:t>1</a:t>
            </a:r>
            <a:r>
              <a:rPr lang="en-US" sz="2400" dirty="0"/>
              <a:t> and </a:t>
            </a:r>
            <a:r>
              <a:rPr lang="en-US" sz="2400" i="1" dirty="0"/>
              <a:t>S</a:t>
            </a:r>
            <a:r>
              <a:rPr lang="en-US" sz="2400" baseline="-25000" dirty="0"/>
              <a:t>2</a:t>
            </a:r>
            <a:r>
              <a:rPr lang="en-US" sz="2400" dirty="0"/>
              <a:t> into a unique sorted sequence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idx="10"/>
          </p:nvPr>
        </p:nvSpPr>
        <p:spPr>
          <a:xfrm>
            <a:off x="6703160" y="1835204"/>
            <a:ext cx="4839856" cy="4794195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2200" b="1" dirty="0"/>
              <a:t>Algorithm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chemeClr val="accent2"/>
                </a:solidFill>
              </a:rPr>
              <a:t>mergeSort</a:t>
            </a:r>
            <a:r>
              <a:rPr lang="en-US" sz="2200" dirty="0"/>
              <a:t> (</a:t>
            </a:r>
            <a:r>
              <a:rPr lang="en-US" sz="2200" i="1" dirty="0"/>
              <a:t>S</a:t>
            </a:r>
            <a:r>
              <a:rPr lang="en-US" sz="22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000" b="1" dirty="0"/>
              <a:t>Input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r>
              <a:rPr lang="en-US" sz="2000" dirty="0"/>
              <a:t> with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i="1" dirty="0"/>
              <a:t>n</a:t>
            </a:r>
            <a:r>
              <a:rPr lang="en-US" sz="2000" dirty="0"/>
              <a:t> elements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/>
              <a:t>	Output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br>
              <a:rPr lang="en-US" sz="2000" dirty="0"/>
            </a:br>
            <a:r>
              <a:rPr lang="en-US" sz="2000" dirty="0"/>
              <a:t>	sorted</a:t>
            </a:r>
          </a:p>
          <a:p>
            <a:pPr>
              <a:buFont typeface="Wingdings" panose="05000000000000000000" pitchFamily="2" charset="2"/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i="1" dirty="0"/>
              <a:t>n</a:t>
            </a:r>
            <a:r>
              <a:rPr lang="en-US" sz="2000" dirty="0"/>
              <a:t> &gt; 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 ← partition (S, </a:t>
            </a:r>
            <a:r>
              <a:rPr lang="en-US" sz="2000" b="1" i="1" dirty="0"/>
              <a:t>n</a:t>
            </a:r>
            <a:r>
              <a:rPr lang="en-US" sz="2000" dirty="0"/>
              <a:t>/2)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1 </a:t>
            </a:r>
            <a:r>
              <a:rPr lang="en-US" sz="2000" dirty="0"/>
              <a:t>← </a:t>
            </a:r>
            <a:r>
              <a:rPr lang="en-US" sz="2000" dirty="0" err="1"/>
              <a:t>mergeSort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2 </a:t>
            </a:r>
            <a:r>
              <a:rPr lang="en-US" sz="2000" dirty="0"/>
              <a:t>← </a:t>
            </a:r>
            <a:r>
              <a:rPr lang="en-US" sz="2000" dirty="0" err="1"/>
              <a:t>mergeSort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dirty="0"/>
              <a:t> ← merge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2000" b="1" dirty="0"/>
              <a:t>return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89705-C013-4252-B2FD-DD2EEF947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19351"/>
            <a:ext cx="5296275" cy="194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Partitioning a Sequence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divide step of </a:t>
            </a:r>
            <a:r>
              <a:rPr lang="en-US" sz="2200" dirty="0" err="1"/>
              <a:t>mergeSort</a:t>
            </a:r>
            <a:r>
              <a:rPr lang="en-US" sz="2200" dirty="0"/>
              <a:t> consists of partitioning input sequence </a:t>
            </a:r>
            <a:r>
              <a:rPr lang="en-US" sz="2200" i="1" dirty="0"/>
              <a:t>S</a:t>
            </a:r>
          </a:p>
          <a:p>
            <a:r>
              <a:rPr lang="en-US" sz="2200" dirty="0"/>
              <a:t>Use new arrays for the subsequences</a:t>
            </a:r>
          </a:p>
          <a:p>
            <a:r>
              <a:rPr lang="en-US" sz="2200" dirty="0"/>
              <a:t>It is easy to see that partition takes </a:t>
            </a:r>
            <a:r>
              <a:rPr lang="en-US" sz="2200" i="1" dirty="0">
                <a:solidFill>
                  <a:schemeClr val="accent2"/>
                </a:solidFill>
              </a:rPr>
              <a:t>O</a:t>
            </a:r>
            <a:r>
              <a:rPr lang="en-US" sz="2200" dirty="0">
                <a:solidFill>
                  <a:schemeClr val="accent2"/>
                </a:solidFill>
              </a:rPr>
              <a:t>(</a:t>
            </a:r>
            <a:r>
              <a:rPr lang="en-US" sz="2200" b="1" i="1" dirty="0">
                <a:solidFill>
                  <a:schemeClr val="accent2"/>
                </a:solidFill>
              </a:rPr>
              <a:t>n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  <a:r>
              <a:rPr lang="en-US" sz="2200" dirty="0"/>
              <a:t> time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idx="10"/>
          </p:nvPr>
        </p:nvSpPr>
        <p:spPr>
          <a:xfrm>
            <a:off x="6815566" y="1835204"/>
            <a:ext cx="4365399" cy="4794195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  <a:buNone/>
            </a:pPr>
            <a:r>
              <a:rPr lang="en-US" sz="2200" b="1" dirty="0"/>
              <a:t>Algorithm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</a:rPr>
              <a:t>partition</a:t>
            </a:r>
            <a:r>
              <a:rPr lang="en-US" sz="2200" dirty="0"/>
              <a:t> 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i="1" dirty="0"/>
              <a:t>k</a:t>
            </a:r>
            <a:r>
              <a:rPr lang="en-US" sz="2200" dirty="0"/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/>
              <a:t>	</a:t>
            </a:r>
            <a:r>
              <a:rPr lang="en-US" sz="2000" b="1" dirty="0"/>
              <a:t>Input</a:t>
            </a:r>
            <a:r>
              <a:rPr lang="en-US" sz="2000" dirty="0"/>
              <a:t> sequence </a:t>
            </a:r>
            <a:r>
              <a:rPr lang="en-US" sz="2000" i="1" dirty="0"/>
              <a:t>S</a:t>
            </a:r>
            <a:r>
              <a:rPr lang="en-US" sz="2000" dirty="0"/>
              <a:t>, with </a:t>
            </a:r>
            <a:r>
              <a:rPr lang="en-US" sz="2000" b="1" i="1" dirty="0"/>
              <a:t>n</a:t>
            </a:r>
            <a:r>
              <a:rPr lang="en-US" sz="2000" dirty="0"/>
              <a:t> items; 	</a:t>
            </a:r>
            <a:r>
              <a:rPr lang="en-US" sz="2000" i="1" dirty="0"/>
              <a:t>k</a:t>
            </a:r>
            <a:r>
              <a:rPr lang="en-US" sz="2000" dirty="0"/>
              <a:t>, partition size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/>
              <a:t>	</a:t>
            </a:r>
            <a:r>
              <a:rPr lang="en-US" sz="2000" b="1" dirty="0"/>
              <a:t>Output</a:t>
            </a:r>
            <a:r>
              <a:rPr lang="en-US" sz="2000" dirty="0"/>
              <a:t> partition of </a:t>
            </a:r>
            <a:r>
              <a:rPr lang="en-US" sz="2000" i="1" dirty="0"/>
              <a:t>S</a:t>
            </a:r>
            <a:r>
              <a:rPr lang="en-US" sz="2000" dirty="0"/>
              <a:t> into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of 	size </a:t>
            </a:r>
            <a:r>
              <a:rPr lang="en-US" sz="2000" i="1" dirty="0"/>
              <a:t>k</a:t>
            </a:r>
            <a:r>
              <a:rPr lang="en-US" sz="2000" dirty="0"/>
              <a:t> and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 of size </a:t>
            </a:r>
            <a:r>
              <a:rPr lang="en-US" sz="2000" b="1" i="1" dirty="0"/>
              <a:t>n</a:t>
            </a:r>
            <a:r>
              <a:rPr lang="en-US" sz="2000" dirty="0"/>
              <a:t> – </a:t>
            </a:r>
            <a:r>
              <a:rPr lang="en-US" sz="2000" i="1" dirty="0"/>
              <a:t>k</a:t>
            </a:r>
          </a:p>
          <a:p>
            <a:pPr>
              <a:spcBef>
                <a:spcPts val="200"/>
              </a:spcBef>
              <a:buNone/>
            </a:pPr>
            <a:endParaRPr lang="en-US" sz="2000" dirty="0"/>
          </a:p>
          <a:p>
            <a:pPr>
              <a:spcBef>
                <a:spcPts val="200"/>
              </a:spcBef>
              <a:buNone/>
            </a:pPr>
            <a:r>
              <a:rPr lang="en-US" sz="2000" i="1" dirty="0"/>
              <a:t>S</a:t>
            </a:r>
            <a:r>
              <a:rPr lang="en-US" sz="2000" baseline="-25000" dirty="0"/>
              <a:t>1 </a:t>
            </a:r>
            <a:r>
              <a:rPr lang="en-US" sz="2000" dirty="0"/>
              <a:t>← new array of size </a:t>
            </a:r>
            <a:r>
              <a:rPr lang="en-US" sz="2000" i="1" dirty="0"/>
              <a:t>k</a:t>
            </a:r>
          </a:p>
          <a:p>
            <a:pPr>
              <a:spcBef>
                <a:spcPts val="200"/>
              </a:spcBef>
              <a:buNone/>
            </a:pPr>
            <a:r>
              <a:rPr lang="en-US" sz="2000" i="1" dirty="0"/>
              <a:t>S</a:t>
            </a:r>
            <a:r>
              <a:rPr lang="en-US" sz="2000" baseline="-25000" dirty="0"/>
              <a:t>2 </a:t>
            </a:r>
            <a:r>
              <a:rPr lang="en-US" sz="2000" dirty="0"/>
              <a:t>← new array of size </a:t>
            </a:r>
            <a:r>
              <a:rPr lang="en-US" sz="2000" b="1" i="1" dirty="0"/>
              <a:t>n</a:t>
            </a:r>
            <a:r>
              <a:rPr lang="en-US" sz="2000" dirty="0"/>
              <a:t> - </a:t>
            </a:r>
            <a:r>
              <a:rPr lang="en-US" sz="2000" i="1" dirty="0"/>
              <a:t>k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/>
              <a:t>pos ← 0</a:t>
            </a:r>
          </a:p>
          <a:p>
            <a:pPr>
              <a:spcBef>
                <a:spcPts val="200"/>
              </a:spcBef>
              <a:buNone/>
            </a:pP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← 0 </a:t>
            </a:r>
            <a:r>
              <a:rPr lang="en-US" sz="2000" b="1" dirty="0"/>
              <a:t>to</a:t>
            </a:r>
            <a:r>
              <a:rPr lang="en-US" sz="2000" dirty="0"/>
              <a:t> </a:t>
            </a:r>
            <a:r>
              <a:rPr lang="en-US" sz="2000" i="1" dirty="0"/>
              <a:t>k</a:t>
            </a:r>
            <a:r>
              <a:rPr lang="en-US" sz="2000" dirty="0"/>
              <a:t>-1 </a:t>
            </a:r>
            <a:r>
              <a:rPr lang="en-US" sz="2000" b="1" dirty="0"/>
              <a:t>do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←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pos</a:t>
            </a:r>
            <a:r>
              <a:rPr lang="en-US" sz="2000" dirty="0"/>
              <a:t>++]</a:t>
            </a:r>
          </a:p>
          <a:p>
            <a:pPr>
              <a:spcBef>
                <a:spcPts val="200"/>
              </a:spcBef>
              <a:buNone/>
            </a:pP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← 0 </a:t>
            </a:r>
            <a:r>
              <a:rPr lang="en-US" sz="2000" b="1" dirty="0"/>
              <a:t>to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-</a:t>
            </a:r>
            <a:r>
              <a:rPr lang="en-US" sz="2000" i="1" dirty="0"/>
              <a:t>k</a:t>
            </a:r>
            <a:r>
              <a:rPr lang="en-US" sz="2000" dirty="0"/>
              <a:t>-1 </a:t>
            </a:r>
            <a:r>
              <a:rPr lang="en-US" sz="2000" b="1" dirty="0"/>
              <a:t>do</a:t>
            </a:r>
          </a:p>
          <a:p>
            <a:pPr>
              <a:spcBef>
                <a:spcPts val="200"/>
              </a:spcBef>
              <a:buNone/>
            </a:pPr>
            <a:r>
              <a:rPr lang="en-US" sz="2000" dirty="0"/>
              <a:t>	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←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pos</a:t>
            </a:r>
            <a:r>
              <a:rPr lang="en-US" sz="2000" dirty="0"/>
              <a:t>++]</a:t>
            </a:r>
          </a:p>
          <a:p>
            <a:pPr>
              <a:spcBef>
                <a:spcPts val="200"/>
              </a:spcBef>
              <a:buNone/>
            </a:pPr>
            <a:r>
              <a:rPr lang="en-US" sz="2000" b="1" dirty="0"/>
              <a:t>return</a:t>
            </a:r>
            <a:r>
              <a:rPr lang="en-US" sz="2000" dirty="0"/>
              <a:t> (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Merging Two Sorted Sequences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The conquer step of </a:t>
            </a:r>
            <a:r>
              <a:rPr lang="en-US" sz="2000" dirty="0" err="1"/>
              <a:t>mergeSort</a:t>
            </a:r>
            <a:r>
              <a:rPr lang="en-US" sz="2000" dirty="0"/>
              <a:t> consists of merging two sorted sequences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/>
              <a:t>and </a:t>
            </a:r>
            <a:r>
              <a:rPr lang="en-US" sz="2000" i="1"/>
              <a:t>S</a:t>
            </a:r>
            <a:r>
              <a:rPr lang="en-US" sz="2000" baseline="-25000"/>
              <a:t>2</a:t>
            </a:r>
          </a:p>
          <a:p>
            <a:pPr>
              <a:spcBef>
                <a:spcPts val="0"/>
              </a:spcBef>
            </a:pPr>
            <a:endParaRPr lang="en-US" sz="2000" i="1" dirty="0"/>
          </a:p>
          <a:p>
            <a:pPr>
              <a:spcBef>
                <a:spcPts val="0"/>
              </a:spcBef>
            </a:pPr>
            <a:r>
              <a:rPr lang="en-US" sz="2000" dirty="0"/>
              <a:t>Use new array for the merged sequence</a:t>
            </a:r>
          </a:p>
          <a:p>
            <a:pPr>
              <a:spcBef>
                <a:spcPts val="0"/>
              </a:spcBef>
            </a:pPr>
            <a:endParaRPr lang="en-US" sz="2000"/>
          </a:p>
          <a:p>
            <a:pPr>
              <a:spcBef>
                <a:spcPts val="0"/>
              </a:spcBef>
            </a:pPr>
            <a:r>
              <a:rPr lang="en-US" sz="2000"/>
              <a:t>It </a:t>
            </a:r>
            <a:r>
              <a:rPr lang="en-US" sz="2000" dirty="0"/>
              <a:t>is easy to see that </a:t>
            </a:r>
            <a:r>
              <a:rPr lang="en-US" sz="2000"/>
              <a:t>partition takes</a:t>
            </a:r>
            <a:br>
              <a:rPr lang="en-US" sz="2000"/>
            </a:br>
            <a:r>
              <a:rPr lang="en-US" sz="2000" i="1">
                <a:solidFill>
                  <a:schemeClr val="accent2"/>
                </a:solidFill>
              </a:rPr>
              <a:t>O</a:t>
            </a:r>
            <a:r>
              <a:rPr lang="en-US" sz="2000" i="1" dirty="0">
                <a:solidFill>
                  <a:schemeClr val="accent2"/>
                </a:solidFill>
              </a:rPr>
              <a:t>(</a:t>
            </a:r>
            <a:r>
              <a:rPr lang="en-US" sz="2000" b="1" i="1" dirty="0">
                <a:solidFill>
                  <a:schemeClr val="accent2"/>
                </a:solidFill>
              </a:rPr>
              <a:t>n</a:t>
            </a:r>
            <a:r>
              <a:rPr lang="en-US" sz="2000" i="1" dirty="0">
                <a:solidFill>
                  <a:schemeClr val="accent2"/>
                </a:solidFill>
              </a:rPr>
              <a:t>)</a:t>
            </a:r>
            <a:r>
              <a:rPr lang="en-US" sz="2000" dirty="0"/>
              <a:t> time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0"/>
          </p:nvPr>
        </p:nvSpPr>
        <p:spPr>
          <a:xfrm>
            <a:off x="6627264" y="1759310"/>
            <a:ext cx="4915751" cy="4870077"/>
          </a:xfrm>
          <a:noFill/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200" b="1" dirty="0"/>
              <a:t>Algorithm</a:t>
            </a:r>
            <a:r>
              <a:rPr lang="en-US" sz="2200" dirty="0"/>
              <a:t> </a:t>
            </a:r>
            <a:r>
              <a:rPr lang="en-US" sz="2200" i="1" dirty="0">
                <a:solidFill>
                  <a:schemeClr val="accent2"/>
                </a:solidFill>
              </a:rPr>
              <a:t>merge</a:t>
            </a:r>
            <a:r>
              <a:rPr lang="en-US" sz="2200" dirty="0"/>
              <a:t> (</a:t>
            </a:r>
            <a:r>
              <a:rPr lang="en-US" sz="2200" i="1" dirty="0"/>
              <a:t>S</a:t>
            </a:r>
            <a:r>
              <a:rPr lang="en-US" sz="2200" i="1" baseline="-25000" dirty="0"/>
              <a:t>1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baseline="-25000" dirty="0"/>
              <a:t>2</a:t>
            </a:r>
            <a:r>
              <a:rPr lang="en-US" sz="2200" dirty="0"/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1800" dirty="0"/>
              <a:t>	</a:t>
            </a:r>
            <a:r>
              <a:rPr lang="en-US" sz="2000" b="1" dirty="0"/>
              <a:t>Input</a:t>
            </a:r>
            <a:r>
              <a:rPr lang="en-US" sz="2000" dirty="0"/>
              <a:t> sequences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, both 	sorted, with </a:t>
            </a:r>
            <a:r>
              <a:rPr lang="en-US" sz="2000" b="1" i="1" dirty="0"/>
              <a:t>n</a:t>
            </a:r>
            <a:r>
              <a:rPr lang="en-US" sz="2000" dirty="0"/>
              <a:t> total items 	combined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/>
              <a:t>	</a:t>
            </a:r>
            <a:r>
              <a:rPr lang="en-US" sz="2000" b="1" dirty="0"/>
              <a:t>Output</a:t>
            </a:r>
            <a:r>
              <a:rPr lang="en-US" sz="2000" dirty="0"/>
              <a:t> sorted sequence containing 	all the elements of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 and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i="1"/>
              <a:t>S</a:t>
            </a:r>
            <a:r>
              <a:rPr lang="en-US" sz="2000" baseline="-25000"/>
              <a:t> </a:t>
            </a:r>
            <a:r>
              <a:rPr lang="en-US" sz="2000" dirty="0"/>
              <a:t>← new array of size </a:t>
            </a:r>
            <a:r>
              <a:rPr lang="en-US" sz="2000" b="1" i="1" dirty="0"/>
              <a:t>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i="1" dirty="0"/>
              <a:t>p </a:t>
            </a:r>
            <a:r>
              <a:rPr lang="en-US" sz="2000" dirty="0"/>
              <a:t>← length of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; </a:t>
            </a:r>
            <a:r>
              <a:rPr lang="en-US" sz="2000" i="1" dirty="0"/>
              <a:t>q</a:t>
            </a:r>
            <a:r>
              <a:rPr lang="en-US" sz="2000" dirty="0"/>
              <a:t> ← length of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i="1" dirty="0" err="1"/>
              <a:t>i</a:t>
            </a:r>
            <a:r>
              <a:rPr lang="en-US" sz="2000" dirty="0"/>
              <a:t> ← 0; </a:t>
            </a:r>
            <a:r>
              <a:rPr lang="en-US" sz="2000" i="1" dirty="0"/>
              <a:t>j</a:t>
            </a:r>
            <a:r>
              <a:rPr lang="en-US" sz="2000" dirty="0"/>
              <a:t> ← 0; </a:t>
            </a:r>
            <a:r>
              <a:rPr lang="en-US" sz="2000" i="1" dirty="0"/>
              <a:t>k</a:t>
            </a:r>
            <a:r>
              <a:rPr lang="en-US" sz="2000" dirty="0"/>
              <a:t> ← 0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while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&lt; </a:t>
            </a:r>
            <a:r>
              <a:rPr lang="en-US" sz="2000" i="1" dirty="0"/>
              <a:t>p</a:t>
            </a:r>
            <a:r>
              <a:rPr lang="en-US" sz="2000" dirty="0"/>
              <a:t> </a:t>
            </a:r>
            <a:r>
              <a:rPr lang="en-US" sz="2000" b="1" dirty="0"/>
              <a:t>and</a:t>
            </a:r>
            <a:r>
              <a:rPr lang="en-US" sz="2000" dirty="0"/>
              <a:t> </a:t>
            </a:r>
            <a:r>
              <a:rPr lang="en-US" sz="2000" i="1" dirty="0"/>
              <a:t>j</a:t>
            </a:r>
            <a:r>
              <a:rPr lang="en-US" sz="2000" dirty="0"/>
              <a:t> &lt; </a:t>
            </a:r>
            <a:r>
              <a:rPr lang="en-US" sz="2000" i="1" dirty="0"/>
              <a:t>q</a:t>
            </a:r>
            <a:r>
              <a:rPr lang="en-US" sz="2000" dirty="0"/>
              <a:t> </a:t>
            </a:r>
            <a:r>
              <a:rPr lang="en-US" sz="2000" b="1" dirty="0"/>
              <a:t>do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	if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&lt;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		  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k</a:t>
            </a:r>
            <a:r>
              <a:rPr lang="en-US" sz="2000" dirty="0"/>
              <a:t>++] ←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++]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	else  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k</a:t>
            </a:r>
            <a:r>
              <a:rPr lang="en-US" sz="2000" dirty="0"/>
              <a:t>++] ←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[</a:t>
            </a:r>
            <a:r>
              <a:rPr lang="en-US" sz="2000" i="1" dirty="0" err="1"/>
              <a:t>j</a:t>
            </a:r>
            <a:r>
              <a:rPr lang="en-US" sz="2000" dirty="0" err="1"/>
              <a:t>++</a:t>
            </a:r>
            <a:r>
              <a:rPr lang="en-US" sz="2000" dirty="0"/>
              <a:t>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=</a:t>
            </a:r>
            <a:r>
              <a:rPr lang="en-US" sz="2000" i="1" dirty="0"/>
              <a:t>p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/>
              <a:t>	   copy </a:t>
            </a:r>
            <a:r>
              <a:rPr lang="en-US" sz="2000" i="1" dirty="0"/>
              <a:t>S</a:t>
            </a:r>
            <a:r>
              <a:rPr lang="en-US" sz="2000" baseline="-25000" dirty="0"/>
              <a:t>2</a:t>
            </a:r>
            <a:r>
              <a:rPr lang="en-US" sz="2000" dirty="0"/>
              <a:t>[</a:t>
            </a:r>
            <a:r>
              <a:rPr lang="en-US" sz="2000" i="1" dirty="0"/>
              <a:t>j</a:t>
            </a:r>
            <a:r>
              <a:rPr lang="en-US" sz="2000" dirty="0"/>
              <a:t>..</a:t>
            </a:r>
            <a:r>
              <a:rPr lang="en-US" sz="2000" i="1" dirty="0"/>
              <a:t>q</a:t>
            </a:r>
            <a:r>
              <a:rPr lang="en-US" sz="2000" dirty="0"/>
              <a:t>-1] to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k</a:t>
            </a:r>
            <a:r>
              <a:rPr lang="en-US" sz="2000" dirty="0"/>
              <a:t>..</a:t>
            </a:r>
            <a:r>
              <a:rPr lang="en-US" sz="2000" i="1" dirty="0"/>
              <a:t>p</a:t>
            </a:r>
            <a:r>
              <a:rPr lang="en-US" sz="2000" dirty="0"/>
              <a:t>+</a:t>
            </a:r>
            <a:r>
              <a:rPr lang="en-US" sz="2000" i="1" dirty="0"/>
              <a:t>q</a:t>
            </a:r>
            <a:r>
              <a:rPr lang="en-US" sz="2000" dirty="0"/>
              <a:t>-1]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 dirty="0"/>
              <a:t>else</a:t>
            </a:r>
            <a:r>
              <a:rPr lang="en-US" sz="2000" dirty="0"/>
              <a:t>   copy </a:t>
            </a:r>
            <a:r>
              <a:rPr lang="en-US" sz="2000" i="1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[</a:t>
            </a:r>
            <a:r>
              <a:rPr lang="en-US" sz="2000" i="1" dirty="0"/>
              <a:t>i</a:t>
            </a:r>
            <a:r>
              <a:rPr lang="en-US" sz="2000" dirty="0"/>
              <a:t>..</a:t>
            </a:r>
            <a:r>
              <a:rPr lang="en-US" sz="2000" i="1" dirty="0"/>
              <a:t>p</a:t>
            </a:r>
            <a:r>
              <a:rPr lang="en-US" sz="2000" dirty="0"/>
              <a:t>-1] to </a:t>
            </a:r>
            <a:r>
              <a:rPr lang="en-US" sz="2000" i="1" dirty="0"/>
              <a:t>S</a:t>
            </a:r>
            <a:r>
              <a:rPr lang="en-US" sz="2000" dirty="0"/>
              <a:t>[</a:t>
            </a:r>
            <a:r>
              <a:rPr lang="en-US" sz="2000" i="1" dirty="0"/>
              <a:t>k</a:t>
            </a:r>
            <a:r>
              <a:rPr lang="en-US" sz="2000" dirty="0"/>
              <a:t>..</a:t>
            </a:r>
            <a:r>
              <a:rPr lang="en-US" sz="2000" i="1" dirty="0"/>
              <a:t>p</a:t>
            </a:r>
            <a:r>
              <a:rPr lang="en-US" sz="2000" dirty="0"/>
              <a:t>+</a:t>
            </a:r>
            <a:r>
              <a:rPr lang="en-US" sz="2000" i="1" dirty="0"/>
              <a:t>q</a:t>
            </a:r>
            <a:r>
              <a:rPr lang="en-US" sz="2000" dirty="0"/>
              <a:t>-1]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b="1"/>
              <a:t>return</a:t>
            </a:r>
            <a:r>
              <a:rPr lang="en-US" sz="2000"/>
              <a:t> </a:t>
            </a:r>
            <a:r>
              <a:rPr lang="en-US" sz="2000" i="1"/>
              <a:t>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162189" y="1760539"/>
            <a:ext cx="1836913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Partition</a:t>
            </a:r>
          </a:p>
        </p:txBody>
      </p:sp>
      <p:sp>
        <p:nvSpPr>
          <p:cNvPr id="31777" name="AutoShape 33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81" name="AutoShape 37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82" name="AutoShape 38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1783" name="AutoShape 39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162190" y="1760539"/>
            <a:ext cx="401885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Partition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98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 flipH="1">
            <a:off x="3641738" y="2933700"/>
            <a:ext cx="473075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MergeSort in Action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505200" y="2362200"/>
            <a:ext cx="525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7 2 9 4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3 8 6 1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74939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7 2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9 4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672263" y="3429000"/>
            <a:ext cx="2844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139964" y="4495800"/>
            <a:ext cx="146367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7 </a:t>
            </a:r>
            <a:r>
              <a:rPr lang="en-US" sz="2200">
                <a:solidFill>
                  <a:srgbClr val="003366"/>
                </a:solidFill>
                <a:latin typeface="Verdana" panose="020B0604030504040204" pitchFamily="34" charset="0"/>
                <a:ea typeface="+mn-ea"/>
              </a:rPr>
              <a:t>|</a:t>
            </a:r>
            <a:r>
              <a:rPr lang="en-US" sz="2200">
                <a:solidFill>
                  <a:srgbClr val="CC0000"/>
                </a:solidFill>
                <a:latin typeface="Verdana" panose="020B0604030504040204" pitchFamily="34" charset="0"/>
                <a:ea typeface="+mn-ea"/>
              </a:rPr>
              <a:t> 2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8521706" y="4495800"/>
            <a:ext cx="1530351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219590" y="4495800"/>
            <a:ext cx="1535113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6370652" y="4495800"/>
            <a:ext cx="15335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CC0000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7716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4114800" y="2743200"/>
            <a:ext cx="19050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096000" y="2743200"/>
            <a:ext cx="1981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30226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9850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114800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020051" y="3810000"/>
            <a:ext cx="1092200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91694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985006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2232031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>
            <a:off x="4438655" y="4876800"/>
            <a:ext cx="768351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0003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5224478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flipH="1">
            <a:off x="64801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8664590" y="4876800"/>
            <a:ext cx="504825" cy="685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2162190" y="1760539"/>
            <a:ext cx="401885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sz="2200">
                <a:solidFill>
                  <a:srgbClr val="000000"/>
                </a:solidFill>
                <a:latin typeface="Verdana" panose="020B0604030504040204" pitchFamily="34" charset="0"/>
                <a:ea typeface="+mn-ea"/>
              </a:rPr>
              <a:t>Recursive Call, Partition</a:t>
            </a:r>
          </a:p>
        </p:txBody>
      </p:sp>
      <p:sp>
        <p:nvSpPr>
          <p:cNvPr id="33818" name="AutoShape 26"/>
          <p:cNvSpPr>
            <a:spLocks noChangeArrowheads="1"/>
          </p:cNvSpPr>
          <p:nvPr/>
        </p:nvSpPr>
        <p:spPr bwMode="auto">
          <a:xfrm>
            <a:off x="2882900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5106988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3995739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1" name="AutoShape 29"/>
          <p:cNvSpPr>
            <a:spLocks noChangeArrowheads="1"/>
          </p:cNvSpPr>
          <p:nvPr/>
        </p:nvSpPr>
        <p:spPr bwMode="auto">
          <a:xfrm>
            <a:off x="733107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2" name="AutoShape 30"/>
          <p:cNvSpPr>
            <a:spLocks noChangeArrowheads="1"/>
          </p:cNvSpPr>
          <p:nvPr/>
        </p:nvSpPr>
        <p:spPr bwMode="auto">
          <a:xfrm>
            <a:off x="6219825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3" name="AutoShape 31"/>
          <p:cNvSpPr>
            <a:spLocks noChangeArrowheads="1"/>
          </p:cNvSpPr>
          <p:nvPr/>
        </p:nvSpPr>
        <p:spPr bwMode="auto">
          <a:xfrm>
            <a:off x="9556751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4" name="AutoShape 32"/>
          <p:cNvSpPr>
            <a:spLocks noChangeArrowheads="1"/>
          </p:cNvSpPr>
          <p:nvPr/>
        </p:nvSpPr>
        <p:spPr bwMode="auto">
          <a:xfrm>
            <a:off x="8443913" y="5556251"/>
            <a:ext cx="863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2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69900" indent="-469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defRPr/>
            </a:pPr>
            <a:endParaRPr lang="en-US" sz="2200">
              <a:solidFill>
                <a:srgbClr val="336699"/>
              </a:solidFill>
              <a:latin typeface="Verdana" panose="020B0604030504040204" pitchFamily="34" charset="0"/>
              <a:ea typeface="+mn-ea"/>
            </a:endParaRPr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H="1">
            <a:off x="2635264" y="3962400"/>
            <a:ext cx="473075" cy="381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endParaRPr lang="en-US" sz="2200">
              <a:solidFill>
                <a:srgbClr val="000000"/>
              </a:solidFill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43090</TotalTime>
  <Words>2406</Words>
  <Application>Microsoft Office PowerPoint</Application>
  <PresentationFormat>Widescreen</PresentationFormat>
  <Paragraphs>410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Calvin and Hobbes</vt:lpstr>
      <vt:lpstr>Arial</vt:lpstr>
      <vt:lpstr>Americana BT</vt:lpstr>
      <vt:lpstr>Verdana</vt:lpstr>
      <vt:lpstr>LucidaSansTypewriter</vt:lpstr>
      <vt:lpstr>Cambria Math</vt:lpstr>
      <vt:lpstr>Carmina Lt BT</vt:lpstr>
      <vt:lpstr>Times New Roman</vt:lpstr>
      <vt:lpstr>Georgia</vt:lpstr>
      <vt:lpstr>Calibri</vt:lpstr>
      <vt:lpstr>Wingdings</vt:lpstr>
      <vt:lpstr>ChevaraOutline</vt:lpstr>
      <vt:lpstr>Profile</vt:lpstr>
      <vt:lpstr>Equation</vt:lpstr>
      <vt:lpstr>Divide &amp; Conquer Sorting</vt:lpstr>
      <vt:lpstr>Alerts</vt:lpstr>
      <vt:lpstr>Divide &amp; Conquer</vt:lpstr>
      <vt:lpstr>MergeSort (1945)</vt:lpstr>
      <vt:lpstr>Partitioning a Sequence</vt:lpstr>
      <vt:lpstr>Merging Two Sorted Sequences</vt:lpstr>
      <vt:lpstr>MergeSort in Action</vt:lpstr>
      <vt:lpstr>MergeSort in Action</vt:lpstr>
      <vt:lpstr>MergeSort in Action</vt:lpstr>
      <vt:lpstr>MergeSort in Action</vt:lpstr>
      <vt:lpstr>MergeSort in Action</vt:lpstr>
      <vt:lpstr>MergeSort in Action</vt:lpstr>
      <vt:lpstr>MergeSort in Action</vt:lpstr>
      <vt:lpstr>MergeSort in Action</vt:lpstr>
      <vt:lpstr>MergeSort in Action</vt:lpstr>
      <vt:lpstr>MergeSort in Action</vt:lpstr>
      <vt:lpstr>MergeSort Analysis</vt:lpstr>
      <vt:lpstr>Why is MergeSort Θ(n lg n)?</vt:lpstr>
      <vt:lpstr>Practical Considerations</vt:lpstr>
      <vt:lpstr>Summary so far...</vt:lpstr>
      <vt:lpstr>QuickSort (1959)</vt:lpstr>
      <vt:lpstr>QuickSort</vt:lpstr>
      <vt:lpstr>Selecting the Pivot</vt:lpstr>
      <vt:lpstr>QuickSort Partition</vt:lpstr>
      <vt:lpstr>QuickSort in Action</vt:lpstr>
      <vt:lpstr>QuickSort in Action</vt:lpstr>
      <vt:lpstr>QuickSort in Action</vt:lpstr>
      <vt:lpstr>QuickSort in Action</vt:lpstr>
      <vt:lpstr>QuickSort in Action</vt:lpstr>
      <vt:lpstr>QuickSort in Action</vt:lpstr>
      <vt:lpstr>QuickSort is not stable</vt:lpstr>
      <vt:lpstr>QuickSort Analysis</vt:lpstr>
      <vt:lpstr>Average Case Analysis</vt:lpstr>
      <vt:lpstr>Average Case Analysis</vt:lpstr>
      <vt:lpstr>Average Case Analysis</vt:lpstr>
      <vt:lpstr>Average Case Analysis</vt:lpstr>
      <vt:lpstr>Average Case Analysis</vt:lpstr>
      <vt:lpstr>For more information...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751</cp:revision>
  <dcterms:created xsi:type="dcterms:W3CDTF">2005-03-22T22:30:11Z</dcterms:created>
  <dcterms:modified xsi:type="dcterms:W3CDTF">2022-10-28T02:09:18Z</dcterms:modified>
</cp:coreProperties>
</file>