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0"/>
  </p:notesMasterIdLst>
  <p:handoutMasterIdLst>
    <p:handoutMasterId r:id="rId11"/>
  </p:handoutMasterIdLst>
  <p:sldIdLst>
    <p:sldId id="448" r:id="rId2"/>
    <p:sldId id="460" r:id="rId3"/>
    <p:sldId id="533" r:id="rId4"/>
    <p:sldId id="534" r:id="rId5"/>
    <p:sldId id="535" r:id="rId6"/>
    <p:sldId id="536" r:id="rId7"/>
    <p:sldId id="537" r:id="rId8"/>
    <p:sldId id="538" r:id="rId9"/>
  </p:sldIdLst>
  <p:sldSz cx="12192000" cy="6858000"/>
  <p:notesSz cx="7315200" cy="9601200"/>
  <p:embeddedFontLst>
    <p:embeddedFont>
      <p:font typeface="Americana BT" panose="02020504070506020904" pitchFamily="18" charset="0"/>
      <p:regular r:id="rId12"/>
      <p:bold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Carmina Lt BT" panose="0207050206030A030404" pitchFamily="18" charset="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2F2F2"/>
    <a:srgbClr val="CBCBCB"/>
    <a:srgbClr val="FFFFFF"/>
    <a:srgbClr val="C8655D"/>
    <a:srgbClr val="BF2610"/>
    <a:srgbClr val="C24D67"/>
    <a:srgbClr val="6600FF"/>
    <a:srgbClr val="FF9797"/>
    <a:srgbClr val="F2D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176" y="10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2022_Day25_COMPCurriculum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sfca.edu/~galles/visualization/ComparisonSort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ellsort#:~:text=Shellsort%20is%20an%20optimization%20of,said%20to%20be%20h%2Dsorted." TargetMode="External"/><Relationship Id="rId2" Type="http://schemas.openxmlformats.org/officeDocument/2006/relationships/hyperlink" Target="2022_Day26_ShellsortAlgoRythmics-3.m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kPRA0W1kEC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Sorting it Out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 </a:t>
            </a:r>
            <a:r>
              <a:rPr lang="en-US" dirty="0"/>
              <a:t>6 </a:t>
            </a:r>
            <a:r>
              <a:rPr lang="en-US"/>
              <a:t>due tomorrow</a:t>
            </a:r>
          </a:p>
          <a:p>
            <a:endParaRPr lang="en-US" dirty="0"/>
          </a:p>
          <a:p>
            <a:r>
              <a:rPr lang="en-US"/>
              <a:t>Homework #6 </a:t>
            </a:r>
            <a:r>
              <a:rPr lang="en-US" dirty="0"/>
              <a:t>due </a:t>
            </a:r>
            <a:r>
              <a:rPr lang="en-US"/>
              <a:t>on Friday, 10/28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7456" y="1371600"/>
                <a:ext cx="10397614" cy="5257800"/>
              </a:xfrm>
            </p:spPr>
            <p:txBody>
              <a:bodyPr/>
              <a:lstStyle/>
              <a:p>
                <a:r>
                  <a:rPr lang="en-US" sz="2400" dirty="0"/>
                  <a:t>Why do we sort?</a:t>
                </a:r>
              </a:p>
              <a:p>
                <a:r>
                  <a:rPr lang="en-US" sz="2400" dirty="0"/>
                  <a:t>What sorting algorithms do you know?</a:t>
                </a:r>
              </a:p>
              <a:p>
                <a:pPr lvl="1"/>
                <a:r>
                  <a:rPr lang="en-US" sz="2000" dirty="0"/>
                  <a:t>How do they work?</a:t>
                </a:r>
              </a:p>
              <a:p>
                <a:r>
                  <a:rPr lang="en-US" sz="2400" dirty="0"/>
                  <a:t>Can all data be sorted?</a:t>
                </a:r>
              </a:p>
              <a:p>
                <a:pPr lvl="1"/>
                <a:r>
                  <a:rPr lang="en-US" sz="2000" dirty="0"/>
                  <a:t>What requirements must be satisfied in order to be able to sort?</a:t>
                </a:r>
              </a:p>
              <a:p>
                <a:pPr lvl="1"/>
                <a:r>
                  <a:rPr lang="en-US" sz="2000" dirty="0"/>
                  <a:t>The domain must be </a:t>
                </a:r>
                <a:r>
                  <a:rPr lang="en-US" sz="2000" b="1" dirty="0">
                    <a:solidFill>
                      <a:srgbClr val="00B0F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Comparable</a:t>
                </a:r>
              </a:p>
              <a:p>
                <a:pPr lvl="1"/>
                <a:r>
                  <a:rPr lang="en-US" sz="2000" dirty="0"/>
                  <a:t>In other words, it must be a </a:t>
                </a:r>
                <a:r>
                  <a:rPr lang="en-US" sz="2000" b="1" dirty="0">
                    <a:solidFill>
                      <a:schemeClr val="accent6"/>
                    </a:solidFill>
                  </a:rPr>
                  <a:t>total order</a:t>
                </a:r>
                <a:r>
                  <a:rPr lang="en-US" sz="2000" dirty="0"/>
                  <a:t>:</a:t>
                </a:r>
              </a:p>
              <a:p>
                <a:pPr lvl="2"/>
                <a:r>
                  <a:rPr lang="en-US" sz="1700" dirty="0">
                    <a:solidFill>
                      <a:schemeClr val="accent6"/>
                    </a:solidFill>
                  </a:rPr>
                  <a:t>Reflexive:</a:t>
                </a:r>
                <a:r>
                  <a:rPr lang="en-US" sz="1700" dirty="0"/>
                  <a:t> 		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70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sz="1700" dirty="0">
                    <a:solidFill>
                      <a:schemeClr val="accent6"/>
                    </a:solidFill>
                  </a:rPr>
                  <a:t>Antisymmetric:</a:t>
                </a:r>
                <a:r>
                  <a:rPr lang="en-US" sz="1700" dirty="0"/>
                  <a:t> 	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700" dirty="0"/>
              </a:p>
              <a:p>
                <a:pPr lvl="2"/>
                <a:r>
                  <a:rPr lang="en-US" sz="1700" dirty="0">
                    <a:solidFill>
                      <a:schemeClr val="accent6"/>
                    </a:solidFill>
                  </a:rPr>
                  <a:t>Transitivity:</a:t>
                </a:r>
                <a:r>
                  <a:rPr lang="en-US" sz="1700" dirty="0"/>
                  <a:t> 		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17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700" dirty="0"/>
              </a:p>
              <a:p>
                <a:pPr lvl="2"/>
                <a:r>
                  <a:rPr lang="en-US" sz="1700" dirty="0">
                    <a:solidFill>
                      <a:schemeClr val="accent3"/>
                    </a:solidFill>
                  </a:rPr>
                  <a:t>Trichotomy:</a:t>
                </a:r>
                <a:r>
                  <a:rPr lang="en-US" sz="1700" dirty="0"/>
                  <a:t> 		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700" dirty="0"/>
              </a:p>
              <a:p>
                <a:pPr lvl="1"/>
                <a:r>
                  <a:rPr lang="en-US" sz="2000" dirty="0"/>
                  <a:t>Lack of transitivity: rock-paper-scissors</a:t>
                </a:r>
              </a:p>
              <a:p>
                <a:pPr lvl="1"/>
                <a:r>
                  <a:rPr lang="en-US" sz="2000" dirty="0"/>
                  <a:t>Lack of trichotomy: </a:t>
                </a:r>
                <a:r>
                  <a:rPr lang="en-US" sz="2000" dirty="0">
                    <a:solidFill>
                      <a:schemeClr val="accent1"/>
                    </a:solidFill>
                    <a:hlinkClick r:id="rId2" action="ppaction://hlinkpres?slideindex=1&amp;slidetitle=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college course prerequisites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456" y="1371600"/>
                <a:ext cx="10397614" cy="5257800"/>
              </a:xfrm>
              <a:blipFill>
                <a:blip r:embed="rId3"/>
                <a:stretch>
                  <a:fillRect l="-586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1C5853B-9CDB-4855-9D7C-071AA34CB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950" y="5022796"/>
            <a:ext cx="1734854" cy="14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&amp; Insertion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866350" cy="5257800"/>
          </a:xfrm>
        </p:spPr>
        <p:txBody>
          <a:bodyPr/>
          <a:lstStyle/>
          <a:p>
            <a:r>
              <a:rPr lang="en-US" sz="2400" dirty="0"/>
              <a:t>Selection</a:t>
            </a:r>
          </a:p>
          <a:p>
            <a:pPr lvl="1"/>
            <a:r>
              <a:rPr lang="en-US" sz="2000" dirty="0"/>
              <a:t>On each iteration the sorted portion grows by one</a:t>
            </a:r>
          </a:p>
          <a:p>
            <a:pPr lvl="1"/>
            <a:r>
              <a:rPr lang="en-US" sz="2000" dirty="0"/>
              <a:t>The leftmost unsorted element is swapped with the smallest unsorted element</a:t>
            </a:r>
          </a:p>
          <a:p>
            <a:pPr lvl="1"/>
            <a:r>
              <a:rPr lang="en-US" sz="2000" dirty="0">
                <a:hlinkClick r:id="rId2"/>
              </a:rPr>
              <a:t>Visualize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Insertion</a:t>
            </a:r>
          </a:p>
          <a:p>
            <a:pPr lvl="1"/>
            <a:r>
              <a:rPr lang="en-US" sz="2000" dirty="0"/>
              <a:t>On each iteration the sorted portion grows by one</a:t>
            </a:r>
          </a:p>
          <a:p>
            <a:pPr lvl="1"/>
            <a:r>
              <a:rPr lang="en-US" sz="2000" dirty="0"/>
              <a:t>The leftmost unsorted element is inserted into the sorted portion in the correct position</a:t>
            </a:r>
          </a:p>
          <a:p>
            <a:pPr lvl="1"/>
            <a:r>
              <a:rPr lang="en-US" sz="2000" dirty="0">
                <a:hlinkClick r:id="rId2"/>
              </a:rPr>
              <a:t>Visualize</a:t>
            </a:r>
            <a:endParaRPr lang="en-US" sz="2000" dirty="0"/>
          </a:p>
          <a:p>
            <a:endParaRPr lang="en-US" sz="2400" dirty="0"/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EC2AFF-3DBC-4305-9ACB-75A87D3D0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50" y="1397848"/>
            <a:ext cx="7118787" cy="54473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2B57E-CD73-40AA-931D-4148FBF5EFA4}"/>
              </a:ext>
            </a:extLst>
          </p:cNvPr>
          <p:cNvSpPr/>
          <p:nvPr/>
        </p:nvSpPr>
        <p:spPr bwMode="auto">
          <a:xfrm>
            <a:off x="1079259" y="5022795"/>
            <a:ext cx="6451075" cy="1366110"/>
          </a:xfrm>
          <a:prstGeom prst="rect">
            <a:avLst/>
          </a:prstGeom>
          <a:solidFill>
            <a:srgbClr val="C0C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341301-37F8-4E82-BEA0-809F2D136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80" y="4898438"/>
            <a:ext cx="4699548" cy="1248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5C4951-C20E-4350-9A81-74973B252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880" y="6146474"/>
            <a:ext cx="4686338" cy="4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083A6-0968-4E3F-AC65-524564905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52" y="1531625"/>
            <a:ext cx="7099433" cy="51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4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&amp; Insertion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866350" cy="5257800"/>
          </a:xfrm>
        </p:spPr>
        <p:txBody>
          <a:bodyPr/>
          <a:lstStyle/>
          <a:p>
            <a:r>
              <a:rPr lang="en-US" sz="2400" dirty="0"/>
              <a:t>Selection</a:t>
            </a:r>
          </a:p>
          <a:p>
            <a:pPr lvl="1"/>
            <a:r>
              <a:rPr lang="en-US" sz="2000" dirty="0"/>
              <a:t>A quadratic number of calls to less()</a:t>
            </a:r>
          </a:p>
          <a:p>
            <a:pPr lvl="1"/>
            <a:r>
              <a:rPr lang="en-US" sz="2000" dirty="0"/>
              <a:t>A linear number of calls to </a:t>
            </a:r>
            <a:r>
              <a:rPr lang="en-US" sz="2000" dirty="0" err="1"/>
              <a:t>exch</a:t>
            </a:r>
            <a:r>
              <a:rPr lang="en-US" sz="2000" dirty="0"/>
              <a:t>()</a:t>
            </a:r>
          </a:p>
          <a:p>
            <a:pPr lvl="1"/>
            <a:r>
              <a:rPr lang="en-US" sz="2000" dirty="0"/>
              <a:t>Stable</a:t>
            </a:r>
          </a:p>
          <a:p>
            <a:pPr lvl="1"/>
            <a:r>
              <a:rPr lang="en-US" sz="2000" dirty="0"/>
              <a:t>Every-case algorithm</a:t>
            </a:r>
          </a:p>
          <a:p>
            <a:pPr lvl="1"/>
            <a:endParaRPr lang="en-US" sz="2000" dirty="0"/>
          </a:p>
          <a:p>
            <a:r>
              <a:rPr lang="en-US" sz="2400" dirty="0"/>
              <a:t>Insertion</a:t>
            </a:r>
          </a:p>
          <a:p>
            <a:pPr lvl="1"/>
            <a:r>
              <a:rPr lang="en-US" sz="2000" dirty="0"/>
              <a:t>A quadratic number of calls to both less() and </a:t>
            </a:r>
            <a:r>
              <a:rPr lang="en-US" sz="2000" dirty="0" err="1"/>
              <a:t>exch</a:t>
            </a:r>
            <a:r>
              <a:rPr lang="en-US" sz="2000" dirty="0"/>
              <a:t>()</a:t>
            </a:r>
          </a:p>
          <a:p>
            <a:pPr lvl="1"/>
            <a:r>
              <a:rPr lang="en-US" sz="2000" dirty="0"/>
              <a:t>Stable</a:t>
            </a:r>
          </a:p>
          <a:p>
            <a:pPr lvl="1"/>
            <a:r>
              <a:rPr lang="en-US" sz="2000" dirty="0"/>
              <a:t>Best-case: sorted data—O(n)</a:t>
            </a:r>
          </a:p>
          <a:p>
            <a:pPr lvl="1"/>
            <a:r>
              <a:rPr lang="en-US" sz="2000" dirty="0"/>
              <a:t>Average-case: O(n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6" y="1371600"/>
            <a:ext cx="9866350" cy="5257800"/>
          </a:xfrm>
        </p:spPr>
        <p:txBody>
          <a:bodyPr/>
          <a:lstStyle/>
          <a:p>
            <a:r>
              <a:rPr lang="en-US" sz="2400" dirty="0"/>
              <a:t>An optimization of both bubble and insertion sort where entries at regular (but large) distances are sorted first</a:t>
            </a:r>
          </a:p>
          <a:p>
            <a:pPr lvl="1"/>
            <a:r>
              <a:rPr lang="en-US" sz="2000" dirty="0"/>
              <a:t>An h-sorted array consists of h many interleaved sorted sequences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By iteratively reducing the value of h (ending with h=1) the array becomes sorted.</a:t>
            </a:r>
          </a:p>
          <a:p>
            <a:pPr lvl="1"/>
            <a:r>
              <a:rPr lang="en-US" sz="2000" dirty="0">
                <a:hlinkClick r:id="rId2" action="ppaction://hlinkfile"/>
              </a:rPr>
              <a:t>Visualize</a:t>
            </a:r>
            <a:endParaRPr lang="en-US" sz="2000" dirty="0"/>
          </a:p>
          <a:p>
            <a:pPr lvl="1"/>
            <a:r>
              <a:rPr lang="en-US" sz="2000" dirty="0"/>
              <a:t>How to choose values of h...is an interesting </a:t>
            </a:r>
            <a:r>
              <a:rPr lang="en-US" sz="2000" dirty="0">
                <a:hlinkClick r:id="rId3"/>
              </a:rPr>
              <a:t>research question</a:t>
            </a:r>
            <a:endParaRPr lang="en-US" sz="2000" dirty="0"/>
          </a:p>
          <a:p>
            <a:pPr lvl="1"/>
            <a:r>
              <a:rPr lang="en-US" sz="2000" dirty="0"/>
              <a:t>Final </a:t>
            </a:r>
            <a:r>
              <a:rPr lang="en-US" sz="2000" dirty="0">
                <a:hlinkClick r:id="rId4"/>
              </a:rPr>
              <a:t>visualization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50EF7-6E49-4C25-820C-DAF6E8C78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31" y="2594155"/>
            <a:ext cx="4682138" cy="1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41515</TotalTime>
  <Words>333</Words>
  <Application>Microsoft Office PowerPoint</Application>
  <PresentationFormat>Widescreen</PresentationFormat>
  <Paragraphs>59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Cambria Math</vt:lpstr>
      <vt:lpstr>Arial</vt:lpstr>
      <vt:lpstr>Times New Roman</vt:lpstr>
      <vt:lpstr>Calibri</vt:lpstr>
      <vt:lpstr>Verdana</vt:lpstr>
      <vt:lpstr>Carmina Lt BT</vt:lpstr>
      <vt:lpstr>Courier New</vt:lpstr>
      <vt:lpstr>Americana BT</vt:lpstr>
      <vt:lpstr>Wingdings</vt:lpstr>
      <vt:lpstr>Georgia</vt:lpstr>
      <vt:lpstr>Profile</vt:lpstr>
      <vt:lpstr>Sorting it Out</vt:lpstr>
      <vt:lpstr>Alerts</vt:lpstr>
      <vt:lpstr>Sorting</vt:lpstr>
      <vt:lpstr>Selection &amp; Insertion</vt:lpstr>
      <vt:lpstr>Selection</vt:lpstr>
      <vt:lpstr>Insertion</vt:lpstr>
      <vt:lpstr>Selection &amp; Insertion Analysis</vt:lpstr>
      <vt:lpstr>Shell Sort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732</cp:revision>
  <dcterms:created xsi:type="dcterms:W3CDTF">2005-03-22T22:30:11Z</dcterms:created>
  <dcterms:modified xsi:type="dcterms:W3CDTF">2022-10-25T02:52:17Z</dcterms:modified>
</cp:coreProperties>
</file>