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2" r:id="rId14"/>
    <p:sldId id="273" r:id="rId15"/>
    <p:sldId id="275" r:id="rId16"/>
    <p:sldId id="276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8" r:id="rId27"/>
    <p:sldId id="290" r:id="rId28"/>
    <p:sldId id="291" r:id="rId29"/>
    <p:sldId id="292" r:id="rId30"/>
    <p:sldId id="294" r:id="rId31"/>
    <p:sldId id="295" r:id="rId32"/>
    <p:sldId id="296" r:id="rId33"/>
    <p:sldId id="297" r:id="rId34"/>
    <p:sldId id="299" r:id="rId35"/>
    <p:sldId id="300" r:id="rId36"/>
    <p:sldId id="301" r:id="rId37"/>
    <p:sldId id="302" r:id="rId38"/>
    <p:sldId id="304" r:id="rId39"/>
    <p:sldId id="305" r:id="rId40"/>
    <p:sldId id="306" r:id="rId41"/>
    <p:sldId id="307" r:id="rId42"/>
    <p:sldId id="308" r:id="rId43"/>
    <p:sldId id="310" r:id="rId44"/>
    <p:sldId id="311" r:id="rId45"/>
    <p:sldId id="312" r:id="rId46"/>
    <p:sldId id="313" r:id="rId47"/>
    <p:sldId id="315" r:id="rId48"/>
    <p:sldId id="316" r:id="rId49"/>
    <p:sldId id="317" r:id="rId50"/>
    <p:sldId id="318" r:id="rId51"/>
    <p:sldId id="319" r:id="rId52"/>
    <p:sldId id="320" r:id="rId5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58702" marR="58702" indent="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1pPr>
    <a:lvl2pPr marL="58702" marR="58702" indent="381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2pPr>
    <a:lvl3pPr marL="58702" marR="58702" indent="762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3pPr>
    <a:lvl4pPr marL="58702" marR="58702" indent="1143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4pPr>
    <a:lvl5pPr marL="58702" marR="58702" indent="1524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5pPr>
    <a:lvl6pPr marL="58702" marR="58702" indent="1905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6pPr>
    <a:lvl7pPr marL="58702" marR="58702" indent="2286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7pPr>
    <a:lvl8pPr marL="58702" marR="58702" indent="2667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8pPr>
    <a:lvl9pPr marL="58702" marR="58702" indent="3048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7700" latinLnBrk="0">
      <a:defRPr sz="1200">
        <a:latin typeface="Lucida Grande"/>
        <a:ea typeface="Lucida Grande"/>
        <a:cs typeface="Lucida Grande"/>
        <a:sym typeface="Lucida Grande"/>
      </a:defRPr>
    </a:lvl1pPr>
    <a:lvl2pPr indent="457200" defTabSz="647700" latinLnBrk="0">
      <a:defRPr sz="1200">
        <a:latin typeface="Lucida Grande"/>
        <a:ea typeface="Lucida Grande"/>
        <a:cs typeface="Lucida Grande"/>
        <a:sym typeface="Lucida Grande"/>
      </a:defRPr>
    </a:lvl2pPr>
    <a:lvl3pPr indent="914400" defTabSz="647700" latinLnBrk="0">
      <a:defRPr sz="1200">
        <a:latin typeface="Lucida Grande"/>
        <a:ea typeface="Lucida Grande"/>
        <a:cs typeface="Lucida Grande"/>
        <a:sym typeface="Lucida Grande"/>
      </a:defRPr>
    </a:lvl3pPr>
    <a:lvl4pPr indent="1371600" defTabSz="647700" latinLnBrk="0">
      <a:defRPr sz="1200">
        <a:latin typeface="Lucida Grande"/>
        <a:ea typeface="Lucida Grande"/>
        <a:cs typeface="Lucida Grande"/>
        <a:sym typeface="Lucida Grande"/>
      </a:defRPr>
    </a:lvl4pPr>
    <a:lvl5pPr indent="1828800" defTabSz="647700" latinLnBrk="0">
      <a:defRPr sz="1200">
        <a:latin typeface="Lucida Grande"/>
        <a:ea typeface="Lucida Grande"/>
        <a:cs typeface="Lucida Grande"/>
        <a:sym typeface="Lucida Grande"/>
      </a:defRPr>
    </a:lvl5pPr>
    <a:lvl6pPr indent="2286000" defTabSz="647700" latinLnBrk="0">
      <a:defRPr sz="1200">
        <a:latin typeface="Lucida Grande"/>
        <a:ea typeface="Lucida Grande"/>
        <a:cs typeface="Lucida Grande"/>
        <a:sym typeface="Lucida Grande"/>
      </a:defRPr>
    </a:lvl6pPr>
    <a:lvl7pPr indent="2743200" defTabSz="647700" latinLnBrk="0">
      <a:defRPr sz="1200">
        <a:latin typeface="Lucida Grande"/>
        <a:ea typeface="Lucida Grande"/>
        <a:cs typeface="Lucida Grande"/>
        <a:sym typeface="Lucida Grande"/>
      </a:defRPr>
    </a:lvl7pPr>
    <a:lvl8pPr indent="3200400" defTabSz="647700" latinLnBrk="0">
      <a:defRPr sz="1200">
        <a:latin typeface="Lucida Grande"/>
        <a:ea typeface="Lucida Grande"/>
        <a:cs typeface="Lucida Grande"/>
        <a:sym typeface="Lucida Grande"/>
      </a:defRPr>
    </a:lvl8pPr>
    <a:lvl9pPr indent="3657600" defTabSz="647700" latinLnBrk="0">
      <a:defRPr sz="1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sp>
        <p:nvSpPr>
          <p:cNvPr id="28" name="Shape 28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3"/>
              </a:defRPr>
            </a:lvl1pPr>
          </a:lstStyle>
          <a:p>
            <a:r>
              <a:rPr>
                <a:hlinkClick r:id="rId3"/>
              </a:rPr>
              <a:t>http://algs4.cs.princeton.edu</a:t>
            </a:r>
          </a:p>
        </p:txBody>
      </p:sp>
      <p:sp>
        <p:nvSpPr>
          <p:cNvPr id="29" name="Shape 29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0" name="cover-gray2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5500"/>
            <a:ext cx="3263900" cy="4093706"/>
          </a:xfrm>
          <a:prstGeom prst="rect">
            <a:avLst/>
          </a:prstGeom>
          <a:ln w="12700"/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Tx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492"/>
            <a:ext cx="11366500" cy="10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812800" y="1270000"/>
            <a:ext cx="11379200" cy="812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2pPr marL="635000" indent="-508000">
              <a:buClrTx/>
              <a:buSzPct val="166666"/>
              <a:buFont typeface="ヒラギノ角ゴ ProN W3"/>
              <a:buChar char="・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sldNum" sz="quarter" idx="2"/>
          </p:nvPr>
        </p:nvSpPr>
        <p:spPr>
          <a:xfrm>
            <a:off x="12629889" y="9382590"/>
            <a:ext cx="283816" cy="279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marL="0" marR="0" algn="ctr" defTabSz="647700">
              <a:lnSpc>
                <a:spcPct val="10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med"/>
  <p:txStyles>
    <p:titleStyle>
      <a:lvl1pPr marL="58702" marR="58702" indent="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1pPr>
      <a:lvl2pPr marL="58702" marR="58702" indent="457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2pPr>
      <a:lvl3pPr marL="58702" marR="58702" indent="914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3pPr>
      <a:lvl4pPr marL="58702" marR="58702" indent="1371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4pPr>
      <a:lvl5pPr marL="58702" marR="58702" indent="1828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5pPr>
      <a:lvl6pPr marL="58702" marR="58702" indent="22860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6pPr>
      <a:lvl7pPr marL="58702" marR="58702" indent="2743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7pPr>
      <a:lvl8pPr marL="58702" marR="58702" indent="3200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8pPr>
      <a:lvl9pPr marL="58702" marR="58702" indent="3657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9pPr>
    </p:titleStyle>
    <p:bodyStyle>
      <a:lvl1pPr marL="58702" marR="58702" indent="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1pPr>
      <a:lvl2pPr marL="58702" marR="58702" indent="127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2pPr>
      <a:lvl3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3pPr>
      <a:lvl4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4pPr>
      <a:lvl5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5pPr>
      <a:lvl6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6pPr>
      <a:lvl7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7pPr>
      <a:lvl8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8pPr>
      <a:lvl9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1pPr>
      <a:lvl2pPr marL="0" marR="0" indent="457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2pPr>
      <a:lvl3pPr marL="0" marR="0" indent="914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3pPr>
      <a:lvl4pPr marL="0" marR="0" indent="1371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4pPr>
      <a:lvl5pPr marL="0" marR="0" indent="18288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5pPr>
      <a:lvl6pPr marL="0" marR="0" indent="22860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6pPr>
      <a:lvl7pPr marL="0" marR="0" indent="2743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7pPr>
      <a:lvl8pPr marL="0" marR="0" indent="3200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8pPr>
      <a:lvl9pPr marL="0" marR="0" indent="3657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61" name="cover2.pdf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62" name="Shape 62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"/>
              </a:defRPr>
            </a:lvl1pPr>
          </a:lstStyle>
          <a:p>
            <a:r>
              <a:rPr>
                <a:hlinkClick r:id="rId3"/>
              </a:rPr>
              <a:t>http://algs4.cs.princeton.edu</a:t>
            </a:r>
          </a:p>
        </p:txBody>
      </p:sp>
      <p:sp>
        <p:nvSpPr>
          <p:cNvPr id="63" name="Shape 63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65" name="Shape 65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3.4  Linear Probing Demo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479" name="Shape 479"/>
          <p:cNvSpPr/>
          <p:nvPr/>
        </p:nvSpPr>
        <p:spPr>
          <a:xfrm>
            <a:off x="927100" y="4051300"/>
            <a:ext cx="1580162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rPr dirty="0"/>
              <a:t>insert</a:t>
            </a:r>
          </a:p>
          <a:p>
            <a:pPr>
              <a:defRPr sz="2000"/>
            </a:pPr>
            <a:r>
              <a:rPr dirty="0"/>
              <a:t>hash(A) = 4</a:t>
            </a:r>
          </a:p>
        </p:txBody>
      </p:sp>
      <p:sp>
        <p:nvSpPr>
          <p:cNvPr id="480" name="Shape 480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81" name="Shape 481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82" name="Shape 482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86" name="Shape 486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87" name="Shape 487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88" name="Shape 488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89" name="Shape 489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91" name="Shape 491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92" name="Shape 492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95" name="Shape 495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96" name="Shape 496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97" name="Shape 497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499" name="Shape 499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500" name="Shape 500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501" name="Shape 501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02" name="Shape 502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04" name="Shape 504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505" name="Shape 505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07" name="Shape 507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508" name="Shape 508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509" name="Shape 509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10" name="Shape 510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512" name="Shape 512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513" name="Shape 513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514" name="Shape 514"/>
          <p:cNvSpPr/>
          <p:nvPr/>
        </p:nvSpPr>
        <p:spPr>
          <a:xfrm>
            <a:off x="1784416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A</a:t>
            </a:r>
          </a:p>
        </p:txBody>
      </p:sp>
      <p:sp>
        <p:nvSpPr>
          <p:cNvPr id="515" name="Shape 515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516" name="Shape 516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517" name="Shape 517"/>
          <p:cNvSpPr/>
          <p:nvPr/>
        </p:nvSpPr>
        <p:spPr>
          <a:xfrm>
            <a:off x="4445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521" name="Shape 521"/>
          <p:cNvSpPr/>
          <p:nvPr/>
        </p:nvSpPr>
        <p:spPr>
          <a:xfrm>
            <a:off x="927100" y="4051300"/>
            <a:ext cx="1580162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rPr dirty="0"/>
              <a:t>insert</a:t>
            </a:r>
          </a:p>
          <a:p>
            <a:pPr>
              <a:defRPr sz="2000"/>
            </a:pPr>
            <a:r>
              <a:rPr dirty="0"/>
              <a:t>hash(A) = 4</a:t>
            </a:r>
          </a:p>
        </p:txBody>
      </p:sp>
      <p:sp>
        <p:nvSpPr>
          <p:cNvPr id="522" name="Shape 522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23" name="Shape 523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24" name="Shape 524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25" name="Shape 525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26" name="Shape 526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27" name="Shape 527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28" name="Shape 528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29" name="Shape 529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30" name="Shape 530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31" name="Shape 531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33" name="Shape 533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34" name="Shape 534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36" name="Shape 536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37" name="Shape 537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38" name="Shape 538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39" name="Shape 539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40" name="Shape 540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541" name="Shape 541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542" name="Shape 542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543" name="Shape 543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45" name="Shape 545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46" name="Shape 546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547" name="Shape 547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49" name="Shape 549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550" name="Shape 550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551" name="Shape 551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553" name="Shape 553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554" name="Shape 554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555" name="Shape 555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556" name="Shape 556"/>
          <p:cNvSpPr/>
          <p:nvPr/>
        </p:nvSpPr>
        <p:spPr>
          <a:xfrm>
            <a:off x="1778133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A</a:t>
            </a:r>
          </a:p>
        </p:txBody>
      </p:sp>
      <p:sp>
        <p:nvSpPr>
          <p:cNvPr id="557" name="Shape 557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558" name="Shape 558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559" name="Shape 559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603" name="Shape 6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604" name="Shape 604"/>
          <p:cNvSpPr/>
          <p:nvPr/>
        </p:nvSpPr>
        <p:spPr>
          <a:xfrm>
            <a:off x="927100" y="4051300"/>
            <a:ext cx="1726466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hash(R) = 14</a:t>
            </a:r>
          </a:p>
        </p:txBody>
      </p:sp>
      <p:sp>
        <p:nvSpPr>
          <p:cNvPr id="605" name="Shape 605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06" name="Shape 606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07" name="Shape 607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08" name="Shape 608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09" name="Shape 609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10" name="Shape 610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11" name="Shape 611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12" name="Shape 612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13" name="Shape 613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14" name="Shape 614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15" name="Shape 615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16" name="Shape 616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17" name="Shape 617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19" name="Shape 619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620" name="Shape 620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621" name="Shape 621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624" name="Shape 624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625" name="Shape 625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626" name="Shape 626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28" name="Shape 628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629" name="Shape 629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630" name="Shape 630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31" name="Shape 631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32" name="Shape 632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633" name="Shape 633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634" name="Shape 634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35" name="Shape 635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36" name="Shape 636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637" name="Shape 637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638" name="Shape 638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639" name="Shape 639"/>
          <p:cNvSpPr/>
          <p:nvPr/>
        </p:nvSpPr>
        <p:spPr>
          <a:xfrm>
            <a:off x="1790333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R</a:t>
            </a:r>
          </a:p>
        </p:txBody>
      </p:sp>
      <p:sp>
        <p:nvSpPr>
          <p:cNvPr id="640" name="Shape 640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641" name="Shape 641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642" name="Shape 642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Hash. 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rPr dirty="0"/>
              <a:t>Insert. 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646" name="Shape 6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647" name="Shape 647"/>
          <p:cNvSpPr/>
          <p:nvPr/>
        </p:nvSpPr>
        <p:spPr>
          <a:xfrm>
            <a:off x="927100" y="4051300"/>
            <a:ext cx="1726466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hash(R) = 14</a:t>
            </a:r>
          </a:p>
        </p:txBody>
      </p:sp>
      <p:sp>
        <p:nvSpPr>
          <p:cNvPr id="648" name="Shape 648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50" name="Shape 650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51" name="Shape 651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52" name="Shape 652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53" name="Shape 653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54" name="Shape 654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55" name="Shape 655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56" name="Shape 656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57" name="Shape 657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58" name="Shape 658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59" name="Shape 659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60" name="Shape 660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61" name="Shape 661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663" name="Shape 663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664" name="Shape 664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65" name="Shape 665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667" name="Shape 667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668" name="Shape 668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669" name="Shape 669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70" name="Shape 670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71" name="Shape 671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672" name="Shape 672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673" name="Shape 673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74" name="Shape 674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75" name="Shape 675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676" name="Shape 676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677" name="Shape 677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78" name="Shape 678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680" name="Shape 680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681" name="Shape 681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682" name="Shape 682"/>
          <p:cNvSpPr/>
          <p:nvPr/>
        </p:nvSpPr>
        <p:spPr>
          <a:xfrm>
            <a:off x="1790333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R</a:t>
            </a:r>
          </a:p>
        </p:txBody>
      </p:sp>
      <p:sp>
        <p:nvSpPr>
          <p:cNvPr id="683" name="Shape 683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684" name="Shape 684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/>
              <a:t>E</a:t>
            </a:r>
          </a:p>
        </p:txBody>
      </p:sp>
      <p:sp>
        <p:nvSpPr>
          <p:cNvPr id="685" name="Shape 685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686" name="Shape 686"/>
          <p:cNvSpPr/>
          <p:nvPr/>
        </p:nvSpPr>
        <p:spPr>
          <a:xfrm>
            <a:off x="10795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689" name="Shape 6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690" name="Shape 690"/>
          <p:cNvSpPr/>
          <p:nvPr/>
        </p:nvSpPr>
        <p:spPr>
          <a:xfrm>
            <a:off x="927100" y="4051300"/>
            <a:ext cx="1726466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hash(R) = 14</a:t>
            </a:r>
          </a:p>
        </p:txBody>
      </p:sp>
      <p:sp>
        <p:nvSpPr>
          <p:cNvPr id="691" name="Shape 691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93" name="Shape 693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94" name="Shape 694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95" name="Shape 695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96" name="Shape 696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97" name="Shape 697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98" name="Shape 698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99" name="Shape 699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00" name="Shape 700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01" name="Shape 701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02" name="Shape 702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03" name="Shape 703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04" name="Shape 704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05" name="Shape 705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06" name="Shape 706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707" name="Shape 707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08" name="Shape 708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09" name="Shape 709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710" name="Shape 710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711" name="Shape 711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712" name="Shape 712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715" name="Shape 715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716" name="Shape 716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17" name="Shape 717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18" name="Shape 718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719" name="Shape 719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720" name="Shape 720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21" name="Shape 721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22" name="Shape 722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723" name="Shape 723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724" name="Shape 724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725" name="Shape 725"/>
          <p:cNvSpPr/>
          <p:nvPr/>
        </p:nvSpPr>
        <p:spPr>
          <a:xfrm>
            <a:off x="1790333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R</a:t>
            </a:r>
          </a:p>
        </p:txBody>
      </p:sp>
      <p:sp>
        <p:nvSpPr>
          <p:cNvPr id="726" name="Shape 726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727" name="Shape 727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728" name="Shape 728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729" name="Shape 729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774" name="Shape 7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775" name="Shape 775"/>
          <p:cNvSpPr/>
          <p:nvPr/>
        </p:nvSpPr>
        <p:spPr>
          <a:xfrm>
            <a:off x="927100" y="4051300"/>
            <a:ext cx="158067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rPr dirty="0"/>
              <a:t>insert</a:t>
            </a:r>
          </a:p>
          <a:p>
            <a:pPr>
              <a:defRPr sz="2000"/>
            </a:pPr>
            <a:r>
              <a:rPr dirty="0"/>
              <a:t>hash(C) = 5</a:t>
            </a:r>
          </a:p>
        </p:txBody>
      </p:sp>
      <p:sp>
        <p:nvSpPr>
          <p:cNvPr id="776" name="Shape 776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77" name="Shape 777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78" name="Shape 778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79" name="Shape 779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80" name="Shape 780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81" name="Shape 781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82" name="Shape 782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83" name="Shape 783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84" name="Shape 784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85" name="Shape 785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86" name="Shape 786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87" name="Shape 787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88" name="Shape 788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89" name="Shape 789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90" name="Shape 790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91" name="Shape 791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792" name="Shape 792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93" name="Shape 793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94" name="Shape 794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795" name="Shape 795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796" name="Shape 796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797" name="Shape 797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98" name="Shape 798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799" name="Shape 799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800" name="Shape 800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801" name="Shape 801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02" name="Shape 802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03" name="Shape 803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804" name="Shape 804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805" name="Shape 805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06" name="Shape 806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07" name="Shape 807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808" name="Shape 808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809" name="Shape 809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810" name="Shape 810"/>
          <p:cNvSpPr/>
          <p:nvPr/>
        </p:nvSpPr>
        <p:spPr>
          <a:xfrm>
            <a:off x="1792088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C</a:t>
            </a:r>
          </a:p>
        </p:txBody>
      </p:sp>
      <p:sp>
        <p:nvSpPr>
          <p:cNvPr id="811" name="Shape 811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812" name="Shape 812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813" name="Shape 813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814" name="Shape 814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818" name="Shape 8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819" name="Shape 819"/>
          <p:cNvSpPr/>
          <p:nvPr/>
        </p:nvSpPr>
        <p:spPr>
          <a:xfrm>
            <a:off x="927100" y="4051300"/>
            <a:ext cx="158067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rPr dirty="0"/>
              <a:t>insert</a:t>
            </a:r>
          </a:p>
          <a:p>
            <a:pPr>
              <a:defRPr sz="2000"/>
            </a:pPr>
            <a:r>
              <a:rPr dirty="0"/>
              <a:t>hash(C) = 5</a:t>
            </a:r>
          </a:p>
        </p:txBody>
      </p:sp>
      <p:sp>
        <p:nvSpPr>
          <p:cNvPr id="820" name="Shape 820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21" name="Shape 821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22" name="Shape 822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23" name="Shape 823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24" name="Shape 824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25" name="Shape 825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26" name="Shape 826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27" name="Shape 827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828" name="Shape 828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29" name="Shape 829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30" name="Shape 830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31" name="Shape 831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32" name="Shape 832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33" name="Shape 833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34" name="Shape 834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35" name="Shape 835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836" name="Shape 836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37" name="Shape 837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38" name="Shape 838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839" name="Shape 839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840" name="Shape 840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841" name="Shape 841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42" name="Shape 842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43" name="Shape 843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844" name="Shape 844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845" name="Shape 845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46" name="Shape 846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47" name="Shape 847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848" name="Shape 848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849" name="Shape 849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50" name="Shape 850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51" name="Shape 851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852" name="Shape 852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853" name="Shape 853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854" name="Shape 854"/>
          <p:cNvSpPr/>
          <p:nvPr/>
        </p:nvSpPr>
        <p:spPr>
          <a:xfrm>
            <a:off x="1798117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C</a:t>
            </a:r>
          </a:p>
        </p:txBody>
      </p:sp>
      <p:sp>
        <p:nvSpPr>
          <p:cNvPr id="855" name="Shape 855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856" name="Shape 856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857" name="Shape 857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858" name="Shape 858"/>
          <p:cNvSpPr/>
          <p:nvPr/>
        </p:nvSpPr>
        <p:spPr>
          <a:xfrm>
            <a:off x="5080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C</a:t>
            </a:r>
          </a:p>
        </p:txBody>
      </p:sp>
      <p:sp>
        <p:nvSpPr>
          <p:cNvPr id="859" name="Shape 859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862" name="Shape 8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863" name="Shape 863"/>
          <p:cNvSpPr/>
          <p:nvPr/>
        </p:nvSpPr>
        <p:spPr>
          <a:xfrm>
            <a:off x="927100" y="4051300"/>
            <a:ext cx="158067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hash(C) = 5</a:t>
            </a:r>
          </a:p>
        </p:txBody>
      </p:sp>
      <p:sp>
        <p:nvSpPr>
          <p:cNvPr id="864" name="Shape 864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65" name="Shape 865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66" name="Shape 866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67" name="Shape 867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68" name="Shape 868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69" name="Shape 869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70" name="Shape 870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71" name="Shape 871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872" name="Shape 872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73" name="Shape 873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74" name="Shape 874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75" name="Shape 875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76" name="Shape 876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77" name="Shape 877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78" name="Shape 878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79" name="Shape 879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880" name="Shape 880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81" name="Shape 881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82" name="Shape 882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883" name="Shape 883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884" name="Shape 884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885" name="Shape 885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86" name="Shape 886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87" name="Shape 887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888" name="Shape 888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889" name="Shape 889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90" name="Shape 890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91" name="Shape 891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892" name="Shape 892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893" name="Shape 893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94" name="Shape 894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895" name="Shape 895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896" name="Shape 896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897" name="Shape 897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898" name="Shape 898"/>
          <p:cNvSpPr/>
          <p:nvPr/>
        </p:nvSpPr>
        <p:spPr>
          <a:xfrm>
            <a:off x="1798117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C</a:t>
            </a:r>
          </a:p>
        </p:txBody>
      </p:sp>
      <p:sp>
        <p:nvSpPr>
          <p:cNvPr id="899" name="Shape 899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900" name="Shape 900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901" name="Shape 901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902" name="Shape 902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C</a:t>
            </a:r>
          </a:p>
        </p:txBody>
      </p:sp>
      <p:sp>
        <p:nvSpPr>
          <p:cNvPr id="903" name="Shape 903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949" name="Shape 9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950" name="Shape 950"/>
          <p:cNvSpPr/>
          <p:nvPr/>
        </p:nvSpPr>
        <p:spPr>
          <a:xfrm>
            <a:off x="927100" y="4051300"/>
            <a:ext cx="1591592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hash(H) = 4</a:t>
            </a:r>
          </a:p>
        </p:txBody>
      </p:sp>
      <p:sp>
        <p:nvSpPr>
          <p:cNvPr id="951" name="Shape 951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952" name="Shape 952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953" name="Shape 953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954" name="Shape 954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955" name="Shape 955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956" name="Shape 956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57" name="Shape 957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58" name="Shape 958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59" name="Shape 959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60" name="Shape 960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961" name="Shape 961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62" name="Shape 962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63" name="Shape 963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964" name="Shape 964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965" name="Shape 965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66" name="Shape 966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967" name="Shape 967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968" name="Shape 968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969" name="Shape 969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970" name="Shape 970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971" name="Shape 971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972" name="Shape 972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973" name="Shape 973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974" name="Shape 974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975" name="Shape 975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976" name="Shape 976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977" name="Shape 977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978" name="Shape 978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979" name="Shape 979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980" name="Shape 980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981" name="Shape 981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982" name="Shape 982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983" name="Shape 983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984" name="Shape 984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985" name="Shape 985"/>
          <p:cNvSpPr/>
          <p:nvPr/>
        </p:nvSpPr>
        <p:spPr>
          <a:xfrm>
            <a:off x="1883692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H</a:t>
            </a:r>
          </a:p>
        </p:txBody>
      </p:sp>
      <p:sp>
        <p:nvSpPr>
          <p:cNvPr id="986" name="Shape 986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987" name="Shape 987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988" name="Shape 988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989" name="Shape 989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991" name="Shape 991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994" name="Shape 9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995" name="Shape 995"/>
          <p:cNvSpPr/>
          <p:nvPr/>
        </p:nvSpPr>
        <p:spPr>
          <a:xfrm>
            <a:off x="927100" y="4051300"/>
            <a:ext cx="1591592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rPr dirty="0"/>
              <a:t>insert</a:t>
            </a:r>
          </a:p>
          <a:p>
            <a:pPr>
              <a:defRPr sz="2000"/>
            </a:pPr>
            <a:r>
              <a:rPr dirty="0"/>
              <a:t>hash(H) = 4</a:t>
            </a:r>
          </a:p>
        </p:txBody>
      </p:sp>
      <p:sp>
        <p:nvSpPr>
          <p:cNvPr id="996" name="Shape 996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997" name="Shape 997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998" name="Shape 998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999" name="Shape 999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00" name="Shape 1000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01" name="Shape 1001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02" name="Shape 1002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03" name="Shape 1003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04" name="Shape 1004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05" name="Shape 1005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06" name="Shape 1006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07" name="Shape 1007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08" name="Shape 1008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09" name="Shape 1009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10" name="Shape 1010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011" name="Shape 1011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12" name="Shape 1012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13" name="Shape 1013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14" name="Shape 1014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015" name="Shape 1015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16" name="Shape 1016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017" name="Shape 1017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18" name="Shape 1018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19" name="Shape 1019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020" name="Shape 1020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021" name="Shape 1021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22" name="Shape 1022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23" name="Shape 1023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024" name="Shape 1024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025" name="Shape 1025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26" name="Shape 1026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27" name="Shape 1027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028" name="Shape 1028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029" name="Shape 1029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1030" name="Shape 1030"/>
          <p:cNvSpPr/>
          <p:nvPr/>
        </p:nvSpPr>
        <p:spPr>
          <a:xfrm>
            <a:off x="1883692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H</a:t>
            </a:r>
          </a:p>
        </p:txBody>
      </p:sp>
      <p:sp>
        <p:nvSpPr>
          <p:cNvPr id="1031" name="Shape 1031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032" name="Shape 1032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033" name="Shape 1033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1034" name="Shape 1034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1035" name="Shape 1035"/>
          <p:cNvSpPr/>
          <p:nvPr/>
        </p:nvSpPr>
        <p:spPr>
          <a:xfrm>
            <a:off x="4445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H</a:t>
            </a:r>
          </a:p>
        </p:txBody>
      </p:sp>
      <p:sp>
        <p:nvSpPr>
          <p:cNvPr id="1036" name="Shape 1036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sp>
        <p:nvSpPr>
          <p:cNvPr id="69" name="Shape 69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"/>
              </a:defRPr>
            </a:lvl1pPr>
          </a:lstStyle>
          <a:p>
            <a:r>
              <a:rPr>
                <a:hlinkClick r:id="rId3"/>
              </a:rPr>
              <a:t>http://algs4.cs.princeton.edu</a:t>
            </a:r>
          </a:p>
        </p:txBody>
      </p:sp>
      <p:sp>
        <p:nvSpPr>
          <p:cNvPr id="70" name="Shape 70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71" name="cover-gray2.pdf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5500"/>
            <a:ext cx="3263900" cy="4093706"/>
          </a:xfrm>
          <a:prstGeom prst="rect">
            <a:avLst/>
          </a:prstGeom>
          <a:ln w="12700"/>
        </p:spPr>
      </p:pic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3.4  Linear Probing Demo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insert</a:t>
            </a:r>
          </a:p>
          <a:p>
            <a:r>
              <a:t>search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hape 10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039" name="Shape 10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040" name="Shape 1040"/>
          <p:cNvSpPr/>
          <p:nvPr/>
        </p:nvSpPr>
        <p:spPr>
          <a:xfrm>
            <a:off x="927100" y="4051300"/>
            <a:ext cx="1591592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hash(H) = 4</a:t>
            </a:r>
          </a:p>
        </p:txBody>
      </p:sp>
      <p:sp>
        <p:nvSpPr>
          <p:cNvPr id="1041" name="Shape 1041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42" name="Shape 1042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43" name="Shape 1043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44" name="Shape 1044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45" name="Shape 1045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46" name="Shape 1046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47" name="Shape 1047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48" name="Shape 1048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49" name="Shape 1049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50" name="Shape 1050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51" name="Shape 1051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52" name="Shape 1052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53" name="Shape 1053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54" name="Shape 1054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55" name="Shape 1055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056" name="Shape 1056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57" name="Shape 1057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58" name="Shape 1058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59" name="Shape 1059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060" name="Shape 1060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61" name="Shape 1061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062" name="Shape 1062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63" name="Shape 1063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64" name="Shape 1064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065" name="Shape 1065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066" name="Shape 1066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67" name="Shape 1067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68" name="Shape 1068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069" name="Shape 1069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070" name="Shape 1070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71" name="Shape 1071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72" name="Shape 1072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073" name="Shape 1073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074" name="Shape 1074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1075" name="Shape 1075"/>
          <p:cNvSpPr/>
          <p:nvPr/>
        </p:nvSpPr>
        <p:spPr>
          <a:xfrm>
            <a:off x="1883692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H</a:t>
            </a:r>
          </a:p>
        </p:txBody>
      </p:sp>
      <p:sp>
        <p:nvSpPr>
          <p:cNvPr id="1076" name="Shape 1076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077" name="Shape 1077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078" name="Shape 1078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1079" name="Shape 1079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1080" name="Shape 1080"/>
          <p:cNvSpPr/>
          <p:nvPr/>
        </p:nvSpPr>
        <p:spPr>
          <a:xfrm>
            <a:off x="5080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H</a:t>
            </a:r>
          </a:p>
        </p:txBody>
      </p:sp>
      <p:sp>
        <p:nvSpPr>
          <p:cNvPr id="1081" name="Shape 1081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084" name="Shape 10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085" name="Shape 1085"/>
          <p:cNvSpPr/>
          <p:nvPr/>
        </p:nvSpPr>
        <p:spPr>
          <a:xfrm>
            <a:off x="927100" y="4051300"/>
            <a:ext cx="1591592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hash(H) = 4</a:t>
            </a:r>
          </a:p>
        </p:txBody>
      </p:sp>
      <p:sp>
        <p:nvSpPr>
          <p:cNvPr id="1086" name="Shape 1086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87" name="Shape 1087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88" name="Shape 1088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89" name="Shape 1089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90" name="Shape 1090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91" name="Shape 1091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92" name="Shape 1092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93" name="Shape 1093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94" name="Shape 1094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95" name="Shape 1095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96" name="Shape 1096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97" name="Shape 1097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98" name="Shape 1098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099" name="Shape 1099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00" name="Shape 1100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101" name="Shape 1101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102" name="Shape 1102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03" name="Shape 1103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04" name="Shape 1104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105" name="Shape 1105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106" name="Shape 1106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107" name="Shape 1107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08" name="Shape 1108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09" name="Shape 1109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110" name="Shape 1110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111" name="Shape 1111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12" name="Shape 1112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13" name="Shape 1113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114" name="Shape 1114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115" name="Shape 1115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16" name="Shape 1116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17" name="Shape 1117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118" name="Shape 1118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119" name="Shape 1119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1120" name="Shape 1120"/>
          <p:cNvSpPr/>
          <p:nvPr/>
        </p:nvSpPr>
        <p:spPr>
          <a:xfrm>
            <a:off x="1883692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H</a:t>
            </a:r>
          </a:p>
        </p:txBody>
      </p:sp>
      <p:sp>
        <p:nvSpPr>
          <p:cNvPr id="1121" name="Shape 1121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122" name="Shape 1122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123" name="Shape 1123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1124" name="Shape 1124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1125" name="Shape 1125"/>
          <p:cNvSpPr/>
          <p:nvPr/>
        </p:nvSpPr>
        <p:spPr>
          <a:xfrm>
            <a:off x="5715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H</a:t>
            </a:r>
          </a:p>
        </p:txBody>
      </p:sp>
      <p:sp>
        <p:nvSpPr>
          <p:cNvPr id="1126" name="Shape 1126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129" name="Shape 11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130" name="Shape 1130"/>
          <p:cNvSpPr/>
          <p:nvPr/>
        </p:nvSpPr>
        <p:spPr>
          <a:xfrm>
            <a:off x="927100" y="4051300"/>
            <a:ext cx="1591592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hash(H) = 4</a:t>
            </a:r>
          </a:p>
        </p:txBody>
      </p:sp>
      <p:sp>
        <p:nvSpPr>
          <p:cNvPr id="1131" name="Shape 1131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32" name="Shape 1132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33" name="Shape 1133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34" name="Shape 1134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35" name="Shape 1135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36" name="Shape 1136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37" name="Shape 1137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38" name="Shape 1138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39" name="Shape 1139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40" name="Shape 1140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41" name="Shape 1141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42" name="Shape 1142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43" name="Shape 1143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44" name="Shape 1144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45" name="Shape 1145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146" name="Shape 1146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147" name="Shape 1147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48" name="Shape 1148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49" name="Shape 1149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150" name="Shape 1150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151" name="Shape 1151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152" name="Shape 1152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53" name="Shape 1153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54" name="Shape 1154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155" name="Shape 1155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156" name="Shape 1156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57" name="Shape 1157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58" name="Shape 1158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159" name="Shape 1159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160" name="Shape 1160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61" name="Shape 1161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62" name="Shape 1162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163" name="Shape 1163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164" name="Shape 1164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1165" name="Shape 1165"/>
          <p:cNvSpPr/>
          <p:nvPr/>
        </p:nvSpPr>
        <p:spPr>
          <a:xfrm>
            <a:off x="1883692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H</a:t>
            </a:r>
          </a:p>
        </p:txBody>
      </p:sp>
      <p:sp>
        <p:nvSpPr>
          <p:cNvPr id="1166" name="Shape 1166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167" name="Shape 1167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168" name="Shape 1168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1169" name="Shape 1169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1170" name="Shape 1170"/>
          <p:cNvSpPr/>
          <p:nvPr/>
        </p:nvSpPr>
        <p:spPr>
          <a:xfrm>
            <a:off x="6350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H</a:t>
            </a:r>
          </a:p>
        </p:txBody>
      </p:sp>
      <p:sp>
        <p:nvSpPr>
          <p:cNvPr id="1171" name="Shape 1171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Shape 11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174" name="Shape 11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175" name="Shape 1175"/>
          <p:cNvSpPr/>
          <p:nvPr/>
        </p:nvSpPr>
        <p:spPr>
          <a:xfrm>
            <a:off x="927100" y="4051300"/>
            <a:ext cx="1591592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rPr dirty="0"/>
              <a:t>insert</a:t>
            </a:r>
          </a:p>
          <a:p>
            <a:pPr>
              <a:defRPr sz="2000"/>
            </a:pPr>
            <a:r>
              <a:rPr dirty="0"/>
              <a:t>hash(H) = 4</a:t>
            </a:r>
          </a:p>
        </p:txBody>
      </p:sp>
      <p:sp>
        <p:nvSpPr>
          <p:cNvPr id="1176" name="Shape 1176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77" name="Shape 1177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78" name="Shape 1178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79" name="Shape 1179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80" name="Shape 1180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81" name="Shape 1181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82" name="Shape 1182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83" name="Shape 1183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84" name="Shape 1184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85" name="Shape 1185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86" name="Shape 1186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87" name="Shape 1187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88" name="Shape 1188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89" name="Shape 1189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90" name="Shape 1190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191" name="Shape 1191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192" name="Shape 1192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93" name="Shape 1193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94" name="Shape 1194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195" name="Shape 1195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196" name="Shape 1196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197" name="Shape 1197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98" name="Shape 1198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99" name="Shape 1199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200" name="Shape 1200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201" name="Shape 1201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02" name="Shape 1202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03" name="Shape 1203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204" name="Shape 1204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205" name="Shape 1205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06" name="Shape 1206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07" name="Shape 1207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208" name="Shape 1208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209" name="Shape 1209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1210" name="Shape 1210"/>
          <p:cNvSpPr/>
          <p:nvPr/>
        </p:nvSpPr>
        <p:spPr>
          <a:xfrm>
            <a:off x="1882458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H</a:t>
            </a:r>
          </a:p>
        </p:txBody>
      </p:sp>
      <p:sp>
        <p:nvSpPr>
          <p:cNvPr id="1211" name="Shape 1211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212" name="Shape 1212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213" name="Shape 1213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1214" name="Shape 1214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1215" name="Shape 1215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H</a:t>
            </a:r>
          </a:p>
        </p:txBody>
      </p:sp>
      <p:sp>
        <p:nvSpPr>
          <p:cNvPr id="1216" name="Shape 1216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Shape 126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263" name="Shape 12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264" name="Shape 1264"/>
          <p:cNvSpPr/>
          <p:nvPr/>
        </p:nvSpPr>
        <p:spPr>
          <a:xfrm>
            <a:off x="927100" y="4051300"/>
            <a:ext cx="1724688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hash(X) = 15</a:t>
            </a:r>
          </a:p>
        </p:txBody>
      </p:sp>
      <p:sp>
        <p:nvSpPr>
          <p:cNvPr id="1265" name="Shape 1265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66" name="Shape 1266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67" name="Shape 1267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68" name="Shape 1268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69" name="Shape 1269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70" name="Shape 1270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71" name="Shape 1271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72" name="Shape 1272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273" name="Shape 1273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274" name="Shape 1274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75" name="Shape 1275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276" name="Shape 1276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77" name="Shape 1277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78" name="Shape 1278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79" name="Shape 1279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280" name="Shape 1280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281" name="Shape 1281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82" name="Shape 1282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83" name="Shape 1283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284" name="Shape 1284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285" name="Shape 1285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286" name="Shape 1286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87" name="Shape 1287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88" name="Shape 1288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289" name="Shape 1289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290" name="Shape 1290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91" name="Shape 1291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92" name="Shape 1292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293" name="Shape 1293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294" name="Shape 1294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95" name="Shape 1295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96" name="Shape 1296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297" name="Shape 1297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298" name="Shape 1298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1299" name="Shape 1299"/>
          <p:cNvSpPr/>
          <p:nvPr/>
        </p:nvSpPr>
        <p:spPr>
          <a:xfrm>
            <a:off x="1900280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X</a:t>
            </a:r>
          </a:p>
        </p:txBody>
      </p:sp>
      <p:sp>
        <p:nvSpPr>
          <p:cNvPr id="1300" name="Shape 1300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301" name="Shape 1301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302" name="Shape 1302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1303" name="Shape 1303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1304" name="Shape 1304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1305" name="Shape 1305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Shape 130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309" name="Shape 13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310" name="Shape 1310"/>
          <p:cNvSpPr/>
          <p:nvPr/>
        </p:nvSpPr>
        <p:spPr>
          <a:xfrm>
            <a:off x="927100" y="4051300"/>
            <a:ext cx="1724688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hash(X) = 15</a:t>
            </a:r>
          </a:p>
        </p:txBody>
      </p:sp>
      <p:sp>
        <p:nvSpPr>
          <p:cNvPr id="1311" name="Shape 1311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12" name="Shape 1312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13" name="Shape 1313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14" name="Shape 1314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15" name="Shape 1315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16" name="Shape 1316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17" name="Shape 1317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18" name="Shape 1318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319" name="Shape 1319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320" name="Shape 1320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21" name="Shape 1321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322" name="Shape 1322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323" name="Shape 1323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24" name="Shape 1324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25" name="Shape 1325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326" name="Shape 1326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27" name="Shape 1327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28" name="Shape 1328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29" name="Shape 1329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330" name="Shape 1330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331" name="Shape 1331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332" name="Shape 1332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33" name="Shape 1333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34" name="Shape 1334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335" name="Shape 1335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336" name="Shape 1336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37" name="Shape 1337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38" name="Shape 1338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339" name="Shape 1339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340" name="Shape 1340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41" name="Shape 1341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42" name="Shape 1342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343" name="Shape 1343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344" name="Shape 1344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1345" name="Shape 1345"/>
          <p:cNvSpPr/>
          <p:nvPr/>
        </p:nvSpPr>
        <p:spPr>
          <a:xfrm>
            <a:off x="1900280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X</a:t>
            </a:r>
          </a:p>
        </p:txBody>
      </p:sp>
      <p:sp>
        <p:nvSpPr>
          <p:cNvPr id="1346" name="Shape 1346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347" name="Shape 1347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348" name="Shape 1348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1349" name="Shape 1349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1350" name="Shape 1350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1351" name="Shape 1351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1352" name="Shape 1352"/>
          <p:cNvSpPr/>
          <p:nvPr/>
        </p:nvSpPr>
        <p:spPr>
          <a:xfrm>
            <a:off x="11430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Shape 13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355" name="Shape 13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356" name="Shape 1356"/>
          <p:cNvSpPr/>
          <p:nvPr/>
        </p:nvSpPr>
        <p:spPr>
          <a:xfrm>
            <a:off x="927100" y="4051300"/>
            <a:ext cx="1724688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rPr dirty="0"/>
              <a:t>insert</a:t>
            </a:r>
          </a:p>
          <a:p>
            <a:pPr>
              <a:defRPr sz="2000"/>
            </a:pPr>
            <a:r>
              <a:rPr dirty="0"/>
              <a:t>hash(X) = 15</a:t>
            </a:r>
          </a:p>
        </p:txBody>
      </p:sp>
      <p:sp>
        <p:nvSpPr>
          <p:cNvPr id="1357" name="Shape 1357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58" name="Shape 1358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59" name="Shape 1359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60" name="Shape 1360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61" name="Shape 1361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62" name="Shape 1362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63" name="Shape 1363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64" name="Shape 1364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365" name="Shape 1365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366" name="Shape 1366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67" name="Shape 1367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368" name="Shape 1368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369" name="Shape 1369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70" name="Shape 1370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71" name="Shape 1371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372" name="Shape 1372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73" name="Shape 1373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74" name="Shape 1374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75" name="Shape 1375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376" name="Shape 1376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377" name="Shape 1377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378" name="Shape 1378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79" name="Shape 1379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80" name="Shape 1380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381" name="Shape 1381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382" name="Shape 1382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83" name="Shape 1383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84" name="Shape 1384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385" name="Shape 1385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386" name="Shape 1386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87" name="Shape 1387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88" name="Shape 1388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389" name="Shape 1389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390" name="Shape 1390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1391" name="Shape 1391"/>
          <p:cNvSpPr/>
          <p:nvPr/>
        </p:nvSpPr>
        <p:spPr>
          <a:xfrm>
            <a:off x="1900280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X</a:t>
            </a:r>
          </a:p>
        </p:txBody>
      </p:sp>
      <p:sp>
        <p:nvSpPr>
          <p:cNvPr id="1392" name="Shape 1392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393" name="Shape 1393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394" name="Shape 1394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1395" name="Shape 1395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1396" name="Shape 1396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1397" name="Shape 1397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1398" name="Shape 1398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Shape 14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446" name="Shape 14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447" name="Shape 1447"/>
          <p:cNvSpPr/>
          <p:nvPr/>
        </p:nvSpPr>
        <p:spPr>
          <a:xfrm>
            <a:off x="927100" y="4051300"/>
            <a:ext cx="1623596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hash(M) = 1</a:t>
            </a:r>
          </a:p>
        </p:txBody>
      </p:sp>
      <p:sp>
        <p:nvSpPr>
          <p:cNvPr id="1448" name="Shape 1448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49" name="Shape 1449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50" name="Shape 1450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51" name="Shape 1451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52" name="Shape 1452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53" name="Shape 1453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454" name="Shape 1454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455" name="Shape 1455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456" name="Shape 1456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457" name="Shape 1457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58" name="Shape 1458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459" name="Shape 1459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460" name="Shape 1460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61" name="Shape 1461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62" name="Shape 1462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463" name="Shape 1463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464" name="Shape 1464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65" name="Shape 1465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66" name="Shape 1466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467" name="Shape 1467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468" name="Shape 1468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469" name="Shape 1469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70" name="Shape 1470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71" name="Shape 1471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472" name="Shape 1472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473" name="Shape 1473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74" name="Shape 1474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75" name="Shape 1475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476" name="Shape 1476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477" name="Shape 1477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78" name="Shape 1478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79" name="Shape 1479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480" name="Shape 1480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481" name="Shape 1481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1482" name="Shape 1482"/>
          <p:cNvSpPr/>
          <p:nvPr/>
        </p:nvSpPr>
        <p:spPr>
          <a:xfrm>
            <a:off x="1909352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M</a:t>
            </a:r>
          </a:p>
        </p:txBody>
      </p:sp>
      <p:sp>
        <p:nvSpPr>
          <p:cNvPr id="1483" name="Shape 1483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484" name="Shape 1484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485" name="Shape 1485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1486" name="Shape 1486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1487" name="Shape 1487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1488" name="Shape 1488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1489" name="Shape 1489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Shape 14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493" name="Shape 14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494" name="Shape 1494"/>
          <p:cNvSpPr/>
          <p:nvPr/>
        </p:nvSpPr>
        <p:spPr>
          <a:xfrm>
            <a:off x="927100" y="4051300"/>
            <a:ext cx="1623596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hash(M) = 1</a:t>
            </a:r>
          </a:p>
        </p:txBody>
      </p:sp>
      <p:sp>
        <p:nvSpPr>
          <p:cNvPr id="1495" name="Shape 1495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96" name="Shape 1496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97" name="Shape 1497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98" name="Shape 1498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99" name="Shape 1499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00" name="Shape 1500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501" name="Shape 1501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502" name="Shape 1502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503" name="Shape 1503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504" name="Shape 1504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05" name="Shape 1505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506" name="Shape 1506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507" name="Shape 1507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08" name="Shape 1508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09" name="Shape 1509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510" name="Shape 1510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511" name="Shape 1511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12" name="Shape 1512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13" name="Shape 1513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514" name="Shape 1514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515" name="Shape 1515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516" name="Shape 1516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17" name="Shape 1517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18" name="Shape 1518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519" name="Shape 1519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520" name="Shape 1520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21" name="Shape 1521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22" name="Shape 1522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523" name="Shape 1523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524" name="Shape 1524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25" name="Shape 1525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26" name="Shape 1526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527" name="Shape 1527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528" name="Shape 1528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1529" name="Shape 1529"/>
          <p:cNvSpPr/>
          <p:nvPr/>
        </p:nvSpPr>
        <p:spPr>
          <a:xfrm>
            <a:off x="1909352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M</a:t>
            </a:r>
          </a:p>
        </p:txBody>
      </p:sp>
      <p:sp>
        <p:nvSpPr>
          <p:cNvPr id="1530" name="Shape 1530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531" name="Shape 1531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532" name="Shape 1532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1533" name="Shape 1533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1534" name="Shape 1534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1535" name="Shape 1535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1536" name="Shape 1536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1537" name="Shape 1537"/>
          <p:cNvSpPr/>
          <p:nvPr/>
        </p:nvSpPr>
        <p:spPr>
          <a:xfrm>
            <a:off x="2540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Shape 15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540" name="Shape 15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541" name="Shape 1541"/>
          <p:cNvSpPr/>
          <p:nvPr/>
        </p:nvSpPr>
        <p:spPr>
          <a:xfrm>
            <a:off x="927100" y="4051300"/>
            <a:ext cx="1623596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hash(M) = 1</a:t>
            </a:r>
          </a:p>
        </p:txBody>
      </p:sp>
      <p:sp>
        <p:nvSpPr>
          <p:cNvPr id="1542" name="Shape 1542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43" name="Shape 1543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44" name="Shape 1544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45" name="Shape 1545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46" name="Shape 1546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47" name="Shape 1547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548" name="Shape 1548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549" name="Shape 1549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550" name="Shape 1550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551" name="Shape 1551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52" name="Shape 1552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553" name="Shape 1553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554" name="Shape 1554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55" name="Shape 1555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56" name="Shape 1556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557" name="Shape 1557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558" name="Shape 1558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59" name="Shape 1559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60" name="Shape 1560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561" name="Shape 1561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562" name="Shape 1562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563" name="Shape 1563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64" name="Shape 1564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65" name="Shape 1565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566" name="Shape 1566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567" name="Shape 1567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68" name="Shape 1568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69" name="Shape 1569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570" name="Shape 1570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571" name="Shape 1571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72" name="Shape 1572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73" name="Shape 1573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574" name="Shape 1574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575" name="Shape 1575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1576" name="Shape 1576"/>
          <p:cNvSpPr/>
          <p:nvPr/>
        </p:nvSpPr>
        <p:spPr>
          <a:xfrm>
            <a:off x="1909352" y="4061118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M</a:t>
            </a:r>
          </a:p>
        </p:txBody>
      </p:sp>
      <p:sp>
        <p:nvSpPr>
          <p:cNvPr id="1577" name="Shape 1577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578" name="Shape 1578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579" name="Shape 1579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1580" name="Shape 1580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1581" name="Shape 1581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1582" name="Shape 1582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1583" name="Shape 1583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1584" name="Shape 1584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15" name="Shape 115"/>
          <p:cNvSpPr/>
          <p:nvPr/>
        </p:nvSpPr>
        <p:spPr>
          <a:xfrm>
            <a:off x="927100" y="4051300"/>
            <a:ext cx="1622072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rPr dirty="0"/>
              <a:t>insert</a:t>
            </a:r>
          </a:p>
          <a:p>
            <a:pPr>
              <a:defRPr sz="2000"/>
            </a:pPr>
            <a:r>
              <a:rPr dirty="0"/>
              <a:t>hash(S) = 6 </a:t>
            </a:r>
          </a:p>
        </p:txBody>
      </p:sp>
      <p:sp>
        <p:nvSpPr>
          <p:cNvPr id="116" name="Shape 116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2" name="Shape 122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3" name="Shape 123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24" name="Shape 124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25" name="Shape 125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27" name="Shape 127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8" name="Shape 128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31" name="Shape 131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2" name="Shape 132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35" name="Shape 135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36" name="Shape 136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37" name="Shape 137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40" name="Shape 140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41" name="Shape 141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44" name="Shape 144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45" name="Shape 145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48" name="Shape 148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49" name="Shape 149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150" name="Shape 150"/>
          <p:cNvSpPr/>
          <p:nvPr/>
        </p:nvSpPr>
        <p:spPr>
          <a:xfrm>
            <a:off x="1738136" y="4055034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1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Shape 16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633" name="Shape 16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634" name="Shape 1634"/>
          <p:cNvSpPr/>
          <p:nvPr/>
        </p:nvSpPr>
        <p:spPr>
          <a:xfrm>
            <a:off x="927100" y="4051300"/>
            <a:ext cx="1706146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hash(P) = 14</a:t>
            </a:r>
          </a:p>
        </p:txBody>
      </p:sp>
      <p:sp>
        <p:nvSpPr>
          <p:cNvPr id="1635" name="Shape 1635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36" name="Shape 1636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37" name="Shape 1637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38" name="Shape 1638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39" name="Shape 1639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40" name="Shape 1640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641" name="Shape 1641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642" name="Shape 1642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643" name="Shape 1643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644" name="Shape 1644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45" name="Shape 1645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646" name="Shape 1646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647" name="Shape 1647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48" name="Shape 1648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49" name="Shape 1649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650" name="Shape 1650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651" name="Shape 1651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52" name="Shape 1652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53" name="Shape 1653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654" name="Shape 1654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655" name="Shape 1655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656" name="Shape 1656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57" name="Shape 1657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58" name="Shape 1658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659" name="Shape 1659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660" name="Shape 1660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61" name="Shape 1661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62" name="Shape 1662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663" name="Shape 1663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664" name="Shape 1664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65" name="Shape 1665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66" name="Shape 1666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667" name="Shape 1667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668" name="Shape 1668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1669" name="Shape 1669"/>
          <p:cNvSpPr/>
          <p:nvPr/>
        </p:nvSpPr>
        <p:spPr>
          <a:xfrm>
            <a:off x="1900280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P</a:t>
            </a:r>
          </a:p>
        </p:txBody>
      </p:sp>
      <p:sp>
        <p:nvSpPr>
          <p:cNvPr id="1670" name="Shape 1670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671" name="Shape 1671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672" name="Shape 1672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1673" name="Shape 1673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1674" name="Shape 1674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1675" name="Shape 1675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1676" name="Shape 1676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1677" name="Shape 1677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Shape 16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681" name="Shape 16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682" name="Shape 1682"/>
          <p:cNvSpPr/>
          <p:nvPr/>
        </p:nvSpPr>
        <p:spPr>
          <a:xfrm>
            <a:off x="927100" y="4051300"/>
            <a:ext cx="1706146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hash(P) = 14</a:t>
            </a:r>
          </a:p>
        </p:txBody>
      </p:sp>
      <p:sp>
        <p:nvSpPr>
          <p:cNvPr id="1683" name="Shape 1683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84" name="Shape 1684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85" name="Shape 1685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86" name="Shape 1686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87" name="Shape 1687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88" name="Shape 1688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689" name="Shape 1689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690" name="Shape 1690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691" name="Shape 1691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692" name="Shape 1692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93" name="Shape 1693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694" name="Shape 1694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695" name="Shape 1695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96" name="Shape 1696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97" name="Shape 1697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698" name="Shape 1698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699" name="Shape 1699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00" name="Shape 1700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01" name="Shape 1701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702" name="Shape 1702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703" name="Shape 1703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704" name="Shape 1704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05" name="Shape 1705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06" name="Shape 1706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707" name="Shape 1707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708" name="Shape 1708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09" name="Shape 1709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10" name="Shape 1710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711" name="Shape 1711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712" name="Shape 1712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13" name="Shape 1713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14" name="Shape 1714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715" name="Shape 1715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716" name="Shape 1716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1717" name="Shape 1717"/>
          <p:cNvSpPr/>
          <p:nvPr/>
        </p:nvSpPr>
        <p:spPr>
          <a:xfrm>
            <a:off x="1900280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P</a:t>
            </a:r>
          </a:p>
        </p:txBody>
      </p:sp>
      <p:sp>
        <p:nvSpPr>
          <p:cNvPr id="1718" name="Shape 1718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719" name="Shape 1719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720" name="Shape 1720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1721" name="Shape 1721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1722" name="Shape 1722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1723" name="Shape 1723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1724" name="Shape 1724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1725" name="Shape 1725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1726" name="Shape 1726"/>
          <p:cNvSpPr/>
          <p:nvPr/>
        </p:nvSpPr>
        <p:spPr>
          <a:xfrm>
            <a:off x="10795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Shape 17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729" name="Shape 17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730" name="Shape 1730"/>
          <p:cNvSpPr/>
          <p:nvPr/>
        </p:nvSpPr>
        <p:spPr>
          <a:xfrm>
            <a:off x="927100" y="4051300"/>
            <a:ext cx="1706146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hash(P) = 14</a:t>
            </a:r>
          </a:p>
        </p:txBody>
      </p:sp>
      <p:sp>
        <p:nvSpPr>
          <p:cNvPr id="1731" name="Shape 1731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32" name="Shape 1732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33" name="Shape 1733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34" name="Shape 1734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35" name="Shape 1735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36" name="Shape 1736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737" name="Shape 1737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738" name="Shape 1738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739" name="Shape 1739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740" name="Shape 1740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41" name="Shape 1741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742" name="Shape 1742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743" name="Shape 1743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44" name="Shape 1744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45" name="Shape 1745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746" name="Shape 1746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747" name="Shape 1747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48" name="Shape 1748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49" name="Shape 1749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750" name="Shape 1750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751" name="Shape 1751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752" name="Shape 1752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53" name="Shape 1753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54" name="Shape 1754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755" name="Shape 1755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756" name="Shape 1756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57" name="Shape 1757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58" name="Shape 1758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759" name="Shape 1759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760" name="Shape 1760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61" name="Shape 1761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62" name="Shape 1762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763" name="Shape 1763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764" name="Shape 1764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1765" name="Shape 1765"/>
          <p:cNvSpPr/>
          <p:nvPr/>
        </p:nvSpPr>
        <p:spPr>
          <a:xfrm>
            <a:off x="1900280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P</a:t>
            </a:r>
          </a:p>
        </p:txBody>
      </p:sp>
      <p:sp>
        <p:nvSpPr>
          <p:cNvPr id="1766" name="Shape 1766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767" name="Shape 1767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768" name="Shape 1768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1769" name="Shape 1769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1770" name="Shape 1770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1771" name="Shape 1771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1772" name="Shape 1772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1773" name="Shape 1773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1774" name="Shape 1774"/>
          <p:cNvSpPr/>
          <p:nvPr/>
        </p:nvSpPr>
        <p:spPr>
          <a:xfrm>
            <a:off x="11430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P</a:t>
            </a:r>
          </a:p>
        </p:txBody>
      </p:sp>
      <p:sp>
        <p:nvSpPr>
          <p:cNvPr id="1775" name="Shape 1775"/>
          <p:cNvSpPr/>
          <p:nvPr/>
        </p:nvSpPr>
        <p:spPr>
          <a:xfrm>
            <a:off x="1905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4" grpId="1" animBg="1" advAuto="0"/>
      <p:bldP spid="1775" grpId="2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Shape 17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778" name="Shape 17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779" name="Shape 1779"/>
          <p:cNvSpPr/>
          <p:nvPr/>
        </p:nvSpPr>
        <p:spPr>
          <a:xfrm>
            <a:off x="927100" y="4051300"/>
            <a:ext cx="1706146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rPr dirty="0"/>
              <a:t>insert</a:t>
            </a:r>
          </a:p>
          <a:p>
            <a:pPr>
              <a:defRPr sz="2000"/>
            </a:pPr>
            <a:r>
              <a:rPr dirty="0"/>
              <a:t>hash(P) = 14</a:t>
            </a:r>
          </a:p>
        </p:txBody>
      </p:sp>
      <p:sp>
        <p:nvSpPr>
          <p:cNvPr id="1780" name="Shape 1780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81" name="Shape 1781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82" name="Shape 1782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83" name="Shape 1783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84" name="Shape 1784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85" name="Shape 1785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786" name="Shape 1786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787" name="Shape 1787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788" name="Shape 1788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789" name="Shape 1789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90" name="Shape 1790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791" name="Shape 1791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792" name="Shape 1792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93" name="Shape 1793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94" name="Shape 1794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795" name="Shape 1795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796" name="Shape 1796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97" name="Shape 1797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98" name="Shape 1798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799" name="Shape 1799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800" name="Shape 1800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801" name="Shape 1801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02" name="Shape 1802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03" name="Shape 1803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804" name="Shape 1804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805" name="Shape 1805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06" name="Shape 1806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07" name="Shape 1807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808" name="Shape 1808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809" name="Shape 1809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10" name="Shape 1810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11" name="Shape 1811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812" name="Shape 1812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813" name="Shape 1813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1814" name="Shape 1814"/>
          <p:cNvSpPr/>
          <p:nvPr/>
        </p:nvSpPr>
        <p:spPr>
          <a:xfrm>
            <a:off x="1900280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P</a:t>
            </a:r>
          </a:p>
        </p:txBody>
      </p:sp>
      <p:sp>
        <p:nvSpPr>
          <p:cNvPr id="1815" name="Shape 1815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816" name="Shape 1816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817" name="Shape 1817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1818" name="Shape 1818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1819" name="Shape 1819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1820" name="Shape 1820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1821" name="Shape 1821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1822" name="Shape 1822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1823" name="Shape 1823"/>
          <p:cNvSpPr/>
          <p:nvPr/>
        </p:nvSpPr>
        <p:spPr>
          <a:xfrm>
            <a:off x="190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Shape 18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873" name="Shape 18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874" name="Shape 1874"/>
          <p:cNvSpPr/>
          <p:nvPr/>
        </p:nvSpPr>
        <p:spPr>
          <a:xfrm>
            <a:off x="927100" y="4051300"/>
            <a:ext cx="1540284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hash(L) = 6</a:t>
            </a:r>
          </a:p>
        </p:txBody>
      </p:sp>
      <p:sp>
        <p:nvSpPr>
          <p:cNvPr id="1875" name="Shape 1875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76" name="Shape 1876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77" name="Shape 1877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78" name="Shape 1878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79" name="Shape 1879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80" name="Shape 1880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881" name="Shape 1881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882" name="Shape 1882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883" name="Shape 1883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884" name="Shape 1884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85" name="Shape 1885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886" name="Shape 1886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887" name="Shape 1887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88" name="Shape 1888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89" name="Shape 1889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890" name="Shape 1890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891" name="Shape 1891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92" name="Shape 1892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93" name="Shape 1893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894" name="Shape 1894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895" name="Shape 1895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896" name="Shape 1896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97" name="Shape 1897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98" name="Shape 1898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899" name="Shape 1899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900" name="Shape 1900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01" name="Shape 1901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02" name="Shape 1902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903" name="Shape 1903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904" name="Shape 1904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05" name="Shape 1905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06" name="Shape 1906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907" name="Shape 1907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908" name="Shape 1908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1909" name="Shape 1909"/>
          <p:cNvSpPr/>
          <p:nvPr/>
        </p:nvSpPr>
        <p:spPr>
          <a:xfrm>
            <a:off x="1900280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L</a:t>
            </a:r>
          </a:p>
        </p:txBody>
      </p:sp>
      <p:sp>
        <p:nvSpPr>
          <p:cNvPr id="1910" name="Shape 1910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911" name="Shape 1911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912" name="Shape 1912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1913" name="Shape 1913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1914" name="Shape 1914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1915" name="Shape 1915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1916" name="Shape 1916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1917" name="Shape 1917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1918" name="Shape 1918"/>
          <p:cNvSpPr/>
          <p:nvPr/>
        </p:nvSpPr>
        <p:spPr>
          <a:xfrm>
            <a:off x="190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Shape 19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922" name="Shape 19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923" name="Shape 1923"/>
          <p:cNvSpPr/>
          <p:nvPr/>
        </p:nvSpPr>
        <p:spPr>
          <a:xfrm>
            <a:off x="927100" y="4051300"/>
            <a:ext cx="1540284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hash(L) = 6</a:t>
            </a:r>
          </a:p>
        </p:txBody>
      </p:sp>
      <p:sp>
        <p:nvSpPr>
          <p:cNvPr id="1924" name="Shape 1924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25" name="Shape 1925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26" name="Shape 1926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27" name="Shape 1927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28" name="Shape 1928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29" name="Shape 1929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930" name="Shape 1930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931" name="Shape 1931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932" name="Shape 1932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933" name="Shape 1933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34" name="Shape 1934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935" name="Shape 1935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936" name="Shape 1936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37" name="Shape 1937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38" name="Shape 1938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939" name="Shape 1939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940" name="Shape 1940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41" name="Shape 1941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42" name="Shape 1942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943" name="Shape 1943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944" name="Shape 1944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945" name="Shape 1945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46" name="Shape 1946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47" name="Shape 1947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948" name="Shape 1948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949" name="Shape 1949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50" name="Shape 1950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51" name="Shape 1951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952" name="Shape 1952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953" name="Shape 1953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54" name="Shape 1954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55" name="Shape 1955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956" name="Shape 1956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957" name="Shape 1957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1958" name="Shape 1958"/>
          <p:cNvSpPr/>
          <p:nvPr/>
        </p:nvSpPr>
        <p:spPr>
          <a:xfrm>
            <a:off x="1900280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L</a:t>
            </a:r>
          </a:p>
        </p:txBody>
      </p:sp>
      <p:sp>
        <p:nvSpPr>
          <p:cNvPr id="1959" name="Shape 1959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1960" name="Shape 1960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1961" name="Shape 1961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1962" name="Shape 1962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1963" name="Shape 1963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1964" name="Shape 1964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1965" name="Shape 1965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1966" name="Shape 1966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1967" name="Shape 1967"/>
          <p:cNvSpPr/>
          <p:nvPr/>
        </p:nvSpPr>
        <p:spPr>
          <a:xfrm>
            <a:off x="190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</a:t>
            </a:r>
          </a:p>
        </p:txBody>
      </p:sp>
      <p:sp>
        <p:nvSpPr>
          <p:cNvPr id="1968" name="Shape 1968"/>
          <p:cNvSpPr/>
          <p:nvPr/>
        </p:nvSpPr>
        <p:spPr>
          <a:xfrm>
            <a:off x="5715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Shape 197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971" name="Shape 19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972" name="Shape 1972"/>
          <p:cNvSpPr/>
          <p:nvPr/>
        </p:nvSpPr>
        <p:spPr>
          <a:xfrm>
            <a:off x="927100" y="4051300"/>
            <a:ext cx="1540284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hash(L) = 6</a:t>
            </a:r>
          </a:p>
        </p:txBody>
      </p:sp>
      <p:sp>
        <p:nvSpPr>
          <p:cNvPr id="1973" name="Shape 1973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74" name="Shape 1974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75" name="Shape 1975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76" name="Shape 1976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77" name="Shape 1977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78" name="Shape 1978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979" name="Shape 1979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980" name="Shape 1980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981" name="Shape 1981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982" name="Shape 1982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83" name="Shape 1983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984" name="Shape 1984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985" name="Shape 1985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86" name="Shape 1986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87" name="Shape 1987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988" name="Shape 1988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989" name="Shape 1989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90" name="Shape 1990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91" name="Shape 1991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992" name="Shape 1992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993" name="Shape 1993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994" name="Shape 1994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95" name="Shape 1995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96" name="Shape 1996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997" name="Shape 1997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998" name="Shape 1998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99" name="Shape 1999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00" name="Shape 2000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001" name="Shape 2001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2002" name="Shape 2002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03" name="Shape 2003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04" name="Shape 2004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2005" name="Shape 2005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2006" name="Shape 2006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2007" name="Shape 2007"/>
          <p:cNvSpPr/>
          <p:nvPr/>
        </p:nvSpPr>
        <p:spPr>
          <a:xfrm>
            <a:off x="1892744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L</a:t>
            </a:r>
          </a:p>
        </p:txBody>
      </p:sp>
      <p:sp>
        <p:nvSpPr>
          <p:cNvPr id="2008" name="Shape 2008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009" name="Shape 2009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2010" name="Shape 2010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2011" name="Shape 2011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2012" name="Shape 2012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2013" name="Shape 2013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2014" name="Shape 2014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2015" name="Shape 2015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2016" name="Shape 2016"/>
          <p:cNvSpPr/>
          <p:nvPr/>
        </p:nvSpPr>
        <p:spPr>
          <a:xfrm>
            <a:off x="190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</a:t>
            </a:r>
          </a:p>
        </p:txBody>
      </p:sp>
      <p:sp>
        <p:nvSpPr>
          <p:cNvPr id="2017" name="Shape 2017"/>
          <p:cNvSpPr/>
          <p:nvPr/>
        </p:nvSpPr>
        <p:spPr>
          <a:xfrm>
            <a:off x="6350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Shape 20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2020" name="Shape 20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2021" name="Shape 2021"/>
          <p:cNvSpPr/>
          <p:nvPr/>
        </p:nvSpPr>
        <p:spPr>
          <a:xfrm>
            <a:off x="927100" y="4051300"/>
            <a:ext cx="1540284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hash(L) = 6</a:t>
            </a:r>
          </a:p>
        </p:txBody>
      </p:sp>
      <p:sp>
        <p:nvSpPr>
          <p:cNvPr id="2022" name="Shape 2022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23" name="Shape 2023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24" name="Shape 2024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25" name="Shape 2025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26" name="Shape 2026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27" name="Shape 2027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028" name="Shape 2028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029" name="Shape 2029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030" name="Shape 2030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031" name="Shape 2031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32" name="Shape 2032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033" name="Shape 2033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034" name="Shape 2034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35" name="Shape 2035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36" name="Shape 2036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037" name="Shape 2037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038" name="Shape 2038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39" name="Shape 2039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40" name="Shape 2040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041" name="Shape 2041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042" name="Shape 2042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2043" name="Shape 2043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44" name="Shape 2044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45" name="Shape 2045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046" name="Shape 2046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047" name="Shape 2047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48" name="Shape 2048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49" name="Shape 2049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050" name="Shape 2050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2051" name="Shape 2051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52" name="Shape 2052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53" name="Shape 2053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2054" name="Shape 2054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2055" name="Shape 2055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2056" name="Shape 2056"/>
          <p:cNvSpPr/>
          <p:nvPr/>
        </p:nvSpPr>
        <p:spPr>
          <a:xfrm>
            <a:off x="1900280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L</a:t>
            </a:r>
          </a:p>
        </p:txBody>
      </p:sp>
      <p:sp>
        <p:nvSpPr>
          <p:cNvPr id="2057" name="Shape 2057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058" name="Shape 2058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2059" name="Shape 2059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2060" name="Shape 2060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2061" name="Shape 2061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2062" name="Shape 2062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2063" name="Shape 2063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2064" name="Shape 2064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2065" name="Shape 2065"/>
          <p:cNvSpPr/>
          <p:nvPr/>
        </p:nvSpPr>
        <p:spPr>
          <a:xfrm>
            <a:off x="190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</a:t>
            </a:r>
          </a:p>
        </p:txBody>
      </p:sp>
      <p:sp>
        <p:nvSpPr>
          <p:cNvPr id="2066" name="Shape 2066"/>
          <p:cNvSpPr/>
          <p:nvPr/>
        </p:nvSpPr>
        <p:spPr>
          <a:xfrm>
            <a:off x="6985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Shape 21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2118" name="Shape 2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2119" name="Shape 2119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20" name="Shape 2120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21" name="Shape 2121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22" name="Shape 2122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23" name="Shape 2123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24" name="Shape 2124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125" name="Shape 2125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126" name="Shape 2126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127" name="Shape 2127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128" name="Shape 2128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29" name="Shape 2129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130" name="Shape 2130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131" name="Shape 2131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32" name="Shape 2132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33" name="Shape 2133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134" name="Shape 2134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135" name="Shape 2135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36" name="Shape 2136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37" name="Shape 2137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138" name="Shape 2138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139" name="Shape 2139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2140" name="Shape 2140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41" name="Shape 2141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42" name="Shape 2142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143" name="Shape 2143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144" name="Shape 2144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45" name="Shape 2145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46" name="Shape 2146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147" name="Shape 2147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2148" name="Shape 2148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49" name="Shape 2149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50" name="Shape 2150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2151" name="Shape 2151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2152" name="Shape 2152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2153" name="Shape 2153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154" name="Shape 2154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2155" name="Shape 2155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2156" name="Shape 2156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2157" name="Shape 2157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2158" name="Shape 2158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2159" name="Shape 2159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2160" name="Shape 2160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2161" name="Shape 2161"/>
          <p:cNvSpPr/>
          <p:nvPr/>
        </p:nvSpPr>
        <p:spPr>
          <a:xfrm>
            <a:off x="190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</a:t>
            </a:r>
          </a:p>
        </p:txBody>
      </p:sp>
      <p:sp>
        <p:nvSpPr>
          <p:cNvPr id="2162" name="Shape 2162"/>
          <p:cNvSpPr/>
          <p:nvPr/>
        </p:nvSpPr>
        <p:spPr>
          <a:xfrm>
            <a:off x="698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2163" name="Shape 2163"/>
          <p:cNvSpPr/>
          <p:nvPr/>
        </p:nvSpPr>
        <p:spPr>
          <a:xfrm>
            <a:off x="927100" y="4013200"/>
            <a:ext cx="321958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linear-probing hash table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5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sp>
        <p:nvSpPr>
          <p:cNvPr id="2166" name="Shape 2166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3"/>
              </a:defRPr>
            </a:lvl1pPr>
          </a:lstStyle>
          <a:p>
            <a:r>
              <a:rPr>
                <a:hlinkClick r:id="rId3"/>
              </a:rPr>
              <a:t>http://algs4.cs.princeton.edu</a:t>
            </a:r>
          </a:p>
        </p:txBody>
      </p:sp>
      <p:sp>
        <p:nvSpPr>
          <p:cNvPr id="2167" name="Shape 2167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168" name="cover-gray2.pdf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5500"/>
            <a:ext cx="3263900" cy="4093706"/>
          </a:xfrm>
          <a:prstGeom prst="rect">
            <a:avLst/>
          </a:prstGeom>
          <a:ln w="12700"/>
        </p:spPr>
      </p:pic>
      <p:sp>
        <p:nvSpPr>
          <p:cNvPr id="2169" name="Shape 21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3.4  Linear Probing Demo</a:t>
            </a:r>
          </a:p>
        </p:txBody>
      </p:sp>
      <p:sp>
        <p:nvSpPr>
          <p:cNvPr id="2170" name="Shape 2170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insert</a:t>
            </a:r>
          </a:p>
          <a:p>
            <a:pPr lvl="1"/>
            <a:r>
              <a:t>search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55" name="Shape 155"/>
          <p:cNvSpPr/>
          <p:nvPr/>
        </p:nvSpPr>
        <p:spPr>
          <a:xfrm>
            <a:off x="927100" y="4051300"/>
            <a:ext cx="1622072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hash(S) = 6 </a:t>
            </a:r>
          </a:p>
        </p:txBody>
      </p:sp>
      <p:sp>
        <p:nvSpPr>
          <p:cNvPr id="156" name="Shape 156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67" name="Shape 167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68" name="Shape 168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71" name="Shape 171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72" name="Shape 172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75" name="Shape 175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76" name="Shape 176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177" name="Shape 177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80" name="Shape 180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81" name="Shape 181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84" name="Shape 184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185" name="Shape 185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188" name="Shape 188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189" name="Shape 189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190" name="Shape 190"/>
          <p:cNvSpPr/>
          <p:nvPr/>
        </p:nvSpPr>
        <p:spPr>
          <a:xfrm>
            <a:off x="1738136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S</a:t>
            </a:r>
          </a:p>
        </p:txBody>
      </p:sp>
      <p:sp>
        <p:nvSpPr>
          <p:cNvPr id="191" name="Shape 191"/>
          <p:cNvSpPr/>
          <p:nvPr/>
        </p:nvSpPr>
        <p:spPr>
          <a:xfrm>
            <a:off x="5715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Shape 21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Search.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Search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; if occupied but no match,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2173" name="Shape 21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search</a:t>
            </a:r>
          </a:p>
        </p:txBody>
      </p:sp>
      <p:sp>
        <p:nvSpPr>
          <p:cNvPr id="2174" name="Shape 2174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75" name="Shape 2175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76" name="Shape 2176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77" name="Shape 2177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78" name="Shape 2178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79" name="Shape 2179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180" name="Shape 2180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181" name="Shape 2181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182" name="Shape 2182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183" name="Shape 2183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84" name="Shape 2184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185" name="Shape 2185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186" name="Shape 2186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87" name="Shape 2187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88" name="Shape 2188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189" name="Shape 2189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190" name="Shape 2190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91" name="Shape 2191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92" name="Shape 2192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193" name="Shape 2193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194" name="Shape 2194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2195" name="Shape 2195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96" name="Shape 2196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97" name="Shape 2197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198" name="Shape 2198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199" name="Shape 2199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00" name="Shape 2200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01" name="Shape 2201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202" name="Shape 2202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2203" name="Shape 2203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04" name="Shape 2204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05" name="Shape 2205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2206" name="Shape 2206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2207" name="Shape 2207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2208" name="Shape 2208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209" name="Shape 2209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2210" name="Shape 2210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2211" name="Shape 2211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2212" name="Shape 2212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2213" name="Shape 2213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2214" name="Shape 2214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2215" name="Shape 2215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2216" name="Shape 2216"/>
          <p:cNvSpPr/>
          <p:nvPr/>
        </p:nvSpPr>
        <p:spPr>
          <a:xfrm>
            <a:off x="190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</a:t>
            </a:r>
          </a:p>
        </p:txBody>
      </p:sp>
      <p:sp>
        <p:nvSpPr>
          <p:cNvPr id="2217" name="Shape 2217"/>
          <p:cNvSpPr/>
          <p:nvPr/>
        </p:nvSpPr>
        <p:spPr>
          <a:xfrm>
            <a:off x="698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2218" name="Shape 2218"/>
          <p:cNvSpPr/>
          <p:nvPr/>
        </p:nvSpPr>
        <p:spPr>
          <a:xfrm>
            <a:off x="927100" y="4013200"/>
            <a:ext cx="321958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linear-probing hash table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Shape 22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Search.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Search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; if occupied but no match,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2221" name="Shape 22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search</a:t>
            </a:r>
          </a:p>
        </p:txBody>
      </p:sp>
      <p:sp>
        <p:nvSpPr>
          <p:cNvPr id="2222" name="Shape 2222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23" name="Shape 2223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24" name="Shape 2224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25" name="Shape 2225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26" name="Shape 2226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27" name="Shape 2227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228" name="Shape 2228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229" name="Shape 2229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230" name="Shape 2230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231" name="Shape 2231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32" name="Shape 2232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233" name="Shape 2233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234" name="Shape 2234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35" name="Shape 2235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36" name="Shape 2236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237" name="Shape 2237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238" name="Shape 2238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39" name="Shape 2239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40" name="Shape 2240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241" name="Shape 2241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242" name="Shape 2242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2243" name="Shape 2243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44" name="Shape 2244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45" name="Shape 2245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246" name="Shape 2246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247" name="Shape 2247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48" name="Shape 2248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49" name="Shape 2249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250" name="Shape 2250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2251" name="Shape 2251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52" name="Shape 2252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53" name="Shape 2253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2254" name="Shape 2254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2255" name="Shape 2255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2256" name="Shape 2256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257" name="Shape 2257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2258" name="Shape 2258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2259" name="Shape 2259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2260" name="Shape 2260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2261" name="Shape 2261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2262" name="Shape 2262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2263" name="Shape 2263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2264" name="Shape 2264"/>
          <p:cNvSpPr/>
          <p:nvPr/>
        </p:nvSpPr>
        <p:spPr>
          <a:xfrm>
            <a:off x="190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</a:t>
            </a:r>
          </a:p>
        </p:txBody>
      </p:sp>
      <p:sp>
        <p:nvSpPr>
          <p:cNvPr id="2265" name="Shape 2265"/>
          <p:cNvSpPr/>
          <p:nvPr/>
        </p:nvSpPr>
        <p:spPr>
          <a:xfrm>
            <a:off x="698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2266" name="Shape 2266"/>
          <p:cNvSpPr/>
          <p:nvPr/>
        </p:nvSpPr>
        <p:spPr>
          <a:xfrm>
            <a:off x="927100" y="4051300"/>
            <a:ext cx="1703352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search</a:t>
            </a:r>
          </a:p>
          <a:p>
            <a:pPr>
              <a:defRPr sz="2000"/>
            </a:pPr>
            <a:r>
              <a:t>hash(E) = 10</a:t>
            </a:r>
          </a:p>
        </p:txBody>
      </p:sp>
      <p:sp>
        <p:nvSpPr>
          <p:cNvPr id="2267" name="Shape 2267"/>
          <p:cNvSpPr/>
          <p:nvPr/>
        </p:nvSpPr>
        <p:spPr>
          <a:xfrm>
            <a:off x="1909352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E</a:t>
            </a: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Shape 227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Search.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Search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; if occupied but no match,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2271" name="Shape 22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search</a:t>
            </a:r>
          </a:p>
        </p:txBody>
      </p:sp>
      <p:sp>
        <p:nvSpPr>
          <p:cNvPr id="2272" name="Shape 2272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73" name="Shape 2273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74" name="Shape 2274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75" name="Shape 2275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76" name="Shape 2276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77" name="Shape 2277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278" name="Shape 2278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279" name="Shape 2279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280" name="Shape 2280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281" name="Shape 2281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82" name="Shape 2282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283" name="Shape 2283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284" name="Shape 2284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85" name="Shape 2285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86" name="Shape 2286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287" name="Shape 2287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288" name="Shape 2288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89" name="Shape 2289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90" name="Shape 2290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291" name="Shape 2291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292" name="Shape 2292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2293" name="Shape 2293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94" name="Shape 2294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95" name="Shape 2295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296" name="Shape 2296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297" name="Shape 2297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98" name="Shape 2298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99" name="Shape 2299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300" name="Shape 2300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2301" name="Shape 2301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302" name="Shape 2302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303" name="Shape 2303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2304" name="Shape 2304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2305" name="Shape 2305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2306" name="Shape 2306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307" name="Shape 2307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2308" name="Shape 2308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2309" name="Shape 2309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2310" name="Shape 2310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2311" name="Shape 2311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2312" name="Shape 2312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2313" name="Shape 2313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2314" name="Shape 2314"/>
          <p:cNvSpPr/>
          <p:nvPr/>
        </p:nvSpPr>
        <p:spPr>
          <a:xfrm>
            <a:off x="190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</a:t>
            </a:r>
          </a:p>
        </p:txBody>
      </p:sp>
      <p:sp>
        <p:nvSpPr>
          <p:cNvPr id="2315" name="Shape 2315"/>
          <p:cNvSpPr/>
          <p:nvPr/>
        </p:nvSpPr>
        <p:spPr>
          <a:xfrm>
            <a:off x="698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2316" name="Shape 2316"/>
          <p:cNvSpPr/>
          <p:nvPr/>
        </p:nvSpPr>
        <p:spPr>
          <a:xfrm>
            <a:off x="927100" y="4051300"/>
            <a:ext cx="1703352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search</a:t>
            </a:r>
          </a:p>
          <a:p>
            <a:pPr>
              <a:defRPr sz="2000"/>
            </a:pPr>
            <a:r>
              <a:t>hash(E) = 10</a:t>
            </a:r>
          </a:p>
        </p:txBody>
      </p:sp>
      <p:sp>
        <p:nvSpPr>
          <p:cNvPr id="2317" name="Shape 2317"/>
          <p:cNvSpPr/>
          <p:nvPr/>
        </p:nvSpPr>
        <p:spPr>
          <a:xfrm>
            <a:off x="1900280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E</a:t>
            </a:r>
          </a:p>
        </p:txBody>
      </p:sp>
      <p:sp>
        <p:nvSpPr>
          <p:cNvPr id="2318" name="Shape 2318"/>
          <p:cNvSpPr/>
          <p:nvPr/>
        </p:nvSpPr>
        <p:spPr>
          <a:xfrm>
            <a:off x="8255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E</a:t>
            </a:r>
          </a:p>
        </p:txBody>
      </p:sp>
      <p:sp>
        <p:nvSpPr>
          <p:cNvPr id="2319" name="Shape 2319"/>
          <p:cNvSpPr/>
          <p:nvPr/>
        </p:nvSpPr>
        <p:spPr>
          <a:xfrm>
            <a:off x="7010400" y="7823200"/>
            <a:ext cx="2990165" cy="70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/>
            <a:r>
              <a:t>search hit</a:t>
            </a:r>
          </a:p>
          <a:p>
            <a:pPr algn="ctr"/>
            <a:r>
              <a:t>(return corresponding value)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9" grpId="1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Shape 2369"/>
          <p:cNvSpPr/>
          <p:nvPr/>
        </p:nvSpPr>
        <p:spPr>
          <a:xfrm>
            <a:off x="1899295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L</a:t>
            </a:r>
          </a:p>
        </p:txBody>
      </p:sp>
      <p:sp>
        <p:nvSpPr>
          <p:cNvPr id="2370" name="Shape 237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Hash. 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rPr dirty="0"/>
              <a:t>Search. 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Search table index </a:t>
            </a:r>
            <a:r>
              <a:rPr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; if occupied but no match, try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2371" name="Shape 23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search</a:t>
            </a:r>
          </a:p>
        </p:txBody>
      </p:sp>
      <p:sp>
        <p:nvSpPr>
          <p:cNvPr id="2372" name="Shape 2372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373" name="Shape 2373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374" name="Shape 2374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375" name="Shape 2375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376" name="Shape 2376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377" name="Shape 2377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378" name="Shape 2378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379" name="Shape 2379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380" name="Shape 2380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381" name="Shape 2381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382" name="Shape 2382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383" name="Shape 2383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384" name="Shape 2384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385" name="Shape 2385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386" name="Shape 2386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387" name="Shape 2387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388" name="Shape 2388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389" name="Shape 2389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390" name="Shape 2390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391" name="Shape 2391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392" name="Shape 2392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2393" name="Shape 2393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394" name="Shape 2394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395" name="Shape 2395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396" name="Shape 2396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397" name="Shape 2397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398" name="Shape 2398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399" name="Shape 2399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400" name="Shape 2400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2401" name="Shape 2401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02" name="Shape 2402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03" name="Shape 2403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2404" name="Shape 2404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2405" name="Shape 2405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2406" name="Shape 2406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407" name="Shape 2407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2408" name="Shape 2408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2409" name="Shape 2409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2410" name="Shape 2410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2411" name="Shape 2411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2412" name="Shape 2412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2413" name="Shape 2413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2414" name="Shape 2414"/>
          <p:cNvSpPr/>
          <p:nvPr/>
        </p:nvSpPr>
        <p:spPr>
          <a:xfrm>
            <a:off x="190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</a:t>
            </a:r>
          </a:p>
        </p:txBody>
      </p:sp>
      <p:sp>
        <p:nvSpPr>
          <p:cNvPr id="2415" name="Shape 2415"/>
          <p:cNvSpPr/>
          <p:nvPr/>
        </p:nvSpPr>
        <p:spPr>
          <a:xfrm>
            <a:off x="698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2416" name="Shape 2416"/>
          <p:cNvSpPr/>
          <p:nvPr/>
        </p:nvSpPr>
        <p:spPr>
          <a:xfrm>
            <a:off x="927100" y="4051300"/>
            <a:ext cx="1540284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rPr dirty="0"/>
              <a:t>search</a:t>
            </a:r>
          </a:p>
          <a:p>
            <a:pPr>
              <a:defRPr sz="2000"/>
            </a:pPr>
            <a:r>
              <a:rPr dirty="0"/>
              <a:t>hash(L) = 6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Shape 24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Search.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Search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; if occupied but no match,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2420" name="Shape 24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search</a:t>
            </a:r>
          </a:p>
        </p:txBody>
      </p:sp>
      <p:sp>
        <p:nvSpPr>
          <p:cNvPr id="2421" name="Shape 2421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22" name="Shape 2422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23" name="Shape 2423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24" name="Shape 2424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25" name="Shape 2425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26" name="Shape 2426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427" name="Shape 2427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428" name="Shape 2428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429" name="Shape 2429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430" name="Shape 2430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31" name="Shape 2431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432" name="Shape 2432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433" name="Shape 2433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34" name="Shape 2434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35" name="Shape 2435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436" name="Shape 2436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437" name="Shape 2437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38" name="Shape 2438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39" name="Shape 2439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440" name="Shape 2440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441" name="Shape 2441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2442" name="Shape 2442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43" name="Shape 2443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44" name="Shape 2444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445" name="Shape 2445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446" name="Shape 2446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47" name="Shape 2447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48" name="Shape 2448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449" name="Shape 2449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2450" name="Shape 2450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51" name="Shape 2451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52" name="Shape 2452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2453" name="Shape 2453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2454" name="Shape 2454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2455" name="Shape 2455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456" name="Shape 2456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2457" name="Shape 2457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2458" name="Shape 2458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2459" name="Shape 2459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2460" name="Shape 2460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2461" name="Shape 2461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2462" name="Shape 2462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2463" name="Shape 2463"/>
          <p:cNvSpPr/>
          <p:nvPr/>
        </p:nvSpPr>
        <p:spPr>
          <a:xfrm>
            <a:off x="190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</a:t>
            </a:r>
          </a:p>
        </p:txBody>
      </p:sp>
      <p:sp>
        <p:nvSpPr>
          <p:cNvPr id="2464" name="Shape 2464"/>
          <p:cNvSpPr/>
          <p:nvPr/>
        </p:nvSpPr>
        <p:spPr>
          <a:xfrm>
            <a:off x="698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2465" name="Shape 2465"/>
          <p:cNvSpPr/>
          <p:nvPr/>
        </p:nvSpPr>
        <p:spPr>
          <a:xfrm>
            <a:off x="927100" y="4051300"/>
            <a:ext cx="1540284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search</a:t>
            </a:r>
          </a:p>
          <a:p>
            <a:pPr>
              <a:defRPr sz="2000"/>
            </a:pPr>
            <a:r>
              <a:t>hash(L) = 6</a:t>
            </a:r>
          </a:p>
        </p:txBody>
      </p:sp>
      <p:sp>
        <p:nvSpPr>
          <p:cNvPr id="2466" name="Shape 2466"/>
          <p:cNvSpPr/>
          <p:nvPr/>
        </p:nvSpPr>
        <p:spPr>
          <a:xfrm>
            <a:off x="1909352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L</a:t>
            </a:r>
          </a:p>
        </p:txBody>
      </p:sp>
      <p:sp>
        <p:nvSpPr>
          <p:cNvPr id="2467" name="Shape 2467"/>
          <p:cNvSpPr/>
          <p:nvPr/>
        </p:nvSpPr>
        <p:spPr>
          <a:xfrm>
            <a:off x="5715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Shape 24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Search.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Search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; if occupied but no match,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2470" name="Shape 24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search</a:t>
            </a:r>
          </a:p>
        </p:txBody>
      </p:sp>
      <p:sp>
        <p:nvSpPr>
          <p:cNvPr id="2471" name="Shape 2471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72" name="Shape 2472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73" name="Shape 2473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74" name="Shape 2474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75" name="Shape 2475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76" name="Shape 2476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477" name="Shape 2477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478" name="Shape 2478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479" name="Shape 2479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480" name="Shape 2480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81" name="Shape 2481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482" name="Shape 2482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483" name="Shape 2483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84" name="Shape 2484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85" name="Shape 2485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486" name="Shape 2486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487" name="Shape 2487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88" name="Shape 2488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89" name="Shape 2489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490" name="Shape 2490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491" name="Shape 2491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2492" name="Shape 2492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93" name="Shape 2493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94" name="Shape 2494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495" name="Shape 2495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496" name="Shape 2496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97" name="Shape 2497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498" name="Shape 2498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499" name="Shape 2499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2500" name="Shape 2500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01" name="Shape 2501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02" name="Shape 2502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2503" name="Shape 2503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2504" name="Shape 2504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2505" name="Shape 2505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506" name="Shape 2506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2507" name="Shape 2507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2508" name="Shape 2508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2509" name="Shape 2509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2510" name="Shape 2510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2511" name="Shape 2511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2512" name="Shape 2512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2513" name="Shape 2513"/>
          <p:cNvSpPr/>
          <p:nvPr/>
        </p:nvSpPr>
        <p:spPr>
          <a:xfrm>
            <a:off x="190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</a:t>
            </a:r>
          </a:p>
        </p:txBody>
      </p:sp>
      <p:sp>
        <p:nvSpPr>
          <p:cNvPr id="2514" name="Shape 2514"/>
          <p:cNvSpPr/>
          <p:nvPr/>
        </p:nvSpPr>
        <p:spPr>
          <a:xfrm>
            <a:off x="698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2515" name="Shape 2515"/>
          <p:cNvSpPr/>
          <p:nvPr/>
        </p:nvSpPr>
        <p:spPr>
          <a:xfrm>
            <a:off x="927100" y="4051300"/>
            <a:ext cx="1540284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search</a:t>
            </a:r>
          </a:p>
          <a:p>
            <a:pPr>
              <a:defRPr sz="2000"/>
            </a:pPr>
            <a:r>
              <a:t>hash(L) = 6</a:t>
            </a:r>
          </a:p>
        </p:txBody>
      </p:sp>
      <p:sp>
        <p:nvSpPr>
          <p:cNvPr id="2516" name="Shape 2516"/>
          <p:cNvSpPr/>
          <p:nvPr/>
        </p:nvSpPr>
        <p:spPr>
          <a:xfrm>
            <a:off x="1909352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L</a:t>
            </a:r>
          </a:p>
        </p:txBody>
      </p:sp>
      <p:sp>
        <p:nvSpPr>
          <p:cNvPr id="2517" name="Shape 2517"/>
          <p:cNvSpPr/>
          <p:nvPr/>
        </p:nvSpPr>
        <p:spPr>
          <a:xfrm>
            <a:off x="6350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Shape 25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Search.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Search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; if occupied but no match,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2520" name="Shape 25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search</a:t>
            </a:r>
          </a:p>
        </p:txBody>
      </p:sp>
      <p:sp>
        <p:nvSpPr>
          <p:cNvPr id="2521" name="Shape 2521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22" name="Shape 2522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23" name="Shape 2523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24" name="Shape 2524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25" name="Shape 2525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26" name="Shape 2526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527" name="Shape 2527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528" name="Shape 2528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529" name="Shape 2529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530" name="Shape 2530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31" name="Shape 2531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532" name="Shape 2532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533" name="Shape 2533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34" name="Shape 2534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35" name="Shape 2535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536" name="Shape 2536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537" name="Shape 2537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38" name="Shape 2538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39" name="Shape 2539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540" name="Shape 2540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541" name="Shape 2541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2542" name="Shape 2542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43" name="Shape 2543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44" name="Shape 2544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545" name="Shape 2545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546" name="Shape 2546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47" name="Shape 2547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48" name="Shape 2548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549" name="Shape 2549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2550" name="Shape 2550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51" name="Shape 2551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552" name="Shape 2552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2553" name="Shape 2553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2554" name="Shape 2554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2555" name="Shape 2555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556" name="Shape 2556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2557" name="Shape 2557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2558" name="Shape 2558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2559" name="Shape 2559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2560" name="Shape 2560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2561" name="Shape 2561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2562" name="Shape 2562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2563" name="Shape 2563"/>
          <p:cNvSpPr/>
          <p:nvPr/>
        </p:nvSpPr>
        <p:spPr>
          <a:xfrm>
            <a:off x="190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</a:t>
            </a:r>
          </a:p>
        </p:txBody>
      </p:sp>
      <p:sp>
        <p:nvSpPr>
          <p:cNvPr id="2564" name="Shape 2564"/>
          <p:cNvSpPr/>
          <p:nvPr/>
        </p:nvSpPr>
        <p:spPr>
          <a:xfrm>
            <a:off x="698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2565" name="Shape 2565"/>
          <p:cNvSpPr/>
          <p:nvPr/>
        </p:nvSpPr>
        <p:spPr>
          <a:xfrm>
            <a:off x="927100" y="4051300"/>
            <a:ext cx="1540284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search</a:t>
            </a:r>
          </a:p>
          <a:p>
            <a:pPr>
              <a:defRPr sz="2000"/>
            </a:pPr>
            <a:r>
              <a:t>hash(L) = 6</a:t>
            </a:r>
          </a:p>
        </p:txBody>
      </p:sp>
      <p:sp>
        <p:nvSpPr>
          <p:cNvPr id="2566" name="Shape 2566"/>
          <p:cNvSpPr/>
          <p:nvPr/>
        </p:nvSpPr>
        <p:spPr>
          <a:xfrm>
            <a:off x="1900280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L</a:t>
            </a:r>
          </a:p>
        </p:txBody>
      </p:sp>
      <p:sp>
        <p:nvSpPr>
          <p:cNvPr id="2567" name="Shape 2567"/>
          <p:cNvSpPr/>
          <p:nvPr/>
        </p:nvSpPr>
        <p:spPr>
          <a:xfrm>
            <a:off x="6985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L</a:t>
            </a:r>
          </a:p>
        </p:txBody>
      </p:sp>
      <p:sp>
        <p:nvSpPr>
          <p:cNvPr id="2568" name="Shape 2568"/>
          <p:cNvSpPr/>
          <p:nvPr/>
        </p:nvSpPr>
        <p:spPr>
          <a:xfrm>
            <a:off x="5803900" y="7721600"/>
            <a:ext cx="2990165" cy="70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/>
            <a:r>
              <a:t>search hit</a:t>
            </a:r>
          </a:p>
          <a:p>
            <a:pPr algn="ctr"/>
            <a:r>
              <a:t>(return corresponding value)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8" grpId="1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Shape 2618"/>
          <p:cNvSpPr/>
          <p:nvPr/>
        </p:nvSpPr>
        <p:spPr>
          <a:xfrm>
            <a:off x="1909352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K</a:t>
            </a:r>
          </a:p>
        </p:txBody>
      </p:sp>
      <p:sp>
        <p:nvSpPr>
          <p:cNvPr id="2619" name="Shape 26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Hash. 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rPr dirty="0"/>
              <a:t>Search. 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Search table index </a:t>
            </a:r>
            <a:r>
              <a:rPr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; if occupied but no match, try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2620" name="Shape 26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search</a:t>
            </a:r>
          </a:p>
        </p:txBody>
      </p:sp>
      <p:sp>
        <p:nvSpPr>
          <p:cNvPr id="2621" name="Shape 2621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22" name="Shape 2622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23" name="Shape 2623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24" name="Shape 2624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25" name="Shape 2625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26" name="Shape 2626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627" name="Shape 2627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628" name="Shape 2628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629" name="Shape 2629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630" name="Shape 2630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31" name="Shape 2631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632" name="Shape 2632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633" name="Shape 2633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34" name="Shape 2634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35" name="Shape 2635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636" name="Shape 2636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637" name="Shape 2637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38" name="Shape 2638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39" name="Shape 2639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640" name="Shape 2640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641" name="Shape 2641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2642" name="Shape 2642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43" name="Shape 2643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44" name="Shape 2644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645" name="Shape 2645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646" name="Shape 2646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47" name="Shape 2647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48" name="Shape 2648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649" name="Shape 2649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2650" name="Shape 2650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51" name="Shape 2651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52" name="Shape 2652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2653" name="Shape 2653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2654" name="Shape 2654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2655" name="Shape 2655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656" name="Shape 2656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2657" name="Shape 2657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2658" name="Shape 2658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2659" name="Shape 2659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2660" name="Shape 2660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2661" name="Shape 2661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2662" name="Shape 2662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2663" name="Shape 2663"/>
          <p:cNvSpPr/>
          <p:nvPr/>
        </p:nvSpPr>
        <p:spPr>
          <a:xfrm>
            <a:off x="190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</a:t>
            </a:r>
          </a:p>
        </p:txBody>
      </p:sp>
      <p:sp>
        <p:nvSpPr>
          <p:cNvPr id="2664" name="Shape 2664"/>
          <p:cNvSpPr/>
          <p:nvPr/>
        </p:nvSpPr>
        <p:spPr>
          <a:xfrm>
            <a:off x="698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2665" name="Shape 2665"/>
          <p:cNvSpPr/>
          <p:nvPr/>
        </p:nvSpPr>
        <p:spPr>
          <a:xfrm>
            <a:off x="927100" y="4051300"/>
            <a:ext cx="1570764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rPr dirty="0"/>
              <a:t>search</a:t>
            </a:r>
          </a:p>
          <a:p>
            <a:pPr>
              <a:defRPr sz="2000"/>
            </a:pPr>
            <a:r>
              <a:rPr dirty="0"/>
              <a:t>hash(K) = 5</a:t>
            </a: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Shape 26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Search.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Search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; if occupied but no match,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2669" name="Shape 26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search</a:t>
            </a:r>
          </a:p>
        </p:txBody>
      </p:sp>
      <p:sp>
        <p:nvSpPr>
          <p:cNvPr id="2670" name="Shape 2670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71" name="Shape 2671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72" name="Shape 2672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73" name="Shape 2673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74" name="Shape 2674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75" name="Shape 2675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676" name="Shape 2676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677" name="Shape 2677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678" name="Shape 2678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679" name="Shape 2679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80" name="Shape 2680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681" name="Shape 2681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682" name="Shape 2682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83" name="Shape 2683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84" name="Shape 2684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685" name="Shape 2685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686" name="Shape 2686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87" name="Shape 2687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88" name="Shape 2688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689" name="Shape 2689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690" name="Shape 2690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2691" name="Shape 2691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92" name="Shape 2692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93" name="Shape 2693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694" name="Shape 2694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695" name="Shape 2695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96" name="Shape 2696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697" name="Shape 2697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698" name="Shape 2698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2699" name="Shape 2699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00" name="Shape 2700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01" name="Shape 2701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2702" name="Shape 2702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2703" name="Shape 2703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2704" name="Shape 2704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705" name="Shape 2705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2706" name="Shape 2706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2707" name="Shape 2707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2708" name="Shape 2708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2709" name="Shape 2709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2710" name="Shape 2710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2711" name="Shape 2711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2712" name="Shape 2712"/>
          <p:cNvSpPr/>
          <p:nvPr/>
        </p:nvSpPr>
        <p:spPr>
          <a:xfrm>
            <a:off x="190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</a:t>
            </a:r>
          </a:p>
        </p:txBody>
      </p:sp>
      <p:sp>
        <p:nvSpPr>
          <p:cNvPr id="2713" name="Shape 2713"/>
          <p:cNvSpPr/>
          <p:nvPr/>
        </p:nvSpPr>
        <p:spPr>
          <a:xfrm>
            <a:off x="698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2714" name="Shape 2714"/>
          <p:cNvSpPr/>
          <p:nvPr/>
        </p:nvSpPr>
        <p:spPr>
          <a:xfrm>
            <a:off x="927100" y="4051300"/>
            <a:ext cx="1570764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search</a:t>
            </a:r>
          </a:p>
          <a:p>
            <a:pPr>
              <a:defRPr sz="2000"/>
            </a:pPr>
            <a:r>
              <a:t>hash(K) = 5</a:t>
            </a:r>
          </a:p>
        </p:txBody>
      </p:sp>
      <p:sp>
        <p:nvSpPr>
          <p:cNvPr id="2715" name="Shape 2715"/>
          <p:cNvSpPr/>
          <p:nvPr/>
        </p:nvSpPr>
        <p:spPr>
          <a:xfrm>
            <a:off x="1909352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K</a:t>
            </a:r>
          </a:p>
        </p:txBody>
      </p:sp>
      <p:sp>
        <p:nvSpPr>
          <p:cNvPr id="2716" name="Shape 2716"/>
          <p:cNvSpPr/>
          <p:nvPr/>
        </p:nvSpPr>
        <p:spPr>
          <a:xfrm>
            <a:off x="5080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" name="Shape 27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Search.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Search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; if occupied but no match,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2719" name="Shape 27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search</a:t>
            </a:r>
          </a:p>
        </p:txBody>
      </p:sp>
      <p:sp>
        <p:nvSpPr>
          <p:cNvPr id="2720" name="Shape 2720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21" name="Shape 2721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22" name="Shape 2722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23" name="Shape 2723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24" name="Shape 2724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25" name="Shape 2725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726" name="Shape 2726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727" name="Shape 2727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728" name="Shape 2728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729" name="Shape 2729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30" name="Shape 2730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731" name="Shape 2731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732" name="Shape 2732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33" name="Shape 2733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34" name="Shape 2734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735" name="Shape 2735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736" name="Shape 2736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37" name="Shape 2737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38" name="Shape 2738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739" name="Shape 2739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740" name="Shape 2740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2741" name="Shape 2741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42" name="Shape 2742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43" name="Shape 2743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744" name="Shape 2744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745" name="Shape 2745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46" name="Shape 2746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47" name="Shape 2747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748" name="Shape 2748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2749" name="Shape 2749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50" name="Shape 2750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51" name="Shape 2751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2752" name="Shape 2752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2753" name="Shape 2753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2754" name="Shape 2754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755" name="Shape 2755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2756" name="Shape 2756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2757" name="Shape 2757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2758" name="Shape 2758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2759" name="Shape 2759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2760" name="Shape 2760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2761" name="Shape 2761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2762" name="Shape 2762"/>
          <p:cNvSpPr/>
          <p:nvPr/>
        </p:nvSpPr>
        <p:spPr>
          <a:xfrm>
            <a:off x="190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</a:t>
            </a:r>
          </a:p>
        </p:txBody>
      </p:sp>
      <p:sp>
        <p:nvSpPr>
          <p:cNvPr id="2763" name="Shape 2763"/>
          <p:cNvSpPr/>
          <p:nvPr/>
        </p:nvSpPr>
        <p:spPr>
          <a:xfrm>
            <a:off x="698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2764" name="Shape 2764"/>
          <p:cNvSpPr/>
          <p:nvPr/>
        </p:nvSpPr>
        <p:spPr>
          <a:xfrm>
            <a:off x="927100" y="4051300"/>
            <a:ext cx="1570764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search</a:t>
            </a:r>
          </a:p>
          <a:p>
            <a:pPr>
              <a:defRPr sz="2000"/>
            </a:pPr>
            <a:r>
              <a:t>hash(K) = 5</a:t>
            </a:r>
          </a:p>
        </p:txBody>
      </p:sp>
      <p:sp>
        <p:nvSpPr>
          <p:cNvPr id="2765" name="Shape 2765"/>
          <p:cNvSpPr/>
          <p:nvPr/>
        </p:nvSpPr>
        <p:spPr>
          <a:xfrm>
            <a:off x="1909352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K</a:t>
            </a:r>
          </a:p>
        </p:txBody>
      </p:sp>
      <p:sp>
        <p:nvSpPr>
          <p:cNvPr id="2766" name="Shape 2766"/>
          <p:cNvSpPr/>
          <p:nvPr/>
        </p:nvSpPr>
        <p:spPr>
          <a:xfrm>
            <a:off x="5715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195" name="Shape 195"/>
          <p:cNvSpPr/>
          <p:nvPr/>
        </p:nvSpPr>
        <p:spPr>
          <a:xfrm>
            <a:off x="927100" y="4051300"/>
            <a:ext cx="1622072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hash(S) = 6 </a:t>
            </a:r>
          </a:p>
        </p:txBody>
      </p:sp>
      <p:sp>
        <p:nvSpPr>
          <p:cNvPr id="196" name="Shape 196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02" name="Shape 202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03" name="Shape 203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04" name="Shape 204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05" name="Shape 205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07" name="Shape 207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08" name="Shape 208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11" name="Shape 211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12" name="Shape 212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15" name="Shape 215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16" name="Shape 216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217" name="Shape 217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20" name="Shape 220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21" name="Shape 221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24" name="Shape 224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225" name="Shape 225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228" name="Shape 228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229" name="Shape 229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230" name="Shape 230"/>
          <p:cNvSpPr/>
          <p:nvPr/>
        </p:nvSpPr>
        <p:spPr>
          <a:xfrm>
            <a:off x="1738136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S</a:t>
            </a:r>
          </a:p>
        </p:txBody>
      </p:sp>
      <p:sp>
        <p:nvSpPr>
          <p:cNvPr id="231" name="Shape 231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Shape 27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Search.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Search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; if occupied but no match,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2769" name="Shape 27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search</a:t>
            </a:r>
          </a:p>
        </p:txBody>
      </p:sp>
      <p:sp>
        <p:nvSpPr>
          <p:cNvPr id="2770" name="Shape 2770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71" name="Shape 2771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72" name="Shape 2772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73" name="Shape 2773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74" name="Shape 2774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75" name="Shape 2775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776" name="Shape 2776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777" name="Shape 2777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778" name="Shape 2778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779" name="Shape 2779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80" name="Shape 2780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781" name="Shape 2781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782" name="Shape 2782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83" name="Shape 2783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84" name="Shape 2784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785" name="Shape 2785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786" name="Shape 2786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87" name="Shape 2787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88" name="Shape 2788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789" name="Shape 2789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790" name="Shape 2790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2791" name="Shape 2791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92" name="Shape 2792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93" name="Shape 2793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794" name="Shape 2794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795" name="Shape 2795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96" name="Shape 2796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97" name="Shape 2797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798" name="Shape 2798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2799" name="Shape 2799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00" name="Shape 2800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01" name="Shape 2801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2802" name="Shape 2802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2803" name="Shape 2803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2804" name="Shape 2804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805" name="Shape 2805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2806" name="Shape 2806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2807" name="Shape 2807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2808" name="Shape 2808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2809" name="Shape 2809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2810" name="Shape 2810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2811" name="Shape 2811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2812" name="Shape 2812"/>
          <p:cNvSpPr/>
          <p:nvPr/>
        </p:nvSpPr>
        <p:spPr>
          <a:xfrm>
            <a:off x="190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</a:t>
            </a:r>
          </a:p>
        </p:txBody>
      </p:sp>
      <p:sp>
        <p:nvSpPr>
          <p:cNvPr id="2813" name="Shape 2813"/>
          <p:cNvSpPr/>
          <p:nvPr/>
        </p:nvSpPr>
        <p:spPr>
          <a:xfrm>
            <a:off x="698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2814" name="Shape 2814"/>
          <p:cNvSpPr/>
          <p:nvPr/>
        </p:nvSpPr>
        <p:spPr>
          <a:xfrm>
            <a:off x="927100" y="4051300"/>
            <a:ext cx="1570764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search</a:t>
            </a:r>
          </a:p>
          <a:p>
            <a:pPr>
              <a:defRPr sz="2000"/>
            </a:pPr>
            <a:r>
              <a:t>hash(K) = 5</a:t>
            </a:r>
          </a:p>
        </p:txBody>
      </p:sp>
      <p:sp>
        <p:nvSpPr>
          <p:cNvPr id="2815" name="Shape 2815"/>
          <p:cNvSpPr/>
          <p:nvPr/>
        </p:nvSpPr>
        <p:spPr>
          <a:xfrm>
            <a:off x="1900281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K</a:t>
            </a:r>
          </a:p>
        </p:txBody>
      </p:sp>
      <p:sp>
        <p:nvSpPr>
          <p:cNvPr id="2816" name="Shape 2816"/>
          <p:cNvSpPr/>
          <p:nvPr/>
        </p:nvSpPr>
        <p:spPr>
          <a:xfrm>
            <a:off x="6350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Shape 28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Search.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Search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; if occupied but no match,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2819" name="Shape 28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search</a:t>
            </a:r>
          </a:p>
        </p:txBody>
      </p:sp>
      <p:sp>
        <p:nvSpPr>
          <p:cNvPr id="2820" name="Shape 2820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21" name="Shape 2821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22" name="Shape 2822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23" name="Shape 2823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24" name="Shape 2824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25" name="Shape 2825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826" name="Shape 2826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827" name="Shape 2827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828" name="Shape 2828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829" name="Shape 2829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30" name="Shape 2830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831" name="Shape 2831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832" name="Shape 2832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33" name="Shape 2833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34" name="Shape 2834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835" name="Shape 2835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836" name="Shape 2836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37" name="Shape 2837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38" name="Shape 2838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839" name="Shape 2839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840" name="Shape 2840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2841" name="Shape 2841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42" name="Shape 2842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43" name="Shape 2843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844" name="Shape 2844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845" name="Shape 2845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46" name="Shape 2846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47" name="Shape 2847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848" name="Shape 2848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2849" name="Shape 2849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50" name="Shape 2850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51" name="Shape 2851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2852" name="Shape 2852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2853" name="Shape 2853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2854" name="Shape 2854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855" name="Shape 2855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2856" name="Shape 2856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2857" name="Shape 2857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2858" name="Shape 2858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2859" name="Shape 2859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2860" name="Shape 2860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2861" name="Shape 2861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2862" name="Shape 2862"/>
          <p:cNvSpPr/>
          <p:nvPr/>
        </p:nvSpPr>
        <p:spPr>
          <a:xfrm>
            <a:off x="190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</a:t>
            </a:r>
          </a:p>
        </p:txBody>
      </p:sp>
      <p:sp>
        <p:nvSpPr>
          <p:cNvPr id="2863" name="Shape 2863"/>
          <p:cNvSpPr/>
          <p:nvPr/>
        </p:nvSpPr>
        <p:spPr>
          <a:xfrm>
            <a:off x="698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2864" name="Shape 2864"/>
          <p:cNvSpPr/>
          <p:nvPr/>
        </p:nvSpPr>
        <p:spPr>
          <a:xfrm>
            <a:off x="927100" y="4051300"/>
            <a:ext cx="1570764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search</a:t>
            </a:r>
          </a:p>
          <a:p>
            <a:pPr>
              <a:defRPr sz="2000"/>
            </a:pPr>
            <a:r>
              <a:t>hash(K) = 5</a:t>
            </a:r>
          </a:p>
        </p:txBody>
      </p:sp>
      <p:sp>
        <p:nvSpPr>
          <p:cNvPr id="2865" name="Shape 2865"/>
          <p:cNvSpPr/>
          <p:nvPr/>
        </p:nvSpPr>
        <p:spPr>
          <a:xfrm>
            <a:off x="1900281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K</a:t>
            </a:r>
          </a:p>
        </p:txBody>
      </p:sp>
      <p:sp>
        <p:nvSpPr>
          <p:cNvPr id="2866" name="Shape 2866"/>
          <p:cNvSpPr/>
          <p:nvPr/>
        </p:nvSpPr>
        <p:spPr>
          <a:xfrm>
            <a:off x="6985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Shape 28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Search.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Search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; if occupied but no match,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2869" name="Shape 28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search</a:t>
            </a:r>
          </a:p>
        </p:txBody>
      </p:sp>
      <p:sp>
        <p:nvSpPr>
          <p:cNvPr id="2870" name="Shape 2870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71" name="Shape 2871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72" name="Shape 2872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73" name="Shape 2873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74" name="Shape 2874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75" name="Shape 2875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876" name="Shape 2876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877" name="Shape 2877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878" name="Shape 2878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879" name="Shape 2879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80" name="Shape 2880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881" name="Shape 2881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882" name="Shape 2882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83" name="Shape 2883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84" name="Shape 2884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885" name="Shape 2885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886" name="Shape 2886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87" name="Shape 2887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88" name="Shape 2888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889" name="Shape 2889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890" name="Shape 2890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2891" name="Shape 2891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92" name="Shape 2892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93" name="Shape 2893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894" name="Shape 2894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895" name="Shape 2895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96" name="Shape 2896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97" name="Shape 2897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898" name="Shape 2898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2899" name="Shape 2899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900" name="Shape 2900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901" name="Shape 2901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2902" name="Shape 2902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2903" name="Shape 2903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2904" name="Shape 2904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2905" name="Shape 2905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2906" name="Shape 2906"/>
          <p:cNvSpPr/>
          <p:nvPr/>
        </p:nvSpPr>
        <p:spPr>
          <a:xfrm>
            <a:off x="444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</a:t>
            </a:r>
          </a:p>
        </p:txBody>
      </p:sp>
      <p:sp>
        <p:nvSpPr>
          <p:cNvPr id="2907" name="Shape 2907"/>
          <p:cNvSpPr/>
          <p:nvPr/>
        </p:nvSpPr>
        <p:spPr>
          <a:xfrm>
            <a:off x="508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</a:t>
            </a:r>
          </a:p>
        </p:txBody>
      </p:sp>
      <p:sp>
        <p:nvSpPr>
          <p:cNvPr id="2908" name="Shape 2908"/>
          <p:cNvSpPr/>
          <p:nvPr/>
        </p:nvSpPr>
        <p:spPr>
          <a:xfrm>
            <a:off x="635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H</a:t>
            </a:r>
          </a:p>
        </p:txBody>
      </p:sp>
      <p:sp>
        <p:nvSpPr>
          <p:cNvPr id="2909" name="Shape 2909"/>
          <p:cNvSpPr/>
          <p:nvPr/>
        </p:nvSpPr>
        <p:spPr>
          <a:xfrm>
            <a:off x="1079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</a:t>
            </a:r>
          </a:p>
        </p:txBody>
      </p:sp>
      <p:sp>
        <p:nvSpPr>
          <p:cNvPr id="2910" name="Shape 2910"/>
          <p:cNvSpPr/>
          <p:nvPr/>
        </p:nvSpPr>
        <p:spPr>
          <a:xfrm>
            <a:off x="1143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X</a:t>
            </a:r>
          </a:p>
        </p:txBody>
      </p:sp>
      <p:sp>
        <p:nvSpPr>
          <p:cNvPr id="2911" name="Shape 2911"/>
          <p:cNvSpPr/>
          <p:nvPr/>
        </p:nvSpPr>
        <p:spPr>
          <a:xfrm>
            <a:off x="2540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</a:t>
            </a:r>
          </a:p>
        </p:txBody>
      </p:sp>
      <p:sp>
        <p:nvSpPr>
          <p:cNvPr id="2912" name="Shape 2912"/>
          <p:cNvSpPr/>
          <p:nvPr/>
        </p:nvSpPr>
        <p:spPr>
          <a:xfrm>
            <a:off x="190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</a:t>
            </a:r>
          </a:p>
        </p:txBody>
      </p:sp>
      <p:sp>
        <p:nvSpPr>
          <p:cNvPr id="2913" name="Shape 2913"/>
          <p:cNvSpPr/>
          <p:nvPr/>
        </p:nvSpPr>
        <p:spPr>
          <a:xfrm>
            <a:off x="698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L</a:t>
            </a:r>
          </a:p>
        </p:txBody>
      </p:sp>
      <p:sp>
        <p:nvSpPr>
          <p:cNvPr id="2914" name="Shape 2914"/>
          <p:cNvSpPr/>
          <p:nvPr/>
        </p:nvSpPr>
        <p:spPr>
          <a:xfrm>
            <a:off x="927100" y="4051300"/>
            <a:ext cx="1570764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search</a:t>
            </a:r>
          </a:p>
          <a:p>
            <a:pPr>
              <a:defRPr sz="2000"/>
            </a:pPr>
            <a:r>
              <a:t>hash(K) = 5</a:t>
            </a:r>
          </a:p>
        </p:txBody>
      </p:sp>
      <p:sp>
        <p:nvSpPr>
          <p:cNvPr id="2915" name="Shape 2915"/>
          <p:cNvSpPr/>
          <p:nvPr/>
        </p:nvSpPr>
        <p:spPr>
          <a:xfrm>
            <a:off x="1909352" y="4047671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K</a:t>
            </a:r>
          </a:p>
        </p:txBody>
      </p:sp>
      <p:sp>
        <p:nvSpPr>
          <p:cNvPr id="2916" name="Shape 2916"/>
          <p:cNvSpPr/>
          <p:nvPr/>
        </p:nvSpPr>
        <p:spPr>
          <a:xfrm>
            <a:off x="7620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K</a:t>
            </a:r>
          </a:p>
        </p:txBody>
      </p:sp>
      <p:sp>
        <p:nvSpPr>
          <p:cNvPr id="2917" name="Shape 2917"/>
          <p:cNvSpPr/>
          <p:nvPr/>
        </p:nvSpPr>
        <p:spPr>
          <a:xfrm>
            <a:off x="7174076" y="7721600"/>
            <a:ext cx="1342012" cy="70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/>
            <a:r>
              <a:t>search miss</a:t>
            </a:r>
          </a:p>
          <a:p>
            <a:pPr algn="ctr"/>
            <a:r>
              <a:t>(return null)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274" name="Shape 274"/>
          <p:cNvSpPr/>
          <p:nvPr/>
        </p:nvSpPr>
        <p:spPr>
          <a:xfrm>
            <a:off x="927100" y="4051300"/>
            <a:ext cx="1783616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hash(E) = 10 </a:t>
            </a:r>
          </a:p>
        </p:txBody>
      </p:sp>
      <p:sp>
        <p:nvSpPr>
          <p:cNvPr id="275" name="Shape 275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81" name="Shape 281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82" name="Shape 282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83" name="Shape 283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84" name="Shape 284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86" name="Shape 286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87" name="Shape 287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90" name="Shape 290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91" name="Shape 291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94" name="Shape 294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95" name="Shape 295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296" name="Shape 296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99" name="Shape 299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00" name="Shape 300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03" name="Shape 303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304" name="Shape 304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307" name="Shape 307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308" name="Shape 308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310" name="Shape 310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311" name="Shape 311"/>
          <p:cNvSpPr/>
          <p:nvPr/>
        </p:nvSpPr>
        <p:spPr>
          <a:xfrm>
            <a:off x="1755917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E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315" name="Shape 315"/>
          <p:cNvSpPr/>
          <p:nvPr/>
        </p:nvSpPr>
        <p:spPr>
          <a:xfrm>
            <a:off x="927100" y="4051300"/>
            <a:ext cx="1783616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rPr dirty="0"/>
              <a:t>insert</a:t>
            </a:r>
          </a:p>
          <a:p>
            <a:pPr>
              <a:defRPr sz="2000"/>
            </a:pPr>
            <a:r>
              <a:rPr dirty="0"/>
              <a:t>hash(E) = 10 </a:t>
            </a:r>
          </a:p>
        </p:txBody>
      </p:sp>
      <p:sp>
        <p:nvSpPr>
          <p:cNvPr id="316" name="Shape 316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22" name="Shape 322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23" name="Shape 323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24" name="Shape 324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25" name="Shape 325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27" name="Shape 327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28" name="Shape 328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31" name="Shape 331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32" name="Shape 332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35" name="Shape 335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36" name="Shape 336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337" name="Shape 337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40" name="Shape 340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41" name="Shape 341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44" name="Shape 344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345" name="Shape 345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348" name="Shape 348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349" name="Shape 349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350" name="Shape 350"/>
          <p:cNvSpPr/>
          <p:nvPr/>
        </p:nvSpPr>
        <p:spPr>
          <a:xfrm>
            <a:off x="1755917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E</a:t>
            </a:r>
          </a:p>
        </p:txBody>
      </p:sp>
      <p:sp>
        <p:nvSpPr>
          <p:cNvPr id="351" name="Shape 351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352" name="Shape 352"/>
          <p:cNvSpPr/>
          <p:nvPr/>
        </p:nvSpPr>
        <p:spPr>
          <a:xfrm>
            <a:off x="8255000" y="7112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356" name="Shape 356"/>
          <p:cNvSpPr/>
          <p:nvPr/>
        </p:nvSpPr>
        <p:spPr>
          <a:xfrm>
            <a:off x="927100" y="4051300"/>
            <a:ext cx="1783616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rPr dirty="0"/>
              <a:t>insert</a:t>
            </a:r>
          </a:p>
          <a:p>
            <a:pPr>
              <a:defRPr sz="2000"/>
            </a:pPr>
            <a:r>
              <a:rPr dirty="0"/>
              <a:t>hash(E) = 10 </a:t>
            </a:r>
          </a:p>
        </p:txBody>
      </p:sp>
      <p:sp>
        <p:nvSpPr>
          <p:cNvPr id="357" name="Shape 357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63" name="Shape 363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64" name="Shape 364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65" name="Shape 365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66" name="Shape 366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68" name="Shape 368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69" name="Shape 369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72" name="Shape 372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73" name="Shape 373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76" name="Shape 376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77" name="Shape 377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378" name="Shape 378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81" name="Shape 381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82" name="Shape 382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85" name="Shape 385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386" name="Shape 386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389" name="Shape 389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390" name="Shape 390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391" name="Shape 391"/>
          <p:cNvSpPr/>
          <p:nvPr/>
        </p:nvSpPr>
        <p:spPr>
          <a:xfrm>
            <a:off x="1742470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E</a:t>
            </a:r>
          </a:p>
        </p:txBody>
      </p:sp>
      <p:sp>
        <p:nvSpPr>
          <p:cNvPr id="392" name="Shape 392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393" name="Shape 393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Hash.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Map key to integer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between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M-1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r>
              <a:t>Insert.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Put at table index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free; if not try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i+1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rPr>
              <a:t>i+2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etc.</a:t>
            </a:r>
          </a:p>
        </p:txBody>
      </p:sp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Linear-probing hash table demo:  insert</a:t>
            </a:r>
          </a:p>
        </p:txBody>
      </p:sp>
      <p:sp>
        <p:nvSpPr>
          <p:cNvPr id="437" name="Shape 437"/>
          <p:cNvSpPr/>
          <p:nvPr/>
        </p:nvSpPr>
        <p:spPr>
          <a:xfrm>
            <a:off x="927100" y="4051300"/>
            <a:ext cx="1580162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000"/>
            </a:pPr>
            <a:r>
              <a:t>insert</a:t>
            </a:r>
          </a:p>
          <a:p>
            <a:pPr>
              <a:defRPr sz="2000"/>
            </a:pPr>
            <a:r>
              <a:t>hash(A) = 4</a:t>
            </a:r>
          </a:p>
        </p:txBody>
      </p:sp>
      <p:sp>
        <p:nvSpPr>
          <p:cNvPr id="438" name="Shape 438"/>
          <p:cNvSpPr/>
          <p:nvPr/>
        </p:nvSpPr>
        <p:spPr>
          <a:xfrm>
            <a:off x="1900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254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3175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3807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4451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1900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44" name="Shape 444"/>
          <p:cNvSpPr/>
          <p:nvPr/>
        </p:nvSpPr>
        <p:spPr>
          <a:xfrm>
            <a:off x="254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45" name="Shape 445"/>
          <p:cNvSpPr/>
          <p:nvPr/>
        </p:nvSpPr>
        <p:spPr>
          <a:xfrm>
            <a:off x="3175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46" name="Shape 446"/>
          <p:cNvSpPr/>
          <p:nvPr/>
        </p:nvSpPr>
        <p:spPr>
          <a:xfrm>
            <a:off x="3807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47" name="Shape 447"/>
          <p:cNvSpPr/>
          <p:nvPr/>
        </p:nvSpPr>
        <p:spPr>
          <a:xfrm>
            <a:off x="5082538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4451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49" name="Shape 449"/>
          <p:cNvSpPr/>
          <p:nvPr/>
        </p:nvSpPr>
        <p:spPr>
          <a:xfrm>
            <a:off x="5082538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50" name="Shape 450"/>
          <p:cNvSpPr/>
          <p:nvPr/>
        </p:nvSpPr>
        <p:spPr>
          <a:xfrm>
            <a:off x="5713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634528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5713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53" name="Shape 453"/>
          <p:cNvSpPr/>
          <p:nvPr/>
        </p:nvSpPr>
        <p:spPr>
          <a:xfrm>
            <a:off x="634528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54" name="Shape 454"/>
          <p:cNvSpPr/>
          <p:nvPr/>
        </p:nvSpPr>
        <p:spPr>
          <a:xfrm>
            <a:off x="698935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7620723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698935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457" name="Shape 457"/>
          <p:cNvSpPr/>
          <p:nvPr/>
        </p:nvSpPr>
        <p:spPr>
          <a:xfrm>
            <a:off x="7620723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58" name="Shape 458"/>
          <p:cNvSpPr/>
          <p:nvPr/>
        </p:nvSpPr>
        <p:spPr>
          <a:xfrm>
            <a:off x="922032" y="6622143"/>
            <a:ext cx="759737" cy="3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st[]</a:t>
            </a:r>
          </a:p>
        </p:txBody>
      </p:sp>
      <p:sp>
        <p:nvSpPr>
          <p:cNvPr id="459" name="Shape 459"/>
          <p:cNvSpPr/>
          <p:nvPr/>
        </p:nvSpPr>
        <p:spPr>
          <a:xfrm>
            <a:off x="8252095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8896166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8252095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62" name="Shape 462"/>
          <p:cNvSpPr/>
          <p:nvPr/>
        </p:nvSpPr>
        <p:spPr>
          <a:xfrm>
            <a:off x="8896166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63" name="Shape 463"/>
          <p:cNvSpPr/>
          <p:nvPr/>
        </p:nvSpPr>
        <p:spPr>
          <a:xfrm>
            <a:off x="9527537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10158910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9527537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66" name="Shape 466"/>
          <p:cNvSpPr/>
          <p:nvPr/>
        </p:nvSpPr>
        <p:spPr>
          <a:xfrm>
            <a:off x="10158910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13</a:t>
            </a:r>
          </a:p>
        </p:txBody>
      </p:sp>
      <p:sp>
        <p:nvSpPr>
          <p:cNvPr id="467" name="Shape 467"/>
          <p:cNvSpPr/>
          <p:nvPr/>
        </p:nvSpPr>
        <p:spPr>
          <a:xfrm>
            <a:off x="10790281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11434352" y="6480628"/>
            <a:ext cx="635001" cy="635001"/>
          </a:xfrm>
          <a:prstGeom prst="rect">
            <a:avLst/>
          </a:prstGeom>
          <a:solidFill>
            <a:srgbClr val="D5D5D5"/>
          </a:solidFill>
          <a:ln w="635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10790281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14</a:t>
            </a:r>
          </a:p>
        </p:txBody>
      </p:sp>
      <p:sp>
        <p:nvSpPr>
          <p:cNvPr id="470" name="Shape 470"/>
          <p:cNvSpPr/>
          <p:nvPr/>
        </p:nvSpPr>
        <p:spPr>
          <a:xfrm>
            <a:off x="11434352" y="6045200"/>
            <a:ext cx="635001" cy="435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15</a:t>
            </a:r>
          </a:p>
        </p:txBody>
      </p:sp>
      <p:sp>
        <p:nvSpPr>
          <p:cNvPr id="471" name="Shape 471"/>
          <p:cNvSpPr/>
          <p:nvPr/>
        </p:nvSpPr>
        <p:spPr>
          <a:xfrm>
            <a:off x="645435" y="7315200"/>
            <a:ext cx="1028701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marL="0" marR="0" algn="ctr" defTabSz="457200">
              <a:lnSpc>
                <a:spcPct val="1200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 = 16</a:t>
            </a:r>
          </a:p>
        </p:txBody>
      </p:sp>
      <p:sp>
        <p:nvSpPr>
          <p:cNvPr id="473" name="Shape 473"/>
          <p:cNvSpPr/>
          <p:nvPr/>
        </p:nvSpPr>
        <p:spPr>
          <a:xfrm>
            <a:off x="571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</a:t>
            </a:r>
          </a:p>
        </p:txBody>
      </p:sp>
      <p:sp>
        <p:nvSpPr>
          <p:cNvPr id="474" name="Shape 474"/>
          <p:cNvSpPr/>
          <p:nvPr/>
        </p:nvSpPr>
        <p:spPr>
          <a:xfrm>
            <a:off x="8255000" y="6477000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E</a:t>
            </a:r>
          </a:p>
        </p:txBody>
      </p:sp>
      <p:sp>
        <p:nvSpPr>
          <p:cNvPr id="475" name="Shape 475"/>
          <p:cNvSpPr/>
          <p:nvPr/>
        </p:nvSpPr>
        <p:spPr>
          <a:xfrm>
            <a:off x="1782377" y="4051299"/>
            <a:ext cx="635000" cy="635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0" marR="0" algn="ctr" defTabSz="457200">
              <a:lnSpc>
                <a:spcPct val="100000"/>
              </a:lnSpc>
              <a:tabLst>
                <a:tab pos="1066800" algn="l"/>
              </a:tabLst>
              <a:defRPr sz="2000"/>
            </a:lvl1pPr>
          </a:lstStyle>
          <a:p>
            <a:r>
              <a:rPr dirty="0"/>
              <a:t>A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White">
  <a:themeElements>
    <a:clrScheme name="White">
      <a:dk1>
        <a:srgbClr val="F2F2F2"/>
      </a:dk1>
      <a:lt1>
        <a:srgbClr val="8D3124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3844</Words>
  <Application>Microsoft Office PowerPoint</Application>
  <PresentationFormat>Custom</PresentationFormat>
  <Paragraphs>1532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Futura</vt:lpstr>
      <vt:lpstr>Helvetica</vt:lpstr>
      <vt:lpstr>Lucida Grande</vt:lpstr>
      <vt:lpstr>Lucida Sans Regular</vt:lpstr>
      <vt:lpstr>Times New Roman</vt:lpstr>
      <vt:lpstr>ヒラギノ角ゴ ProN W3</vt:lpstr>
      <vt:lpstr>White</vt:lpstr>
      <vt:lpstr>3.4  Linear Probing Demo</vt:lpstr>
      <vt:lpstr>3.4  Linear Probing Demo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Linear-probing hash table demo:  insert</vt:lpstr>
      <vt:lpstr>3.4  Linear Probing Demo</vt:lpstr>
      <vt:lpstr>Linear-probing hash table demo:  search</vt:lpstr>
      <vt:lpstr>Linear-probing hash table demo:  search</vt:lpstr>
      <vt:lpstr>Linear-probing hash table demo:  search</vt:lpstr>
      <vt:lpstr>Linear-probing hash table demo:  search</vt:lpstr>
      <vt:lpstr>Linear-probing hash table demo:  search</vt:lpstr>
      <vt:lpstr>Linear-probing hash table demo:  search</vt:lpstr>
      <vt:lpstr>Linear-probing hash table demo:  search</vt:lpstr>
      <vt:lpstr>Linear-probing hash table demo:  search</vt:lpstr>
      <vt:lpstr>Linear-probing hash table demo:  search</vt:lpstr>
      <vt:lpstr>Linear-probing hash table demo:  search</vt:lpstr>
      <vt:lpstr>Linear-probing hash table demo:  search</vt:lpstr>
      <vt:lpstr>Linear-probing hash table demo:  search</vt:lpstr>
      <vt:lpstr>Linear-probing hash table demo: 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Linear-probing hash table demo:  insert</dc:title>
  <dc:creator>David Stucki</dc:creator>
  <cp:lastModifiedBy>Stucki, David</cp:lastModifiedBy>
  <cp:revision>5</cp:revision>
  <dcterms:modified xsi:type="dcterms:W3CDTF">2020-10-22T21:33:26Z</dcterms:modified>
</cp:coreProperties>
</file>