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448" r:id="rId2"/>
    <p:sldId id="46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</p:sldIdLst>
  <p:sldSz cx="12192000" cy="6858000"/>
  <p:notesSz cx="7315200" cy="9601200"/>
  <p:embeddedFontLst>
    <p:embeddedFont>
      <p:font typeface="Americana BT" panose="02020504070506020904" pitchFamily="18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armina Lt BT" panose="0207050206030A030404" pitchFamily="18" charset="0"/>
      <p:regular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BCBCB"/>
    <a:srgbClr val="FFFFFF"/>
    <a:srgbClr val="C8655D"/>
    <a:srgbClr val="BF2610"/>
    <a:srgbClr val="C24D67"/>
    <a:srgbClr val="6600FF"/>
    <a:srgbClr val="FF9797"/>
    <a:srgbClr val="F2D59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2" y="14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宋体" panose="02010600030101010101" pitchFamily="2" charset="-122"/>
              </a:rPr>
              <a:t>No Day22 (review), Day23 (exam), or Day24 (Project 2 reset/discussion)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ipf%27s_law" TargetMode="External"/><Relationship Id="rId2" Type="http://schemas.openxmlformats.org/officeDocument/2006/relationships/hyperlink" Target="https://en.wikipedia.org/wiki/Benford%27s_l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ssa.gov/oact/babynames/decades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Hashing in Java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Hashing Assumption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454" y="1371600"/>
                <a:ext cx="9790455" cy="52578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Uniform Hashing Assumption: </a:t>
                </a:r>
                <a:r>
                  <a:rPr lang="en-US" sz="2000" dirty="0"/>
                  <a:t>each key is equally likely to hash to an integer between 0 and M – 1</a:t>
                </a:r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Bins and Balls:</a:t>
                </a:r>
                <a:r>
                  <a:rPr lang="en-US" sz="2400" dirty="0"/>
                  <a:t> </a:t>
                </a:r>
                <a:r>
                  <a:rPr lang="en-US" sz="2000" dirty="0"/>
                  <a:t>Throw balls uniformly at random into M bins</a:t>
                </a:r>
              </a:p>
              <a:p>
                <a:pPr marL="471487" lvl="1" indent="0">
                  <a:buNone/>
                </a:pPr>
                <a:endParaRPr lang="en-US" sz="2000" dirty="0"/>
              </a:p>
              <a:p>
                <a:pPr marL="471487" lvl="1" indent="0">
                  <a:buNone/>
                </a:pPr>
                <a:endParaRPr lang="en-US" sz="2000" dirty="0"/>
              </a:p>
              <a:p>
                <a:pPr marL="471487" lvl="1" indent="0">
                  <a:buNone/>
                </a:pPr>
                <a:endParaRPr lang="en-US" sz="2000" dirty="0"/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Birthday paradox:</a:t>
                </a:r>
                <a:r>
                  <a:rPr lang="en-US" sz="2400" dirty="0"/>
                  <a:t> </a:t>
                </a:r>
                <a:r>
                  <a:rPr lang="en-US" sz="2000" dirty="0"/>
                  <a:t>Probabilistically, we expect two balls two land in the same bin after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tosses</a:t>
                </a:r>
              </a:p>
              <a:p>
                <a:pPr lvl="1"/>
                <a:r>
                  <a:rPr lang="en-US" sz="1800" dirty="0"/>
                  <a:t>When M = 365 this gives 23.9</a:t>
                </a:r>
              </a:p>
              <a:p>
                <a:r>
                  <a:rPr lang="en-US" sz="2400" dirty="0"/>
                  <a:t>W</a:t>
                </a:r>
                <a:r>
                  <a:rPr lang="en-US" sz="2000" dirty="0"/>
                  <a:t>e expect every bin to have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/>
                  <a:t> ball after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r>
                  <a:rPr lang="en-US" sz="2000" dirty="0"/>
                  <a:t> tosses</a:t>
                </a:r>
                <a:endParaRPr lang="en-US" sz="2400" dirty="0"/>
              </a:p>
              <a:p>
                <a:r>
                  <a:rPr lang="en-US" sz="2400" dirty="0"/>
                  <a:t>A</a:t>
                </a:r>
                <a:r>
                  <a:rPr lang="en-US" sz="2000" dirty="0"/>
                  <a:t>fter M tosses, we expect the most number of balls in a bin to be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71487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454" y="1371600"/>
                <a:ext cx="9790455" cy="5257800"/>
              </a:xfrm>
              <a:blipFill>
                <a:blip r:embed="rId2"/>
                <a:stretch>
                  <a:fillRect l="-623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3805A7-7F7D-4D24-8BF1-DC497FF4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2657476"/>
            <a:ext cx="3409950" cy="771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B170A-EED8-4885-8A63-F72733250720}"/>
              </a:ext>
            </a:extLst>
          </p:cNvPr>
          <p:cNvSpPr txBox="1"/>
          <p:nvPr/>
        </p:nvSpPr>
        <p:spPr>
          <a:xfrm rot="423429">
            <a:off x="3032954" y="1705910"/>
            <a:ext cx="5808241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mericana BT" panose="02020504070506020904" pitchFamily="18" charset="0"/>
              </a:rPr>
              <a:t>As a result, unless there is a ridiculous (quadratic) quantity of memory available it is impossible to avoid collisions!</a:t>
            </a:r>
          </a:p>
        </p:txBody>
      </p:sp>
    </p:spTree>
    <p:extLst>
      <p:ext uri="{BB962C8B-B14F-4D97-AF65-F5344CB8AC3E}">
        <p14:creationId xmlns:p14="http://schemas.microsoft.com/office/powerpoint/2010/main" val="20425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Separate-Chaining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790455" cy="5257800"/>
          </a:xfrm>
        </p:spPr>
        <p:txBody>
          <a:bodyPr/>
          <a:lstStyle/>
          <a:p>
            <a:r>
              <a:rPr lang="en-US" sz="2400" dirty="0"/>
              <a:t>Instead of a simple array of M key/value pairs, use an array of M linked lists </a:t>
            </a:r>
            <a:r>
              <a:rPr lang="en-US" sz="2000" dirty="0">
                <a:solidFill>
                  <a:srgbClr val="00B0F0"/>
                </a:solidFill>
              </a:rPr>
              <a:t>[H.P. </a:t>
            </a:r>
            <a:r>
              <a:rPr lang="en-US" sz="2000" dirty="0" err="1">
                <a:solidFill>
                  <a:srgbClr val="00B0F0"/>
                </a:solidFill>
              </a:rPr>
              <a:t>Luhn</a:t>
            </a:r>
            <a:r>
              <a:rPr lang="en-US" sz="2000" dirty="0">
                <a:solidFill>
                  <a:srgbClr val="00B0F0"/>
                </a:solidFill>
              </a:rPr>
              <a:t>, IBM 1953]</a:t>
            </a:r>
            <a:endParaRPr lang="en-US" sz="2400" dirty="0">
              <a:solidFill>
                <a:srgbClr val="00B0F0"/>
              </a:solidFill>
            </a:endParaRPr>
          </a:p>
          <a:p>
            <a:pPr lvl="1"/>
            <a:r>
              <a:rPr lang="en-US" sz="2000" dirty="0"/>
              <a:t>Hash: map key to index, as before</a:t>
            </a:r>
          </a:p>
          <a:p>
            <a:pPr lvl="1"/>
            <a:r>
              <a:rPr lang="en-US" sz="2000" dirty="0"/>
              <a:t>Insert: insert key/value pair at front of list located at index</a:t>
            </a:r>
          </a:p>
          <a:p>
            <a:pPr lvl="1"/>
            <a:r>
              <a:rPr lang="en-US" sz="2000" dirty="0"/>
              <a:t>Search: perform sequential search on one linked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63C26-32A2-4886-8DDA-253025CD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25" y="3273566"/>
            <a:ext cx="4889750" cy="35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Implementation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F378E-6AF0-4032-83D6-99BFE52A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46" y="1466310"/>
            <a:ext cx="7833655" cy="5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9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Implementation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B6DF5-4C98-4A69-B856-6FDF7961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81" y="1457399"/>
            <a:ext cx="6129290" cy="53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Separate-Chaining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257800"/>
          </a:xfrm>
        </p:spPr>
        <p:txBody>
          <a:bodyPr/>
          <a:lstStyle/>
          <a:p>
            <a:r>
              <a:rPr lang="en-US" sz="2400" dirty="0"/>
              <a:t>Under uniform hashing assumption, the probability that the number of keys in a list is within a constant factor of N/M is extremely close to 1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pPr lvl="1"/>
            <a:r>
              <a:rPr lang="en-US" sz="2000" dirty="0"/>
              <a:t>So the number of times hash() and equals() are called for searches and insertions is proportional to N/M</a:t>
            </a:r>
          </a:p>
          <a:p>
            <a:pPr lvl="1"/>
            <a:r>
              <a:rPr lang="en-US" sz="2000" dirty="0"/>
              <a:t>If M is too large, there will be many empty lists</a:t>
            </a:r>
          </a:p>
          <a:p>
            <a:pPr lvl="1"/>
            <a:r>
              <a:rPr lang="en-US" sz="2000" dirty="0"/>
              <a:t>If M is too small, there will be very long lists</a:t>
            </a:r>
          </a:p>
          <a:p>
            <a:pPr lvl="1"/>
            <a:r>
              <a:rPr lang="en-US" sz="2000" dirty="0"/>
              <a:t>A typical choice to balance these effects is M roughly equal to N/4</a:t>
            </a:r>
          </a:p>
          <a:p>
            <a:r>
              <a:rPr lang="en-US" sz="2400" dirty="0"/>
              <a:t>If over time it becomes apparent that M is too small, the hash table can be resized with a larger M. All keys would have to be re-hashed.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E880A-61D3-4D5B-8E22-35FDD4FF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80" y="2138786"/>
            <a:ext cx="30956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257800"/>
          </a:xfrm>
        </p:spPr>
        <p:txBody>
          <a:bodyPr/>
          <a:lstStyle/>
          <a:p>
            <a:r>
              <a:rPr lang="en-US" sz="2400" dirty="0"/>
              <a:t>How would we perform a deletion in a hash table?</a:t>
            </a:r>
          </a:p>
          <a:p>
            <a:pPr lvl="1"/>
            <a:r>
              <a:rPr lang="en-US" sz="2000" dirty="0"/>
              <a:t>It turns out to be fairly easy</a:t>
            </a:r>
          </a:p>
          <a:p>
            <a:pPr lvl="1"/>
            <a:r>
              <a:rPr lang="en-US" sz="2000" dirty="0"/>
              <a:t>Hash to get the index and then delete from the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796A2-D3FE-4D66-9427-62B01CAE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744" y="3049526"/>
            <a:ext cx="7228465" cy="25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E3970-4DE0-4E70-9747-6CE3815D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481136"/>
            <a:ext cx="8229600" cy="4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Immutable Deadlines:</a:t>
            </a:r>
          </a:p>
          <a:p>
            <a:pPr lvl="1"/>
            <a:r>
              <a:rPr lang="en-US" dirty="0"/>
              <a:t>Lab 6 due </a:t>
            </a:r>
            <a:r>
              <a:rPr lang="en-US"/>
              <a:t>next Thursday</a:t>
            </a:r>
            <a:r>
              <a:rPr lang="en-US" dirty="0"/>
              <a:t>, 10/27</a:t>
            </a:r>
          </a:p>
          <a:p>
            <a:pPr lvl="1"/>
            <a:r>
              <a:rPr lang="en-US" dirty="0"/>
              <a:t>Project 2 due </a:t>
            </a:r>
            <a:r>
              <a:rPr lang="en-US"/>
              <a:t>next Monday, 10/24</a:t>
            </a:r>
            <a:endParaRPr lang="en-US" dirty="0"/>
          </a:p>
          <a:p>
            <a:r>
              <a:rPr lang="en-US"/>
              <a:t>Homework #6 available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888310" cy="5320885"/>
          </a:xfrm>
        </p:spPr>
        <p:txBody>
          <a:bodyPr/>
          <a:lstStyle/>
          <a:p>
            <a:r>
              <a:rPr lang="en-US" sz="2400" dirty="0"/>
              <a:t>More challenges to hashing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Data Bias</a:t>
            </a:r>
          </a:p>
          <a:p>
            <a:pPr lvl="2"/>
            <a:r>
              <a:rPr lang="en-US" sz="1700" dirty="0">
                <a:hlinkClick r:id="rId2"/>
              </a:rPr>
              <a:t>Benford’s Law</a:t>
            </a:r>
            <a:endParaRPr lang="en-US" sz="1700" dirty="0"/>
          </a:p>
          <a:p>
            <a:pPr lvl="2"/>
            <a:r>
              <a:rPr lang="en-US" sz="1700" dirty="0">
                <a:hlinkClick r:id="rId3"/>
              </a:rPr>
              <a:t>Zipf’s Law</a:t>
            </a:r>
            <a:endParaRPr lang="en-US" sz="1700" dirty="0"/>
          </a:p>
          <a:p>
            <a:pPr lvl="2"/>
            <a:r>
              <a:rPr lang="en-US" sz="1700" dirty="0">
                <a:hlinkClick r:id="rId4"/>
              </a:rPr>
              <a:t>Human Names</a:t>
            </a:r>
            <a:endParaRPr lang="en-US" sz="17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Hashing  non-numeric data</a:t>
            </a:r>
          </a:p>
          <a:p>
            <a:pPr lvl="2"/>
            <a:r>
              <a:rPr lang="en-US" sz="1700" dirty="0"/>
              <a:t>Strings</a:t>
            </a:r>
          </a:p>
          <a:p>
            <a:pPr lvl="2"/>
            <a:r>
              <a:rPr lang="en-US" sz="1700" dirty="0"/>
              <a:t>Date/Time</a:t>
            </a:r>
          </a:p>
          <a:p>
            <a:pPr lvl="2"/>
            <a:r>
              <a:rPr lang="en-US" sz="1700" dirty="0"/>
              <a:t>Double</a:t>
            </a:r>
          </a:p>
          <a:p>
            <a:pPr lvl="2"/>
            <a:r>
              <a:rPr lang="en-US" sz="1700" dirty="0"/>
              <a:t>User-defined objects</a:t>
            </a:r>
          </a:p>
        </p:txBody>
      </p:sp>
      <p:pic>
        <p:nvPicPr>
          <p:cNvPr id="1026" name="Picture 2" descr="A sequence of decreasing blue bars against a light gray grid background">
            <a:extLst>
              <a:ext uri="{FF2B5EF4-FFF2-40B4-BE49-F238E27FC236}">
                <a16:creationId xmlns:a16="http://schemas.microsoft.com/office/drawing/2014/main" id="{A06CA046-E160-47AB-ABBF-A0CDBE09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26" y="2427026"/>
            <a:ext cx="4043585" cy="40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ot of the Zipf PMF for N = 10">
            <a:extLst>
              <a:ext uri="{FF2B5EF4-FFF2-40B4-BE49-F238E27FC236}">
                <a16:creationId xmlns:a16="http://schemas.microsoft.com/office/drawing/2014/main" id="{C48D0B83-CBE7-44DB-A74D-2169BBDD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99" y="2369217"/>
            <a:ext cx="4043585" cy="303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Hash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764790" cy="5257800"/>
          </a:xfrm>
        </p:spPr>
        <p:txBody>
          <a:bodyPr/>
          <a:lstStyle/>
          <a:p>
            <a:r>
              <a:rPr lang="en-US" sz="2400" dirty="0"/>
              <a:t>Every class in Java inherits the method </a:t>
            </a:r>
            <a:r>
              <a:rPr lang="en-US" sz="2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from the Object class</a:t>
            </a:r>
          </a:p>
          <a:p>
            <a:pPr lvl="1"/>
            <a:r>
              <a:rPr lang="en-US" sz="2000" dirty="0"/>
              <a:t>This method returns a 32-bit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 lvl="1"/>
            <a:r>
              <a:rPr lang="en-US" sz="2000" dirty="0"/>
              <a:t>Java requires the following assertion to hold</a:t>
            </a:r>
          </a:p>
          <a:p>
            <a:pPr marL="471487" lvl="1" indent="0" algn="ctr"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x.equals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  <a:r>
              <a:rPr lang="en-US" sz="2000" dirty="0"/>
              <a:t>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000" dirty="0"/>
              <a:t>Java </a:t>
            </a:r>
            <a:r>
              <a:rPr lang="en-US" sz="2000" b="1" cap="small" dirty="0">
                <a:solidFill>
                  <a:schemeClr val="accent6"/>
                </a:solidFill>
              </a:rPr>
              <a:t>does not</a:t>
            </a:r>
            <a:r>
              <a:rPr lang="en-US" sz="2000" dirty="0"/>
              <a:t> require the following assertion to hold,</a:t>
            </a:r>
            <a:br>
              <a:rPr lang="en-US" sz="2000" dirty="0"/>
            </a:br>
            <a:r>
              <a:rPr lang="en-US" sz="2000" i="1" dirty="0"/>
              <a:t>but it is highly encouraged</a:t>
            </a:r>
          </a:p>
          <a:p>
            <a:pPr marL="471487" lvl="1" indent="0" algn="ctr"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x.equals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  <a:r>
              <a:rPr lang="en-US" sz="2000" dirty="0"/>
              <a:t>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!=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By default (if unimplemented by a class or a class’s ancestors) the hash value of an object is its memory address.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Java does provide implementations for most standard types...</a:t>
            </a:r>
          </a:p>
        </p:txBody>
      </p:sp>
    </p:spTree>
    <p:extLst>
      <p:ext uri="{BB962C8B-B14F-4D97-AF65-F5344CB8AC3E}">
        <p14:creationId xmlns:p14="http://schemas.microsoft.com/office/powerpoint/2010/main" val="34498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63529-2539-4EE8-B3E0-F66256C0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531625"/>
            <a:ext cx="3366525" cy="200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296F6-F868-4FFA-980F-503F8787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63" y="1531626"/>
            <a:ext cx="4274538" cy="3870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93CEE-DCF7-4A03-9272-101BDA4D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3732580"/>
            <a:ext cx="3366524" cy="2681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1A632F1-1E0B-46CB-A2A4-2B18BF7EC59A}"/>
              </a:ext>
            </a:extLst>
          </p:cNvPr>
          <p:cNvGrpSpPr/>
          <p:nvPr/>
        </p:nvGrpSpPr>
        <p:grpSpPr>
          <a:xfrm>
            <a:off x="6627265" y="3495736"/>
            <a:ext cx="3461458" cy="1820911"/>
            <a:chOff x="5103265" y="3495735"/>
            <a:chExt cx="3461458" cy="18209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322A7D-1088-4410-ADB6-91FC7ACA988E}"/>
                </a:ext>
              </a:extLst>
            </p:cNvPr>
            <p:cNvSpPr/>
            <p:nvPr/>
          </p:nvSpPr>
          <p:spPr bwMode="auto">
            <a:xfrm>
              <a:off x="5103265" y="4036159"/>
              <a:ext cx="3339380" cy="1280487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F634D-6D4C-4687-9078-A6F15E62008F}"/>
                </a:ext>
              </a:extLst>
            </p:cNvPr>
            <p:cNvSpPr/>
            <p:nvPr/>
          </p:nvSpPr>
          <p:spPr bwMode="auto">
            <a:xfrm>
              <a:off x="5225343" y="3695598"/>
              <a:ext cx="3339380" cy="340562"/>
            </a:xfrm>
            <a:prstGeom prst="rect">
              <a:avLst/>
            </a:prstGeom>
            <a:solidFill>
              <a:srgbClr val="CBCBC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987CCE-0789-45E1-9CD2-1DBA43A451C1}"/>
                </a:ext>
              </a:extLst>
            </p:cNvPr>
            <p:cNvSpPr/>
            <p:nvPr/>
          </p:nvSpPr>
          <p:spPr bwMode="auto">
            <a:xfrm>
              <a:off x="5192911" y="3495735"/>
              <a:ext cx="3339380" cy="1998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21A108-E281-4A2C-99D4-F9D85B32B76D}"/>
              </a:ext>
            </a:extLst>
          </p:cNvPr>
          <p:cNvSpPr/>
          <p:nvPr/>
        </p:nvSpPr>
        <p:spPr bwMode="auto">
          <a:xfrm>
            <a:off x="9283591" y="1683416"/>
            <a:ext cx="227685" cy="199863"/>
          </a:xfrm>
          <a:prstGeom prst="rect">
            <a:avLst/>
          </a:prstGeom>
          <a:solidFill>
            <a:srgbClr val="CBCB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37954-9B80-4E2A-9877-74AE1D98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61" y="1371670"/>
            <a:ext cx="7836933" cy="53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E833C-3F7E-47BA-A3AB-436B4199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56" y="1399940"/>
            <a:ext cx="7287519" cy="5337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678138-F770-4A98-9B6D-33DF453E8E70}"/>
              </a:ext>
            </a:extLst>
          </p:cNvPr>
          <p:cNvSpPr/>
          <p:nvPr/>
        </p:nvSpPr>
        <p:spPr bwMode="auto">
          <a:xfrm>
            <a:off x="2301250" y="6313010"/>
            <a:ext cx="7134130" cy="424268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571CE-D650-412C-97C7-20E7C0130A79}"/>
              </a:ext>
            </a:extLst>
          </p:cNvPr>
          <p:cNvSpPr/>
          <p:nvPr/>
        </p:nvSpPr>
        <p:spPr bwMode="auto">
          <a:xfrm>
            <a:off x="2301250" y="3960266"/>
            <a:ext cx="7134130" cy="277701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1A21D-632B-484A-81C5-D0429CCCB27B}"/>
              </a:ext>
            </a:extLst>
          </p:cNvPr>
          <p:cNvSpPr/>
          <p:nvPr/>
        </p:nvSpPr>
        <p:spPr bwMode="auto">
          <a:xfrm>
            <a:off x="2301250" y="2442366"/>
            <a:ext cx="7134130" cy="4294912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790455" cy="5257800"/>
          </a:xfrm>
        </p:spPr>
        <p:txBody>
          <a:bodyPr/>
          <a:lstStyle/>
          <a:p>
            <a:r>
              <a:rPr lang="en-US" sz="2400" dirty="0"/>
              <a:t>“Standard” recipe for user-defined types</a:t>
            </a:r>
          </a:p>
          <a:p>
            <a:pPr lvl="1"/>
            <a:r>
              <a:rPr lang="en-US" sz="2000" dirty="0"/>
              <a:t>Combine each significant field using the 31x+y rule.</a:t>
            </a:r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If a field is a primitive type, use wrapper class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000" dirty="0"/>
              <a:t>If field is null, return 0</a:t>
            </a:r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If field is a reference type, use its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sz="1800" dirty="0"/>
              <a:t>This applies recursively</a:t>
            </a:r>
          </a:p>
          <a:p>
            <a:pPr lvl="1"/>
            <a:r>
              <a:rPr lang="en-US" sz="2000" dirty="0"/>
              <a:t>If field is an array, apply to each entry</a:t>
            </a:r>
          </a:p>
          <a:p>
            <a:pPr lvl="2"/>
            <a:r>
              <a:rPr lang="en-US" sz="1700" dirty="0"/>
              <a:t>Or use </a:t>
            </a:r>
            <a:r>
              <a:rPr lang="en-US" sz="17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Arrays.deepHashCode</a:t>
            </a:r>
            <a:r>
              <a:rPr lang="en-US" sz="17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dirty="0"/>
          </a:p>
          <a:p>
            <a:r>
              <a:rPr lang="en-US" sz="2400" dirty="0"/>
              <a:t>In practice, this works reasonably well</a:t>
            </a:r>
          </a:p>
          <a:p>
            <a:r>
              <a:rPr lang="en-US" sz="2400" dirty="0"/>
              <a:t>There are alternative “universal” hash functions that work on </a:t>
            </a:r>
            <a:r>
              <a:rPr lang="en-US" sz="2400" dirty="0" err="1"/>
              <a:t>bitstrings</a:t>
            </a:r>
            <a:r>
              <a:rPr lang="en-US" sz="2400" dirty="0"/>
              <a:t>.</a:t>
            </a:r>
          </a:p>
          <a:p>
            <a:r>
              <a:rPr lang="en-US" sz="2400" dirty="0"/>
              <a:t>Using all the bits of the key matter</a:t>
            </a:r>
          </a:p>
          <a:p>
            <a:r>
              <a:rPr lang="en-US" sz="2400" dirty="0"/>
              <a:t>Consult an expert for state-of-the-art hash code functions</a:t>
            </a:r>
          </a:p>
        </p:txBody>
      </p:sp>
    </p:spTree>
    <p:extLst>
      <p:ext uri="{BB962C8B-B14F-4D97-AF65-F5344CB8AC3E}">
        <p14:creationId xmlns:p14="http://schemas.microsoft.com/office/powerpoint/2010/main" val="3785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Hashing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455" y="1371600"/>
                <a:ext cx="9790455" cy="52578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Hash code: </a:t>
                </a:r>
                <a:r>
                  <a:rPr lang="en-US" sz="2400" dirty="0"/>
                  <a:t>an </a:t>
                </a:r>
                <a:r>
                  <a:rPr lang="en-US" sz="24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/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Hash function:</a:t>
                </a:r>
                <a:r>
                  <a:rPr lang="en-US" sz="2400" dirty="0"/>
                  <a:t> an </a:t>
                </a:r>
                <a:r>
                  <a:rPr lang="en-US" sz="24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/>
                  <a:t> between 0 and M – 1</a:t>
                </a:r>
              </a:p>
              <a:p>
                <a:pPr lvl="1"/>
                <a:r>
                  <a:rPr lang="en-US" sz="2000" dirty="0"/>
                  <a:t>Symbol Table being stored in an array of size M</a:t>
                </a:r>
              </a:p>
              <a:p>
                <a:pPr marL="471487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455" y="1371600"/>
                <a:ext cx="9790455" cy="5257800"/>
              </a:xfrm>
              <a:blipFill>
                <a:blip r:embed="rId2"/>
                <a:stretch>
                  <a:fillRect l="-623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D1C6AD-A609-437F-A209-E33325A5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60" y="2821840"/>
            <a:ext cx="3741480" cy="94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A52B0-F035-446A-82E4-328A4BFB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335" y="3997181"/>
            <a:ext cx="4699331" cy="1328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276FA-7D97-44B6-88EA-202DDB162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167" y="5560230"/>
            <a:ext cx="5039665" cy="9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41214</TotalTime>
  <Words>675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Americana BT</vt:lpstr>
      <vt:lpstr>Courier New</vt:lpstr>
      <vt:lpstr>Arial</vt:lpstr>
      <vt:lpstr>Cambria Math</vt:lpstr>
      <vt:lpstr>Verdana</vt:lpstr>
      <vt:lpstr>Carmina Lt BT</vt:lpstr>
      <vt:lpstr>Times New Roman</vt:lpstr>
      <vt:lpstr>Georgia</vt:lpstr>
      <vt:lpstr>Calibri</vt:lpstr>
      <vt:lpstr>Wingdings</vt:lpstr>
      <vt:lpstr>Profile</vt:lpstr>
      <vt:lpstr>Hashing in Java</vt:lpstr>
      <vt:lpstr>Alerts</vt:lpstr>
      <vt:lpstr>Perfect Hashing</vt:lpstr>
      <vt:lpstr>Java Hash Codes</vt:lpstr>
      <vt:lpstr>Java hashCode()</vt:lpstr>
      <vt:lpstr>Java hashCode()</vt:lpstr>
      <vt:lpstr>Java hashCode()</vt:lpstr>
      <vt:lpstr>Hash Code Design</vt:lpstr>
      <vt:lpstr>Modular Hashing</vt:lpstr>
      <vt:lpstr>Uniform Hashing Assumption</vt:lpstr>
      <vt:lpstr>Separate-Chaining</vt:lpstr>
      <vt:lpstr>Java Implementation</vt:lpstr>
      <vt:lpstr>Java Implementation</vt:lpstr>
      <vt:lpstr>Analysis: Separate-Chaining</vt:lpstr>
      <vt:lpstr>Deletion</vt:lpstr>
      <vt:lpstr>Compare Results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700</cp:revision>
  <dcterms:created xsi:type="dcterms:W3CDTF">2005-03-22T22:30:11Z</dcterms:created>
  <dcterms:modified xsi:type="dcterms:W3CDTF">2022-10-19T02:49:01Z</dcterms:modified>
</cp:coreProperties>
</file>