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>
  <p:sldMasterIdLst>
    <p:sldMasterId id="2147483663" r:id="rId1"/>
  </p:sldMasterIdLst>
  <p:notesMasterIdLst>
    <p:notesMasterId r:id="rId16"/>
  </p:notesMasterIdLst>
  <p:handoutMasterIdLst>
    <p:handoutMasterId r:id="rId17"/>
  </p:handoutMasterIdLst>
  <p:sldIdLst>
    <p:sldId id="448" r:id="rId2"/>
    <p:sldId id="460" r:id="rId3"/>
    <p:sldId id="517" r:id="rId4"/>
    <p:sldId id="518" r:id="rId5"/>
    <p:sldId id="519" r:id="rId6"/>
    <p:sldId id="520" r:id="rId7"/>
    <p:sldId id="521" r:id="rId8"/>
    <p:sldId id="522" r:id="rId9"/>
    <p:sldId id="523" r:id="rId10"/>
    <p:sldId id="524" r:id="rId11"/>
    <p:sldId id="525" r:id="rId12"/>
    <p:sldId id="526" r:id="rId13"/>
    <p:sldId id="527" r:id="rId14"/>
    <p:sldId id="528" r:id="rId15"/>
  </p:sldIdLst>
  <p:sldSz cx="12192000" cy="6858000"/>
  <p:notesSz cx="7315200" cy="9601200"/>
  <p:embeddedFontLst>
    <p:embeddedFont>
      <p:font typeface="Americana BT" panose="02020504070506020904" pitchFamily="18" charset="0"/>
      <p:regular r:id="rId18"/>
      <p:bold r:id="rId19"/>
      <p:italic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mbria Math" panose="02040503050406030204" pitchFamily="18" charset="0"/>
      <p:regular r:id="rId25"/>
    </p:embeddedFont>
    <p:embeddedFont>
      <p:font typeface="Carmina Lt BT" panose="0207050206030A030404" pitchFamily="18" charset="0"/>
      <p:regular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Verdana" panose="020B0604030504040204" pitchFamily="34" charset="0"/>
      <p:regular r:id="rId31"/>
      <p:bold r:id="rId32"/>
      <p:italic r:id="rId33"/>
      <p:boldItalic r:id="rId34"/>
    </p:embeddedFont>
  </p:embeddedFontLst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ucki, David" initials="SD" lastIdx="1" clrIdx="0">
    <p:extLst>
      <p:ext uri="{19B8F6BF-5375-455C-9EA6-DF929625EA0E}">
        <p15:presenceInfo xmlns:p15="http://schemas.microsoft.com/office/powerpoint/2012/main" userId="Stucki, David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CBCB"/>
    <a:srgbClr val="FFFFFF"/>
    <a:srgbClr val="F2F2F2"/>
    <a:srgbClr val="C8655D"/>
    <a:srgbClr val="BF2610"/>
    <a:srgbClr val="C24D67"/>
    <a:srgbClr val="6600FF"/>
    <a:srgbClr val="FF9797"/>
    <a:srgbClr val="F2D59C"/>
    <a:srgbClr val="A7A7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03" autoAdjust="0"/>
    <p:restoredTop sz="94660" autoAdjust="0"/>
  </p:normalViewPr>
  <p:slideViewPr>
    <p:cSldViewPr>
      <p:cViewPr varScale="1">
        <p:scale>
          <a:sx n="105" d="100"/>
          <a:sy n="105" d="100"/>
        </p:scale>
        <p:origin x="408" y="108"/>
      </p:cViewPr>
      <p:guideLst>
        <p:guide orient="horz" pos="2160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5895" cy="7589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ableStyles" Target="tableStyles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t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defTabSz="931863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80" tIns="46590" rIns="93180" bIns="46590" numCol="1" anchor="b" anchorCtr="0" compatLnSpc="1">
            <a:prstTxWarp prst="textNoShape">
              <a:avLst/>
            </a:prstTxWarp>
          </a:bodyPr>
          <a:lstStyle>
            <a:lvl1pPr algn="r" defTabSz="931863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7E8A2B57-62EC-4BAE-9A84-C6712FC3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2549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44400E7-0945-463B-854C-2C4C8A80AD69}" type="datetimeFigureOut">
              <a:rPr lang="en-US"/>
              <a:pPr>
                <a:defRPr/>
              </a:pPr>
              <a:t>10/15/2022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C66AB41-2DBD-467C-A47B-3DF4A503E9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98911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7200" y="720725"/>
            <a:ext cx="6400800" cy="36004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>
                <a:ea typeface="宋体" panose="02010600030101010101" pitchFamily="2" charset="-122"/>
              </a:rPr>
              <a:t>No Day22 (review), Day23 (exam), or Day24 (Project 2 reset/discussion)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fld id="{3E62D02B-A39D-4D7F-82FC-832C5CE9C190}" type="slidenum">
              <a:rPr lang="en-US" altLang="en-US" smtClean="0"/>
              <a:pPr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957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C66AB41-2DBD-467C-A47B-3DF4A503E9B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898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609600" y="2670176"/>
            <a:ext cx="11582400" cy="227013"/>
            <a:chOff x="288" y="1682"/>
            <a:chExt cx="5472" cy="239"/>
          </a:xfrm>
        </p:grpSpPr>
        <p:sp>
          <p:nvSpPr>
            <p:cNvPr id="5" name="AutoShape 10"/>
            <p:cNvSpPr>
              <a:spLocks noChangeArrowheads="1"/>
            </p:cNvSpPr>
            <p:nvPr userDrawn="1"/>
          </p:nvSpPr>
          <p:spPr bwMode="auto">
            <a:xfrm>
              <a:off x="288" y="1682"/>
              <a:ext cx="5472" cy="150"/>
            </a:xfrm>
            <a:custGeom>
              <a:avLst/>
              <a:gdLst>
                <a:gd name="G0" fmla="+- 585 0 0"/>
              </a:gdLst>
              <a:ahLst/>
              <a:cxnLst>
                <a:cxn ang="0">
                  <a:pos x="0" y="0"/>
                </a:cxn>
                <a:cxn ang="0">
                  <a:pos x="585" y="0"/>
                </a:cxn>
                <a:cxn ang="0">
                  <a:pos x="585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 stroke="0">
                  <a:moveTo>
                    <a:pt x="0" y="0"/>
                  </a:moveTo>
                  <a:lnTo>
                    <a:pt x="585" y="0"/>
                  </a:lnTo>
                  <a:lnTo>
                    <a:pt x="585" y="1000"/>
                  </a:lnTo>
                  <a:lnTo>
                    <a:pt x="0" y="1000"/>
                  </a:lnTo>
                  <a:close/>
                </a:path>
                <a:path w="1000" h="1000">
                  <a:moveTo>
                    <a:pt x="0" y="0"/>
                  </a:moveTo>
                  <a:lnTo>
                    <a:pt x="1000" y="0"/>
                  </a:lnTo>
                </a:path>
              </a:pathLst>
            </a:custGeom>
            <a:solidFill>
              <a:srgbClr val="FF0000"/>
            </a:solidFill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endParaRPr lang="en-US" sz="1600">
                <a:latin typeface="Times New Roman" panose="02020603050405020304" pitchFamily="18" charset="0"/>
              </a:endParaRPr>
            </a:p>
          </p:txBody>
        </p:sp>
        <p:sp>
          <p:nvSpPr>
            <p:cNvPr id="6" name="Text Box 11"/>
            <p:cNvSpPr txBox="1">
              <a:spLocks noChangeArrowheads="1"/>
            </p:cNvSpPr>
            <p:nvPr userDrawn="1"/>
          </p:nvSpPr>
          <p:spPr bwMode="auto">
            <a:xfrm>
              <a:off x="3597" y="1682"/>
              <a:ext cx="1735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Verdana" panose="020B060403050404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defRPr/>
              </a:pPr>
              <a:r>
                <a:rPr lang="en-US" sz="600" b="1" dirty="0">
                  <a:latin typeface="Georgia" panose="02040502050405020303" pitchFamily="18" charset="0"/>
                </a:rPr>
                <a:t>Computer Science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Engineering  </a:t>
              </a:r>
              <a:r>
                <a:rPr lang="en-US" sz="600" dirty="0">
                  <a:solidFill>
                    <a:srgbClr val="FF0000"/>
                  </a:solidFill>
                  <a:latin typeface="Georgia" panose="02040502050405020303" pitchFamily="18" charset="0"/>
                  <a:sym typeface="Wingdings" panose="05000000000000000000" pitchFamily="2" charset="2"/>
                </a:rPr>
                <a:t></a:t>
              </a:r>
              <a:r>
                <a:rPr lang="en-US" sz="600" b="1" dirty="0">
                  <a:latin typeface="Georgia" panose="02040502050405020303" pitchFamily="18" charset="0"/>
                </a:rPr>
                <a:t>  Otterbein University</a:t>
              </a:r>
            </a:p>
          </p:txBody>
        </p:sp>
        <p:sp>
          <p:nvSpPr>
            <p:cNvPr id="7" name="Line 12"/>
            <p:cNvSpPr>
              <a:spLocks noChangeShapeType="1"/>
            </p:cNvSpPr>
            <p:nvPr userDrawn="1"/>
          </p:nvSpPr>
          <p:spPr bwMode="auto">
            <a:xfrm flipV="1">
              <a:off x="288" y="1921"/>
              <a:ext cx="5472" cy="0"/>
            </a:xfrm>
            <a:prstGeom prst="line">
              <a:avLst/>
            </a:prstGeom>
            <a:noFill/>
            <a:ln w="57150">
              <a:solidFill>
                <a:srgbClr val="F2D59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990600"/>
            <a:ext cx="10363200" cy="1371600"/>
          </a:xfrm>
          <a:prstGeom prst="rect">
            <a:avLst/>
          </a:prstGeom>
        </p:spPr>
        <p:txBody>
          <a:bodyPr/>
          <a:lstStyle>
            <a:lvl1pPr>
              <a:defRPr sz="40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30400" y="3429000"/>
            <a:ext cx="93472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800"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387752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1"/>
            <a:ext cx="10972800" cy="835025"/>
          </a:xfrm>
          <a:prstGeom prst="rect">
            <a:avLst/>
          </a:prstGeom>
        </p:spPr>
        <p:txBody>
          <a:bodyPr/>
          <a:lstStyle>
            <a:lvl1pPr>
              <a:defRPr>
                <a:latin typeface="Americana BT" panose="02020504070506020904" pitchFamily="18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10972800" cy="5257800"/>
          </a:xfrm>
          <a:prstGeom prst="rect">
            <a:avLst/>
          </a:prstGeom>
        </p:spPr>
        <p:txBody>
          <a:bodyPr/>
          <a:lstStyle>
            <a:lvl1pPr>
              <a:buClr>
                <a:srgbClr val="FF0000"/>
              </a:buClr>
              <a:defRPr>
                <a:latin typeface="Carmina Lt BT" panose="0207050206030A030404" pitchFamily="18" charset="0"/>
              </a:defRPr>
            </a:lvl1pPr>
            <a:lvl2pPr>
              <a:buClr>
                <a:srgbClr val="FF0000"/>
              </a:buClr>
              <a:defRPr>
                <a:latin typeface="Carmina Lt BT" panose="0207050206030A030404" pitchFamily="18" charset="0"/>
              </a:defRPr>
            </a:lvl2pPr>
            <a:lvl3pPr>
              <a:buClr>
                <a:srgbClr val="FF0000"/>
              </a:buClr>
              <a:defRPr>
                <a:latin typeface="Carmina Lt BT" panose="0207050206030A030404" pitchFamily="18" charset="0"/>
              </a:defRPr>
            </a:lvl3pPr>
            <a:lvl4pPr>
              <a:buClr>
                <a:srgbClr val="FF0000"/>
              </a:buClr>
              <a:defRPr>
                <a:latin typeface="Carmina Lt BT" panose="0207050206030A030404" pitchFamily="18" charset="0"/>
              </a:defRPr>
            </a:lvl4pPr>
            <a:lvl5pPr>
              <a:buClr>
                <a:srgbClr val="FF0000"/>
              </a:buClr>
              <a:defRPr>
                <a:latin typeface="Carmina Lt BT" panose="0207050206030A0304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95760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/>
          <p:cNvSpPr>
            <a:spLocks noChangeArrowheads="1"/>
          </p:cNvSpPr>
          <p:nvPr/>
        </p:nvSpPr>
        <p:spPr bwMode="auto">
          <a:xfrm>
            <a:off x="609600" y="1109664"/>
            <a:ext cx="10972800" cy="109537"/>
          </a:xfrm>
          <a:custGeom>
            <a:avLst/>
            <a:gdLst>
              <a:gd name="T0" fmla="*/ 0 w 1000"/>
              <a:gd name="T1" fmla="*/ 0 h 1000"/>
              <a:gd name="T2" fmla="*/ 2147483646 w 1000"/>
              <a:gd name="T3" fmla="*/ 0 h 1000"/>
              <a:gd name="T4" fmla="*/ 2147483646 w 1000"/>
              <a:gd name="T5" fmla="*/ 11998354 h 1000"/>
              <a:gd name="T6" fmla="*/ 0 w 1000"/>
              <a:gd name="T7" fmla="*/ 11998354 h 1000"/>
              <a:gd name="T8" fmla="*/ 0 w 1000"/>
              <a:gd name="T9" fmla="*/ 0 h 1000"/>
              <a:gd name="T10" fmla="*/ 2147483646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FF0000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1209" name="Text Box 9"/>
          <p:cNvSpPr txBox="1">
            <a:spLocks noChangeArrowheads="1"/>
          </p:cNvSpPr>
          <p:nvPr/>
        </p:nvSpPr>
        <p:spPr bwMode="auto">
          <a:xfrm>
            <a:off x="7262285" y="1076326"/>
            <a:ext cx="2132315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ea typeface="宋体" panose="02010600030101010101" pitchFamily="2" charset="-122"/>
              </a:defRPr>
            </a:lvl9pPr>
          </a:lstStyle>
          <a:p>
            <a:pPr>
              <a:defRPr/>
            </a:pPr>
            <a:r>
              <a:rPr lang="en-US" sz="700" b="1" dirty="0">
                <a:latin typeface="Georgia" panose="02040502050405020303" pitchFamily="18" charset="0"/>
              </a:rPr>
              <a:t>Computer Science  </a:t>
            </a:r>
            <a:r>
              <a:rPr lang="en-US" sz="700" dirty="0">
                <a:solidFill>
                  <a:srgbClr val="FF0000"/>
                </a:solidFill>
                <a:sym typeface="Wingdings" panose="05000000000000000000" pitchFamily="2" charset="2"/>
              </a:rPr>
              <a:t></a:t>
            </a:r>
            <a:r>
              <a:rPr lang="en-US" sz="700" b="1" dirty="0">
                <a:latin typeface="Georgia" panose="02040502050405020303" pitchFamily="18" charset="0"/>
              </a:rPr>
              <a:t>  Otterbein University</a:t>
            </a:r>
          </a:p>
        </p:txBody>
      </p:sp>
      <p:sp>
        <p:nvSpPr>
          <p:cNvPr id="1030" name="Line 12"/>
          <p:cNvSpPr>
            <a:spLocks noChangeShapeType="1"/>
          </p:cNvSpPr>
          <p:nvPr/>
        </p:nvSpPr>
        <p:spPr bwMode="auto">
          <a:xfrm flipV="1">
            <a:off x="609600" y="1277938"/>
            <a:ext cx="10972800" cy="0"/>
          </a:xfrm>
          <a:prstGeom prst="line">
            <a:avLst/>
          </a:prstGeom>
          <a:noFill/>
          <a:ln w="57150">
            <a:solidFill>
              <a:srgbClr val="F2D59C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72" r:id="rId1"/>
    <p:sldLayoutId id="2147484578" r:id="rId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Zipf%27s_law" TargetMode="External"/><Relationship Id="rId2" Type="http://schemas.openxmlformats.org/officeDocument/2006/relationships/hyperlink" Target="https://en.wikipedia.org/wiki/Benford%27s_law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hyperlink" Target="https://www.ssa.gov/oact/babynames/decades/index.html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5340" y="966158"/>
            <a:ext cx="9347200" cy="1396042"/>
          </a:xfrm>
        </p:spPr>
        <p:txBody>
          <a:bodyPr/>
          <a:lstStyle/>
          <a:p>
            <a:pPr eaLnBrk="1" hangingPunct="1"/>
            <a:r>
              <a:rPr lang="en-US" altLang="en-US" dirty="0"/>
              <a:t>Hashing Introduction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95340" y="3429000"/>
            <a:ext cx="10582260" cy="1600200"/>
          </a:xfrm>
        </p:spPr>
        <p:txBody>
          <a:bodyPr/>
          <a:lstStyle/>
          <a:p>
            <a:r>
              <a:rPr lang="en-US" dirty="0"/>
              <a:t>COMP 2100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9F8C44C-9048-4F2C-A6DD-F3F9862BC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8006" y="2933700"/>
            <a:ext cx="2924175" cy="39243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A0A8-7E7D-4888-BD3A-2BD910F1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en-US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B37954-9B80-4E2A-9877-74AE1D98F1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60" y="1371670"/>
            <a:ext cx="7836933" cy="5351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23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A0A8-7E7D-4888-BD3A-2BD910F1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en-US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7E833C-3F7E-47BA-A3AB-436B41997B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60" y="1399940"/>
            <a:ext cx="7287519" cy="5337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3096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Hash Code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9888310" cy="5257800"/>
          </a:xfrm>
        </p:spPr>
        <p:txBody>
          <a:bodyPr/>
          <a:lstStyle/>
          <a:p>
            <a:r>
              <a:rPr lang="en-US" sz="2400" dirty="0"/>
              <a:t>“Standard” recipe for user-defined types</a:t>
            </a:r>
          </a:p>
          <a:p>
            <a:pPr lvl="1"/>
            <a:r>
              <a:rPr lang="en-US" sz="2000" dirty="0"/>
              <a:t>Combine each significant field using the 31x+y rule.</a:t>
            </a:r>
            <a:endParaRPr lang="en-US" sz="20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If a field is a primitive type, use wrapper class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sz="2000" dirty="0"/>
              <a:t>If field is null, return 0</a:t>
            </a:r>
            <a:endParaRPr lang="en-US" sz="2000" b="1" dirty="0">
              <a:solidFill>
                <a:srgbClr val="00B0F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sz="2000" dirty="0"/>
              <a:t>If field is a reference type, use its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2"/>
            <a:r>
              <a:rPr lang="en-US" sz="1800" dirty="0"/>
              <a:t>This applies recursively</a:t>
            </a:r>
          </a:p>
          <a:p>
            <a:pPr lvl="1"/>
            <a:r>
              <a:rPr lang="en-US" sz="2000" dirty="0"/>
              <a:t>If field is an array, apply to each entry</a:t>
            </a:r>
          </a:p>
          <a:p>
            <a:pPr lvl="2"/>
            <a:r>
              <a:rPr lang="en-US" sz="1700" dirty="0"/>
              <a:t>Or use </a:t>
            </a:r>
            <a:r>
              <a:rPr lang="en-US" sz="17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Arrays.deepHashCode</a:t>
            </a:r>
            <a:r>
              <a:rPr lang="en-US" sz="17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endParaRPr lang="en-US" sz="2000" dirty="0"/>
          </a:p>
          <a:p>
            <a:r>
              <a:rPr lang="en-US" sz="2400" dirty="0"/>
              <a:t>In practice, this works reasonably well</a:t>
            </a:r>
          </a:p>
          <a:p>
            <a:r>
              <a:rPr lang="en-US" sz="2400" dirty="0"/>
              <a:t>There are alternative “universal” hash functions that work on </a:t>
            </a:r>
            <a:r>
              <a:rPr lang="en-US" sz="2400" dirty="0" err="1"/>
              <a:t>bitstrings</a:t>
            </a:r>
            <a:r>
              <a:rPr lang="en-US" sz="2400" dirty="0"/>
              <a:t>.</a:t>
            </a:r>
          </a:p>
          <a:p>
            <a:r>
              <a:rPr lang="en-US" sz="2400" dirty="0"/>
              <a:t>Using all the bits of the key matter</a:t>
            </a:r>
          </a:p>
          <a:p>
            <a:r>
              <a:rPr lang="en-US" sz="2400" dirty="0"/>
              <a:t>Consult an expert for state-of-the-art hash code functions</a:t>
            </a:r>
          </a:p>
        </p:txBody>
      </p:sp>
    </p:spTree>
    <p:extLst>
      <p:ext uri="{BB962C8B-B14F-4D97-AF65-F5344CB8AC3E}">
        <p14:creationId xmlns:p14="http://schemas.microsoft.com/office/powerpoint/2010/main" val="378583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Modular Hashing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01C25-E79A-4FE0-B8BF-E03570F918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9888310" cy="5257800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chemeClr val="accent6"/>
                    </a:solidFill>
                  </a:rPr>
                  <a:t>Hash code: </a:t>
                </a:r>
                <a:r>
                  <a:rPr lang="en-US" sz="2400" dirty="0"/>
                  <a:t>an </a:t>
                </a:r>
                <a:r>
                  <a:rPr lang="en-US" sz="2400" b="1" dirty="0">
                    <a:solidFill>
                      <a:srgbClr val="00B0F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400" dirty="0"/>
                  <a:t> between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31</m:t>
                        </m:r>
                      </m:sup>
                    </m:sSup>
                    <m:r>
                      <a:rPr lang="en-US" sz="24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endParaRPr lang="en-US" sz="2400" dirty="0"/>
              </a:p>
              <a:p>
                <a:r>
                  <a:rPr lang="en-US" sz="2400" dirty="0">
                    <a:solidFill>
                      <a:schemeClr val="accent6"/>
                    </a:solidFill>
                  </a:rPr>
                  <a:t>Hash function:</a:t>
                </a:r>
                <a:r>
                  <a:rPr lang="en-US" sz="2400" dirty="0"/>
                  <a:t> an </a:t>
                </a:r>
                <a:r>
                  <a:rPr lang="en-US" sz="2400" b="1" dirty="0">
                    <a:solidFill>
                      <a:srgbClr val="00B0F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int</a:t>
                </a:r>
                <a:r>
                  <a:rPr lang="en-US" sz="2400" dirty="0"/>
                  <a:t> between 0 and M – 1</a:t>
                </a:r>
              </a:p>
              <a:p>
                <a:pPr lvl="1"/>
                <a:r>
                  <a:rPr lang="en-US" sz="2000" dirty="0"/>
                  <a:t>Symbol Table being stored in an array of size M</a:t>
                </a:r>
              </a:p>
              <a:p>
                <a:pPr marL="471487" lvl="1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01C25-E79A-4FE0-B8BF-E03570F91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9888310" cy="5257800"/>
              </a:xfrm>
              <a:blipFill>
                <a:blip r:embed="rId2"/>
                <a:stretch>
                  <a:fillRect l="-617" t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DBD1C6AD-A609-437F-A209-E33325A50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7225" y="3019425"/>
            <a:ext cx="3257550" cy="8191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4A52B0-F035-446A-82E4-328A4BFB98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57650" y="4097956"/>
            <a:ext cx="4076700" cy="1152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AC276FA-7D97-44B6-88EA-202DDB1629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81438" y="5560231"/>
            <a:ext cx="4429125" cy="82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006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Uniform Hashing Assumption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01C25-E79A-4FE0-B8BF-E03570F918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09600" y="1371600"/>
                <a:ext cx="9888310" cy="5257800"/>
              </a:xfrm>
            </p:spPr>
            <p:txBody>
              <a:bodyPr/>
              <a:lstStyle/>
              <a:p>
                <a:r>
                  <a:rPr lang="en-US" sz="2400" dirty="0">
                    <a:solidFill>
                      <a:schemeClr val="accent6"/>
                    </a:solidFill>
                  </a:rPr>
                  <a:t>Uniform </a:t>
                </a:r>
                <a:r>
                  <a:rPr lang="en-US" sz="2400" dirty="0" err="1">
                    <a:solidFill>
                      <a:schemeClr val="accent6"/>
                    </a:solidFill>
                  </a:rPr>
                  <a:t>Hashins</a:t>
                </a:r>
                <a:r>
                  <a:rPr lang="en-US" sz="2400" dirty="0">
                    <a:solidFill>
                      <a:schemeClr val="accent6"/>
                    </a:solidFill>
                  </a:rPr>
                  <a:t> Assumption: </a:t>
                </a:r>
                <a:r>
                  <a:rPr lang="en-US" sz="2000" dirty="0"/>
                  <a:t>each key is equally likely to hash to an integer between 0 and M – 1</a:t>
                </a:r>
              </a:p>
              <a:p>
                <a:r>
                  <a:rPr lang="en-US" sz="2400" dirty="0">
                    <a:solidFill>
                      <a:schemeClr val="accent6"/>
                    </a:solidFill>
                  </a:rPr>
                  <a:t>Bins and Balls:</a:t>
                </a:r>
                <a:r>
                  <a:rPr lang="en-US" sz="2400" dirty="0"/>
                  <a:t> </a:t>
                </a:r>
                <a:r>
                  <a:rPr lang="en-US" sz="2000" dirty="0"/>
                  <a:t>Throw balls uniformly at random into M bins</a:t>
                </a:r>
              </a:p>
              <a:p>
                <a:pPr marL="471487" lvl="1" indent="0">
                  <a:buNone/>
                </a:pPr>
                <a:endParaRPr lang="en-US" sz="2000" dirty="0"/>
              </a:p>
              <a:p>
                <a:pPr marL="471487" lvl="1" indent="0">
                  <a:buNone/>
                </a:pPr>
                <a:endParaRPr lang="en-US" sz="2000" dirty="0"/>
              </a:p>
              <a:p>
                <a:pPr marL="471487" lvl="1" indent="0">
                  <a:buNone/>
                </a:pPr>
                <a:endParaRPr lang="en-US" sz="2000" dirty="0"/>
              </a:p>
              <a:p>
                <a:r>
                  <a:rPr lang="en-US" sz="2400" dirty="0">
                    <a:solidFill>
                      <a:schemeClr val="accent6"/>
                    </a:solidFill>
                  </a:rPr>
                  <a:t>Birthday paradox:</a:t>
                </a:r>
                <a:r>
                  <a:rPr lang="en-US" sz="2400" dirty="0"/>
                  <a:t> </a:t>
                </a:r>
                <a:r>
                  <a:rPr lang="en-US" sz="2000" dirty="0"/>
                  <a:t>Probabilistically, we expect two balls two land in the same bin after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~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2000" dirty="0"/>
                  <a:t> tosses</a:t>
                </a:r>
              </a:p>
              <a:p>
                <a:pPr lvl="1"/>
                <a:r>
                  <a:rPr lang="en-US" sz="1800" dirty="0"/>
                  <a:t>When M = 365 this gives 23.9</a:t>
                </a:r>
              </a:p>
              <a:p>
                <a:r>
                  <a:rPr lang="en-US" sz="2400" dirty="0"/>
                  <a:t>W</a:t>
                </a:r>
                <a:r>
                  <a:rPr lang="en-US" sz="2000" dirty="0"/>
                  <a:t>e expect every bin to have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≥1</m:t>
                    </m:r>
                  </m:oMath>
                </a14:m>
                <a:r>
                  <a:rPr lang="en-US" sz="2000" dirty="0"/>
                  <a:t> ball after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∼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e>
                    </m:func>
                  </m:oMath>
                </a14:m>
                <a:r>
                  <a:rPr lang="en-US" sz="2000" dirty="0"/>
                  <a:t> tosses</a:t>
                </a:r>
                <a:endParaRPr lang="en-US" sz="2400" dirty="0"/>
              </a:p>
              <a:p>
                <a:r>
                  <a:rPr lang="en-US" sz="2400" dirty="0"/>
                  <a:t>A</a:t>
                </a:r>
                <a:r>
                  <a:rPr lang="en-US" sz="2000" dirty="0"/>
                  <a:t>fter M tosses, we expect the most number of balls in a bin to be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l-GR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𝑀</m:t>
                                  </m:r>
                                </m:e>
                              </m:func>
                            </m:num>
                            <m:den>
                              <m:func>
                                <m:func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unc>
                                    <m:func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log</m:t>
                                      </m:r>
                                    </m:fName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𝑀</m:t>
                                      </m:r>
                                    </m:e>
                                  </m:func>
                                </m:e>
                              </m:func>
                            </m:den>
                          </m:f>
                        </m:e>
                      </m:d>
                    </m:oMath>
                  </m:oMathPara>
                </a14:m>
                <a:endParaRPr lang="en-US" sz="2400" dirty="0"/>
              </a:p>
              <a:p>
                <a:pPr marL="471487" lvl="1" indent="0">
                  <a:buNone/>
                </a:pPr>
                <a:endParaRPr lang="en-US" sz="20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8801C25-E79A-4FE0-B8BF-E03570F918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09600" y="1371600"/>
                <a:ext cx="9888310" cy="5257800"/>
              </a:xfrm>
              <a:blipFill>
                <a:blip r:embed="rId2"/>
                <a:stretch>
                  <a:fillRect l="-617" t="-1043" r="-12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63805A7-7F7D-4D24-8BF1-DC497FF4DB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5045" y="2657476"/>
            <a:ext cx="3409950" cy="77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2566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B245BD-8A0D-43E1-A073-911426F99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2ADBD8-3837-4AB7-9A22-E9BBAF923C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Return Midterm </a:t>
            </a:r>
          </a:p>
          <a:p>
            <a:r>
              <a:rPr lang="en-US"/>
              <a:t>Project </a:t>
            </a:r>
            <a:r>
              <a:rPr lang="en-US" dirty="0"/>
              <a:t>2 </a:t>
            </a:r>
            <a:r>
              <a:rPr lang="en-US"/>
              <a:t>due Friday</a:t>
            </a:r>
          </a:p>
          <a:p>
            <a:r>
              <a:rPr lang="en-US"/>
              <a:t>Lab 6 due next Thursday, 10/27</a:t>
            </a:r>
          </a:p>
        </p:txBody>
      </p:sp>
    </p:spTree>
    <p:extLst>
      <p:ext uri="{BB962C8B-B14F-4D97-AF65-F5344CB8AC3E}">
        <p14:creationId xmlns:p14="http://schemas.microsoft.com/office/powerpoint/2010/main" val="326728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7455" y="1371600"/>
            <a:ext cx="9666935" cy="5257800"/>
          </a:xfrm>
        </p:spPr>
        <p:txBody>
          <a:bodyPr/>
          <a:lstStyle/>
          <a:p>
            <a:r>
              <a:rPr lang="en-US" sz="2400" dirty="0"/>
              <a:t>Why did we introduce trees?</a:t>
            </a:r>
          </a:p>
          <a:p>
            <a:pPr lvl="1"/>
            <a:r>
              <a:rPr lang="en-US" sz="2000" dirty="0"/>
              <a:t>In particular, Binary Search Trees?</a:t>
            </a:r>
          </a:p>
          <a:p>
            <a:pPr lvl="1"/>
            <a:r>
              <a:rPr lang="en-US" sz="2000" dirty="0"/>
              <a:t>Performance efficiency for Symbol Tables!</a:t>
            </a:r>
          </a:p>
          <a:p>
            <a:pPr lvl="2"/>
            <a:r>
              <a:rPr lang="en-US" sz="1800" dirty="0"/>
              <a:t>All ST operations guaranteed O(lg N) time</a:t>
            </a:r>
          </a:p>
          <a:p>
            <a:pPr lvl="1"/>
            <a:r>
              <a:rPr lang="en-US" sz="2000" dirty="0"/>
              <a:t>They also are much more interesting data structures!!</a:t>
            </a:r>
          </a:p>
          <a:p>
            <a:r>
              <a:rPr lang="en-US" sz="2400" dirty="0"/>
              <a:t>Recall: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800" dirty="0"/>
          </a:p>
          <a:p>
            <a:r>
              <a:rPr lang="en-US" sz="2000" b="1" dirty="0">
                <a:solidFill>
                  <a:schemeClr val="accent6"/>
                </a:solidFill>
              </a:rPr>
              <a:t>Can we do better?</a:t>
            </a:r>
          </a:p>
          <a:p>
            <a:pPr lvl="1"/>
            <a:r>
              <a:rPr lang="en-US" sz="1800" dirty="0">
                <a:solidFill>
                  <a:schemeClr val="accent3">
                    <a:lumMod val="75000"/>
                  </a:schemeClr>
                </a:solidFill>
              </a:rPr>
              <a:t>Of course! But at a cost...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DC1D49-F89D-40E2-917F-CA4384FB41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145" y="3277211"/>
            <a:ext cx="5995705" cy="2591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980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9764790" cy="5257800"/>
          </a:xfrm>
        </p:spPr>
        <p:txBody>
          <a:bodyPr/>
          <a:lstStyle/>
          <a:p>
            <a:r>
              <a:rPr lang="en-US" sz="2400" dirty="0"/>
              <a:t>What if an item’s key encoded its location within the ST?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Example:</a:t>
            </a:r>
            <a:r>
              <a:rPr lang="en-US" sz="2400" dirty="0"/>
              <a:t> Student IDs in a BIG ARRAY?</a:t>
            </a:r>
          </a:p>
          <a:p>
            <a:pPr lvl="1"/>
            <a:r>
              <a:rPr lang="en-US" sz="2000" dirty="0"/>
              <a:t>How many digits are in your Student ID? Or SSN?</a:t>
            </a:r>
          </a:p>
          <a:p>
            <a:pPr lvl="1"/>
            <a:r>
              <a:rPr lang="en-US" sz="2000" dirty="0"/>
              <a:t>This determines the size of the key-space</a:t>
            </a:r>
            <a:endParaRPr lang="en-US" sz="1800" dirty="0"/>
          </a:p>
          <a:p>
            <a:pPr lvl="1"/>
            <a:r>
              <a:rPr lang="en-US" sz="2000" dirty="0"/>
              <a:t>Create an array that is this size:</a:t>
            </a:r>
          </a:p>
          <a:p>
            <a:pPr lvl="2"/>
            <a:r>
              <a:rPr lang="en-US" sz="1700" dirty="0"/>
              <a:t>Complexity: O(1) for all operations!!!   Wow!</a:t>
            </a:r>
          </a:p>
          <a:p>
            <a:pPr lvl="2"/>
            <a:r>
              <a:rPr lang="en-US" sz="1700" dirty="0"/>
              <a:t>But, what’s the catch?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Principle:</a:t>
            </a:r>
            <a:r>
              <a:rPr lang="en-US" sz="2400" dirty="0"/>
              <a:t> If the key-space is very large compared </a:t>
            </a:r>
            <a:r>
              <a:rPr lang="en-US" sz="2400"/>
              <a:t>to N</a:t>
            </a:r>
            <a:br>
              <a:rPr lang="en-US" sz="2400"/>
            </a:br>
            <a:r>
              <a:rPr lang="en-US" sz="2400"/>
              <a:t>(</a:t>
            </a:r>
            <a:r>
              <a:rPr lang="en-US" sz="2400" dirty="0"/>
              <a:t>expected number of items), the table will be sparsely populated (i.e., mostly empty)</a:t>
            </a:r>
            <a:endParaRPr lang="en-US" sz="2800" dirty="0"/>
          </a:p>
          <a:p>
            <a:r>
              <a:rPr lang="en-US" sz="2400" dirty="0">
                <a:solidFill>
                  <a:schemeClr val="accent6"/>
                </a:solidFill>
              </a:rPr>
              <a:t>Hashing: </a:t>
            </a:r>
            <a:r>
              <a:rPr lang="en-US" sz="2400" dirty="0"/>
              <a:t>If the table (index-space) is smaller than the key-space, we will need to map keys to indices </a:t>
            </a:r>
            <a:endParaRPr lang="en-US" sz="2400" dirty="0">
              <a:solidFill>
                <a:schemeClr val="accent6"/>
              </a:solidFill>
            </a:endParaRPr>
          </a:p>
          <a:p>
            <a:pPr lvl="1"/>
            <a:r>
              <a:rPr lang="en-US" sz="2000" dirty="0"/>
              <a:t>A </a:t>
            </a:r>
            <a:r>
              <a:rPr lang="en-US" sz="2000" dirty="0">
                <a:solidFill>
                  <a:schemeClr val="accent3">
                    <a:lumMod val="75000"/>
                  </a:schemeClr>
                </a:solidFill>
              </a:rPr>
              <a:t>hash function</a:t>
            </a:r>
            <a:r>
              <a:rPr lang="en-US" sz="2000" dirty="0"/>
              <a:t> is a method for computing an index from a key</a:t>
            </a:r>
            <a:endParaRPr lang="en-US" sz="2000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420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Issues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9764790" cy="5257800"/>
          </a:xfrm>
        </p:spPr>
        <p:txBody>
          <a:bodyPr/>
          <a:lstStyle/>
          <a:p>
            <a:r>
              <a:rPr lang="en-US" sz="2400" dirty="0"/>
              <a:t>Devising a good hash function is challenging!</a:t>
            </a:r>
          </a:p>
          <a:p>
            <a:pPr lvl="1"/>
            <a:r>
              <a:rPr lang="en-US" sz="2000" dirty="0"/>
              <a:t>We’ll consider that today</a:t>
            </a:r>
          </a:p>
          <a:p>
            <a:pPr marL="471487" lvl="1" indent="0">
              <a:buNone/>
            </a:pPr>
            <a:endParaRPr lang="en-US" sz="2000" dirty="0"/>
          </a:p>
          <a:p>
            <a:r>
              <a:rPr lang="en-US" sz="2400" dirty="0">
                <a:solidFill>
                  <a:schemeClr val="accent6"/>
                </a:solidFill>
              </a:rPr>
              <a:t>Collisions:</a:t>
            </a:r>
            <a:r>
              <a:rPr lang="en-US" sz="2400" dirty="0"/>
              <a:t> when two different keys hash to the same index, this is called a collision</a:t>
            </a:r>
          </a:p>
          <a:p>
            <a:pPr lvl="1"/>
            <a:r>
              <a:rPr lang="en-US" sz="2000" dirty="0"/>
              <a:t>There are several methods for dealing with this</a:t>
            </a:r>
          </a:p>
          <a:p>
            <a:pPr lvl="1"/>
            <a:r>
              <a:rPr lang="en-US" sz="2000" dirty="0"/>
              <a:t>We’ll consider those later this week</a:t>
            </a:r>
          </a:p>
          <a:p>
            <a:endParaRPr lang="en-US" sz="2400" dirty="0"/>
          </a:p>
          <a:p>
            <a:r>
              <a:rPr lang="en-US" sz="2400" dirty="0"/>
              <a:t>Space-time Tradeoffs</a:t>
            </a:r>
          </a:p>
          <a:p>
            <a:pPr lvl="1"/>
            <a:r>
              <a:rPr lang="en-US" sz="2000" dirty="0"/>
              <a:t>Minimize collisions without wasting space</a:t>
            </a:r>
          </a:p>
          <a:p>
            <a:pPr lvl="2"/>
            <a:r>
              <a:rPr lang="en-US" sz="1700" dirty="0"/>
              <a:t>Unlimited space: use key as index in sparse table</a:t>
            </a:r>
          </a:p>
          <a:p>
            <a:pPr lvl="2"/>
            <a:r>
              <a:rPr lang="en-US" sz="1700" dirty="0"/>
              <a:t>Unlimited time: use sequential search to resolve collisions</a:t>
            </a:r>
          </a:p>
          <a:p>
            <a:pPr lvl="2"/>
            <a:r>
              <a:rPr lang="en-US" sz="1700" dirty="0">
                <a:solidFill>
                  <a:schemeClr val="accent3">
                    <a:lumMod val="75000"/>
                  </a:schemeClr>
                </a:solidFill>
              </a:rPr>
              <a:t>Balance: the art of good hashing</a:t>
            </a:r>
          </a:p>
        </p:txBody>
      </p:sp>
    </p:spTree>
    <p:extLst>
      <p:ext uri="{BB962C8B-B14F-4D97-AF65-F5344CB8AC3E}">
        <p14:creationId xmlns:p14="http://schemas.microsoft.com/office/powerpoint/2010/main" val="101600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9888310" cy="5320885"/>
          </a:xfrm>
        </p:spPr>
        <p:txBody>
          <a:bodyPr/>
          <a:lstStyle/>
          <a:p>
            <a:r>
              <a:rPr lang="en-US" sz="2400" dirty="0"/>
              <a:t>In the real world, is a myth... </a:t>
            </a:r>
            <a:r>
              <a:rPr lang="en-US" sz="2400" dirty="0">
                <a:sym typeface="Wingdings" panose="05000000000000000000" pitchFamily="2" charset="2"/>
              </a:rPr>
              <a:t></a:t>
            </a:r>
            <a:endParaRPr lang="en-US" sz="2400" dirty="0"/>
          </a:p>
          <a:p>
            <a:r>
              <a:rPr lang="en-US" sz="2400" dirty="0">
                <a:solidFill>
                  <a:schemeClr val="accent6"/>
                </a:solidFill>
              </a:rPr>
              <a:t>Idealistic goal:</a:t>
            </a:r>
            <a:r>
              <a:rPr lang="en-US" sz="2400" dirty="0"/>
              <a:t> scramble the keys uniformly to produce an index to the table</a:t>
            </a:r>
          </a:p>
          <a:p>
            <a:pPr lvl="1"/>
            <a:r>
              <a:rPr lang="en-US" sz="2000" dirty="0"/>
              <a:t>Computationally efficient</a:t>
            </a:r>
          </a:p>
          <a:p>
            <a:pPr lvl="1"/>
            <a:r>
              <a:rPr lang="en-US" sz="2000" dirty="0"/>
              <a:t>Each index is equally likely to be produced</a:t>
            </a:r>
          </a:p>
          <a:p>
            <a:pPr lvl="1"/>
            <a:r>
              <a:rPr lang="en-US" sz="2000" dirty="0"/>
              <a:t>Both of these goals are elusive in practice, so we’ll rely on experts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Example:</a:t>
            </a:r>
            <a:r>
              <a:rPr lang="en-US" sz="2400" dirty="0"/>
              <a:t> phone numbers</a:t>
            </a:r>
          </a:p>
          <a:p>
            <a:pPr lvl="1"/>
            <a:r>
              <a:rPr lang="en-US" sz="2000" dirty="0"/>
              <a:t>Key-space?</a:t>
            </a:r>
          </a:p>
          <a:p>
            <a:pPr lvl="1"/>
            <a:r>
              <a:rPr lang="en-US" sz="2000" dirty="0"/>
              <a:t>Assume database of 1,000 numbers</a:t>
            </a:r>
          </a:p>
          <a:p>
            <a:pPr lvl="2"/>
            <a:r>
              <a:rPr lang="en-US" sz="1700" dirty="0"/>
              <a:t>3-digit indices</a:t>
            </a:r>
          </a:p>
          <a:p>
            <a:pPr lvl="1"/>
            <a:r>
              <a:rPr lang="en-US" sz="2000" dirty="0"/>
              <a:t>First proposal: key = first three digits</a:t>
            </a:r>
          </a:p>
          <a:p>
            <a:pPr lvl="2"/>
            <a:r>
              <a:rPr lang="en-US" sz="1700" dirty="0"/>
              <a:t>Terrible idea: that’s the area code</a:t>
            </a:r>
          </a:p>
          <a:p>
            <a:pPr lvl="1"/>
            <a:r>
              <a:rPr lang="en-US" sz="2000" dirty="0"/>
              <a:t>Better proposal: key = last three digits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Example:</a:t>
            </a:r>
            <a:r>
              <a:rPr lang="en-US" sz="2400" dirty="0"/>
              <a:t> social security numbers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09F37D-DEEE-4E83-8186-B2B690825866}"/>
              </a:ext>
            </a:extLst>
          </p:cNvPr>
          <p:cNvSpPr txBox="1"/>
          <p:nvPr/>
        </p:nvSpPr>
        <p:spPr>
          <a:xfrm rot="540507">
            <a:off x="3667360" y="2492397"/>
            <a:ext cx="4857280" cy="1323439"/>
          </a:xfrm>
          <a:prstGeom prst="rect">
            <a:avLst/>
          </a:prstGeom>
          <a:solidFill>
            <a:schemeClr val="accent2"/>
          </a:solidFill>
          <a:ln w="19050"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accent6"/>
                </a:solidFill>
              </a:rPr>
              <a:t>Unless you know in advance the complete set of keys that will be used, and have the time to pre-compute a perfect hash.</a:t>
            </a:r>
          </a:p>
        </p:txBody>
      </p:sp>
    </p:spTree>
    <p:extLst>
      <p:ext uri="{BB962C8B-B14F-4D97-AF65-F5344CB8AC3E}">
        <p14:creationId xmlns:p14="http://schemas.microsoft.com/office/powerpoint/2010/main" val="3553878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2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Perfect Hashing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9888310" cy="5320885"/>
          </a:xfrm>
        </p:spPr>
        <p:txBody>
          <a:bodyPr/>
          <a:lstStyle/>
          <a:p>
            <a:r>
              <a:rPr lang="en-US" sz="2400" dirty="0"/>
              <a:t>More challenges to hashing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Data Bias</a:t>
            </a:r>
          </a:p>
          <a:p>
            <a:pPr lvl="2"/>
            <a:r>
              <a:rPr lang="en-US" sz="1700" dirty="0">
                <a:hlinkClick r:id="rId2"/>
              </a:rPr>
              <a:t>Benford’s Law</a:t>
            </a:r>
            <a:endParaRPr lang="en-US" sz="1700" dirty="0"/>
          </a:p>
          <a:p>
            <a:pPr lvl="2"/>
            <a:r>
              <a:rPr lang="en-US" sz="1700" dirty="0">
                <a:hlinkClick r:id="rId3"/>
              </a:rPr>
              <a:t>Zipf’s Law</a:t>
            </a:r>
            <a:endParaRPr lang="en-US" sz="1700" dirty="0"/>
          </a:p>
          <a:p>
            <a:pPr lvl="2"/>
            <a:r>
              <a:rPr lang="en-US" sz="1700" dirty="0">
                <a:hlinkClick r:id="rId4"/>
              </a:rPr>
              <a:t>Human Names</a:t>
            </a:r>
            <a:endParaRPr lang="en-US" sz="1700" dirty="0"/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Hashing  non-numeric data</a:t>
            </a:r>
          </a:p>
          <a:p>
            <a:pPr lvl="2"/>
            <a:r>
              <a:rPr lang="en-US" sz="1700" dirty="0"/>
              <a:t>Strings</a:t>
            </a:r>
          </a:p>
          <a:p>
            <a:pPr lvl="2"/>
            <a:r>
              <a:rPr lang="en-US" sz="1700" dirty="0"/>
              <a:t>Date/Time</a:t>
            </a:r>
          </a:p>
          <a:p>
            <a:pPr lvl="2"/>
            <a:r>
              <a:rPr lang="en-US" sz="1700" dirty="0"/>
              <a:t>Double</a:t>
            </a:r>
          </a:p>
          <a:p>
            <a:pPr lvl="2"/>
            <a:r>
              <a:rPr lang="en-US" sz="1700" dirty="0"/>
              <a:t>User-defined objects</a:t>
            </a:r>
          </a:p>
        </p:txBody>
      </p:sp>
      <p:pic>
        <p:nvPicPr>
          <p:cNvPr id="1026" name="Picture 2" descr="A sequence of decreasing blue bars against a light gray grid background">
            <a:extLst>
              <a:ext uri="{FF2B5EF4-FFF2-40B4-BE49-F238E27FC236}">
                <a16:creationId xmlns:a16="http://schemas.microsoft.com/office/drawing/2014/main" id="{A06CA046-E160-47AB-ABBF-A0CDBE0920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326" y="2427026"/>
            <a:ext cx="4043585" cy="4043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lot of the Zipf PMF for N = 10">
            <a:extLst>
              <a:ext uri="{FF2B5EF4-FFF2-40B4-BE49-F238E27FC236}">
                <a16:creationId xmlns:a16="http://schemas.microsoft.com/office/drawing/2014/main" id="{C48D0B83-CBE7-44DB-A74D-2169BBDD7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899" y="2369217"/>
            <a:ext cx="4043585" cy="3035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98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0301-10E1-4F7B-BA26-BA4A1E6B9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Hash Codes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01C25-E79A-4FE0-B8BF-E03570F918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371600"/>
            <a:ext cx="9764790" cy="5257800"/>
          </a:xfrm>
        </p:spPr>
        <p:txBody>
          <a:bodyPr/>
          <a:lstStyle/>
          <a:p>
            <a:r>
              <a:rPr lang="en-US" sz="2400" dirty="0"/>
              <a:t>Every class in Java inherits the method </a:t>
            </a:r>
            <a:r>
              <a:rPr lang="en-US" sz="24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sz="24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2400" dirty="0"/>
              <a:t> from the Object class</a:t>
            </a:r>
          </a:p>
          <a:p>
            <a:pPr lvl="1"/>
            <a:r>
              <a:rPr lang="en-US" sz="2000" dirty="0"/>
              <a:t>This method returns a 32-bit 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</a:p>
          <a:p>
            <a:pPr lvl="1"/>
            <a:r>
              <a:rPr lang="en-US" sz="2000" dirty="0"/>
              <a:t>Java requires the following assertion to hold</a:t>
            </a:r>
          </a:p>
          <a:p>
            <a:pPr marL="471487" lvl="1" indent="0" algn="ctr">
              <a:buNone/>
            </a:pPr>
            <a:r>
              <a:rPr lang="en-US" sz="2000" b="1" dirty="0"/>
              <a:t>if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x.equals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  <a:r>
              <a:rPr lang="en-US" sz="2000" dirty="0"/>
              <a:t> </a:t>
            </a:r>
            <a:r>
              <a:rPr lang="en-US" sz="2000" b="1" dirty="0"/>
              <a:t>then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x.hashCode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==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y.hashCode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r>
              <a:rPr lang="en-US" sz="2000" dirty="0"/>
              <a:t>Java </a:t>
            </a:r>
            <a:r>
              <a:rPr lang="en-US" sz="2000" b="1" cap="small" dirty="0">
                <a:solidFill>
                  <a:schemeClr val="accent6"/>
                </a:solidFill>
              </a:rPr>
              <a:t>does not</a:t>
            </a:r>
            <a:r>
              <a:rPr lang="en-US" sz="2000" dirty="0"/>
              <a:t> require the following assertion to hold,</a:t>
            </a:r>
            <a:br>
              <a:rPr lang="en-US" sz="2000" dirty="0"/>
            </a:br>
            <a:r>
              <a:rPr lang="en-US" sz="2000" i="1" dirty="0"/>
              <a:t>but it is highly encouraged</a:t>
            </a:r>
          </a:p>
          <a:p>
            <a:pPr marL="471487" lvl="1" indent="0" algn="ctr">
              <a:buNone/>
            </a:pPr>
            <a:r>
              <a:rPr lang="en-US" sz="2000" b="1" dirty="0"/>
              <a:t>if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x.equals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(y)</a:t>
            </a:r>
            <a:r>
              <a:rPr lang="en-US" sz="2000" dirty="0"/>
              <a:t> </a:t>
            </a:r>
            <a:r>
              <a:rPr lang="en-US" sz="2000" b="1" dirty="0"/>
              <a:t>then</a:t>
            </a:r>
            <a:r>
              <a:rPr lang="en-US" sz="2000" dirty="0"/>
              <a:t>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x.hashCode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 != </a:t>
            </a:r>
            <a:r>
              <a:rPr lang="en-US" sz="2000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y.hashCode</a:t>
            </a:r>
            <a:r>
              <a:rPr lang="en-US" sz="2000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By default (if unimplemented by a class or a class’s ancestors) the hash value of an object is its memory address.</a:t>
            </a:r>
          </a:p>
          <a:p>
            <a:pPr lvl="1"/>
            <a:endParaRPr lang="en-US" sz="2000" dirty="0"/>
          </a:p>
          <a:p>
            <a:pPr lvl="1"/>
            <a:r>
              <a:rPr lang="en-US" sz="2000" dirty="0"/>
              <a:t>Java does provide implementations for most standard types...</a:t>
            </a:r>
          </a:p>
        </p:txBody>
      </p:sp>
    </p:spTree>
    <p:extLst>
      <p:ext uri="{BB962C8B-B14F-4D97-AF65-F5344CB8AC3E}">
        <p14:creationId xmlns:p14="http://schemas.microsoft.com/office/powerpoint/2010/main" val="344983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bldLvl="3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DA0A8-7E7D-4888-BD3A-2BD910F19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en-US" b="1" dirty="0" err="1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hashCode</a:t>
            </a:r>
            <a:r>
              <a:rPr lang="en-US" b="1" dirty="0">
                <a:solidFill>
                  <a:srgbClr val="00B0F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763529-2539-4EE8-B3E0-F66256C081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62" y="1531625"/>
            <a:ext cx="3366525" cy="20030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4296F6-F868-4FFA-980F-503F8787F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624" y="1531626"/>
            <a:ext cx="4274538" cy="387064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5F93CEE-DCF7-4A03-9272-101BDA4DEF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560" y="3732580"/>
            <a:ext cx="3366524" cy="2681196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D1A632F1-1E0B-46CB-A2A4-2B18BF7EC59A}"/>
              </a:ext>
            </a:extLst>
          </p:cNvPr>
          <p:cNvGrpSpPr/>
          <p:nvPr/>
        </p:nvGrpSpPr>
        <p:grpSpPr>
          <a:xfrm>
            <a:off x="5277626" y="3495736"/>
            <a:ext cx="3461458" cy="1820911"/>
            <a:chOff x="5103265" y="3495735"/>
            <a:chExt cx="3461458" cy="1820911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9322A7D-1088-4410-ADB6-91FC7ACA988E}"/>
                </a:ext>
              </a:extLst>
            </p:cNvPr>
            <p:cNvSpPr/>
            <p:nvPr/>
          </p:nvSpPr>
          <p:spPr bwMode="auto">
            <a:xfrm>
              <a:off x="5103265" y="4036159"/>
              <a:ext cx="3339380" cy="1280487"/>
            </a:xfrm>
            <a:prstGeom prst="rect">
              <a:avLst/>
            </a:prstGeom>
            <a:solidFill>
              <a:srgbClr val="F2F2F2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AE9F634D-6D4C-4687-9078-A6F15E62008F}"/>
                </a:ext>
              </a:extLst>
            </p:cNvPr>
            <p:cNvSpPr/>
            <p:nvPr/>
          </p:nvSpPr>
          <p:spPr bwMode="auto">
            <a:xfrm>
              <a:off x="5225343" y="3695598"/>
              <a:ext cx="3339380" cy="340562"/>
            </a:xfrm>
            <a:prstGeom prst="rect">
              <a:avLst/>
            </a:prstGeom>
            <a:solidFill>
              <a:srgbClr val="CBCBCB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3F987CCE-0789-45E1-9CD2-1DBA43A451C1}"/>
                </a:ext>
              </a:extLst>
            </p:cNvPr>
            <p:cNvSpPr/>
            <p:nvPr/>
          </p:nvSpPr>
          <p:spPr bwMode="auto">
            <a:xfrm>
              <a:off x="5192911" y="3495735"/>
              <a:ext cx="3339380" cy="199863"/>
            </a:xfrm>
            <a:prstGeom prst="rect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ED21A108-E281-4A2C-99D4-F9D85B32B76D}"/>
              </a:ext>
            </a:extLst>
          </p:cNvPr>
          <p:cNvSpPr/>
          <p:nvPr/>
        </p:nvSpPr>
        <p:spPr bwMode="auto">
          <a:xfrm>
            <a:off x="7933952" y="1683416"/>
            <a:ext cx="227685" cy="199863"/>
          </a:xfrm>
          <a:prstGeom prst="rect">
            <a:avLst/>
          </a:prstGeom>
          <a:solidFill>
            <a:srgbClr val="CBCBCB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539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Profile">
  <a:themeElements>
    <a:clrScheme name="Marquee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418AB3"/>
      </a:accent1>
      <a:accent2>
        <a:srgbClr val="A6B727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  <a:ea typeface="宋体" pitchFamily="2" charset="-122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0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B499C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6CAE2"/>
        </a:accent5>
        <a:accent6>
          <a:srgbClr val="E75C00"/>
        </a:accent6>
        <a:hlink>
          <a:srgbClr val="9933FF"/>
        </a:hlink>
        <a:folHlink>
          <a:srgbClr val="6600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1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DAA1DB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EACDEA"/>
        </a:accent5>
        <a:accent6>
          <a:srgbClr val="E75C00"/>
        </a:accent6>
        <a:hlink>
          <a:srgbClr val="9933FF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12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C08DD7"/>
        </a:accent1>
        <a:accent2>
          <a:srgbClr val="FF6600"/>
        </a:accent2>
        <a:accent3>
          <a:srgbClr val="FFFFFF"/>
        </a:accent3>
        <a:accent4>
          <a:srgbClr val="000000"/>
        </a:accent4>
        <a:accent5>
          <a:srgbClr val="DCC5E8"/>
        </a:accent5>
        <a:accent6>
          <a:srgbClr val="E75C00"/>
        </a:accent6>
        <a:hlink>
          <a:srgbClr val="9900CC"/>
        </a:hlink>
        <a:folHlink>
          <a:srgbClr val="6600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41092</TotalTime>
  <Words>801</Words>
  <Application>Microsoft Office PowerPoint</Application>
  <PresentationFormat>Widescreen</PresentationFormat>
  <Paragraphs>118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Verdana</vt:lpstr>
      <vt:lpstr>Arial</vt:lpstr>
      <vt:lpstr>Times New Roman</vt:lpstr>
      <vt:lpstr>Calibri</vt:lpstr>
      <vt:lpstr>Cambria Math</vt:lpstr>
      <vt:lpstr>Americana BT</vt:lpstr>
      <vt:lpstr>Courier New</vt:lpstr>
      <vt:lpstr>Wingdings</vt:lpstr>
      <vt:lpstr>Carmina Lt BT</vt:lpstr>
      <vt:lpstr>Georgia</vt:lpstr>
      <vt:lpstr>Profile</vt:lpstr>
      <vt:lpstr>Hashing Introduction</vt:lpstr>
      <vt:lpstr>Alerts</vt:lpstr>
      <vt:lpstr>Motivation</vt:lpstr>
      <vt:lpstr>Strategy</vt:lpstr>
      <vt:lpstr>Issues</vt:lpstr>
      <vt:lpstr>Perfect Hashing</vt:lpstr>
      <vt:lpstr>Perfect Hashing</vt:lpstr>
      <vt:lpstr>Java Hash Codes</vt:lpstr>
      <vt:lpstr>Java hashCode()</vt:lpstr>
      <vt:lpstr>Java hashCode()</vt:lpstr>
      <vt:lpstr>Java hashCode()</vt:lpstr>
      <vt:lpstr>Hash Code Design</vt:lpstr>
      <vt:lpstr>Modular Hashing</vt:lpstr>
      <vt:lpstr>Uniform Hashing Assumption</vt:lpstr>
    </vt:vector>
  </TitlesOfParts>
  <Company>CSE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</dc:title>
  <dc:creator>Paul Sivilotti</dc:creator>
  <cp:lastModifiedBy>Stucki, David</cp:lastModifiedBy>
  <cp:revision>696</cp:revision>
  <dcterms:created xsi:type="dcterms:W3CDTF">2005-03-22T22:30:11Z</dcterms:created>
  <dcterms:modified xsi:type="dcterms:W3CDTF">2022-10-16T03:39:28Z</dcterms:modified>
</cp:coreProperties>
</file>