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448" r:id="rId2"/>
    <p:sldId id="460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</p:sldIdLst>
  <p:sldSz cx="12192000" cy="6858000"/>
  <p:notesSz cx="7315200" cy="9601200"/>
  <p:embeddedFontLst>
    <p:embeddedFont>
      <p:font typeface="Americana BT" panose="02020504070506020904" pitchFamily="18" charset="0"/>
      <p:regular r:id="rId26"/>
      <p:bold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armina Lt BT" panose="0207050206030A030404" pitchFamily="18" charset="0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8655D"/>
    <a:srgbClr val="BF2610"/>
    <a:srgbClr val="C24D67"/>
    <a:srgbClr val="6600FF"/>
    <a:srgbClr val="FF9797"/>
    <a:srgbClr val="F2D59C"/>
    <a:srgbClr val="FFFFFF"/>
    <a:srgbClr val="A7A7A7"/>
    <a:srgbClr val="9B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44" y="10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Red-Black Trees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442FC-021E-45F1-96FE-6C8A91CF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90" y="1455730"/>
            <a:ext cx="4877320" cy="2352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AF782-97EB-4E74-B834-D7E47B6E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845" y="3733800"/>
            <a:ext cx="51149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BSTs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several alternative definitions</a:t>
            </a:r>
          </a:p>
          <a:p>
            <a:r>
              <a:rPr lang="en-US" sz="2800" dirty="0"/>
              <a:t>Sedgewick &amp; Wayne</a:t>
            </a:r>
          </a:p>
          <a:p>
            <a:pPr lvl="1"/>
            <a:r>
              <a:rPr lang="en-US" sz="2400" dirty="0"/>
              <a:t>No node has two red links connected to it</a:t>
            </a:r>
          </a:p>
          <a:p>
            <a:pPr lvl="1"/>
            <a:r>
              <a:rPr lang="en-US" sz="2400" dirty="0"/>
              <a:t>Every path from the root to a null link has the same number of black links (in other words it has ‘perfect black balance’)</a:t>
            </a:r>
          </a:p>
          <a:p>
            <a:pPr lvl="1"/>
            <a:r>
              <a:rPr lang="en-US" sz="2400" dirty="0"/>
              <a:t>Red links always go to left subtree (in fact, it is helpful to think of red links as horizontal rather than down)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82802-5796-4374-AFFF-5D7DB5374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95" y="5216415"/>
            <a:ext cx="8985894" cy="15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BSTs = 2-3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Each RB BST has an equivalent 2-3 Tree</a:t>
            </a:r>
          </a:p>
          <a:p>
            <a:r>
              <a:rPr lang="en-US" sz="2400" dirty="0"/>
              <a:t>Each 2-3 Tree has an equivalent RB 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EDA2D-D48B-4DBF-851C-0FE60979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680" y="2195831"/>
            <a:ext cx="4290640" cy="46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D46094-7770-423E-9F8C-9D4F8CA1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26" y="5098691"/>
            <a:ext cx="3948375" cy="1759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1"/>
            <a:ext cx="9503345" cy="2892245"/>
          </a:xfrm>
        </p:spPr>
        <p:txBody>
          <a:bodyPr/>
          <a:lstStyle/>
          <a:p>
            <a:r>
              <a:rPr lang="en-US" sz="2400" dirty="0"/>
              <a:t>Remember all the methods we implemented for BSTs?</a:t>
            </a:r>
          </a:p>
          <a:p>
            <a:pPr lvl="1"/>
            <a:r>
              <a:rPr lang="en-US" sz="2000" dirty="0"/>
              <a:t>Most of them were query methods: they didn’t modify the tree, but just answered questions about the tree</a:t>
            </a:r>
          </a:p>
          <a:p>
            <a:pPr lvl="2"/>
            <a:r>
              <a:rPr lang="en-US" sz="1700" dirty="0"/>
              <a:t>Get</a:t>
            </a:r>
          </a:p>
          <a:p>
            <a:pPr lvl="2"/>
            <a:r>
              <a:rPr lang="en-US" sz="1700" dirty="0"/>
              <a:t>Floor</a:t>
            </a:r>
          </a:p>
          <a:p>
            <a:pPr lvl="2"/>
            <a:r>
              <a:rPr lang="en-US" sz="1700" dirty="0"/>
              <a:t>Keys (iterator)</a:t>
            </a:r>
          </a:p>
          <a:p>
            <a:pPr lvl="2"/>
            <a:r>
              <a:rPr lang="en-US" sz="1700" dirty="0"/>
              <a:t>Etc.</a:t>
            </a:r>
          </a:p>
          <a:p>
            <a:pPr lvl="1"/>
            <a:r>
              <a:rPr lang="en-US" sz="2000" dirty="0"/>
              <a:t>None of those methods need to be modified for red-black trees!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CD99-F15C-459D-A6BD-364D9926CD04}"/>
              </a:ext>
            </a:extLst>
          </p:cNvPr>
          <p:cNvSpPr txBox="1"/>
          <p:nvPr/>
        </p:nvSpPr>
        <p:spPr>
          <a:xfrm>
            <a:off x="2680725" y="4147573"/>
            <a:ext cx="47341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get(Key key) {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Node x = root;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 !=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key.compareTo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x.key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0) x =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x.left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0) x =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x.right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0)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x.val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It is standard practice to attach the color of the link to the node it is referencing</a:t>
            </a:r>
          </a:p>
          <a:p>
            <a:pPr lvl="1"/>
            <a:r>
              <a:rPr lang="en-US" sz="2000" dirty="0"/>
              <a:t>A red node is connected to its parent by a red link</a:t>
            </a:r>
          </a:p>
          <a:p>
            <a:pPr lvl="1"/>
            <a:r>
              <a:rPr lang="en-US" sz="2000" dirty="0"/>
              <a:t>A black node is connected to its parent by a black 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6CE7C-2F50-4015-BBAE-620590CF3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936" y="3125420"/>
            <a:ext cx="4114224" cy="3503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2EC70-0DB2-4E3E-97F3-53F205CF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951" y="4263845"/>
            <a:ext cx="3718855" cy="120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Adding a new node in a 2-3 Tree translates into interesting problems in the red-black representation</a:t>
            </a:r>
          </a:p>
          <a:p>
            <a:r>
              <a:rPr lang="en-US" sz="2400" dirty="0"/>
              <a:t>Basic strategy: make sure that we preserve:</a:t>
            </a:r>
          </a:p>
          <a:p>
            <a:pPr lvl="1"/>
            <a:r>
              <a:rPr lang="en-US" sz="2000" dirty="0"/>
              <a:t>definition of red-black tree, including perfect black balance</a:t>
            </a:r>
          </a:p>
          <a:p>
            <a:pPr lvl="1"/>
            <a:r>
              <a:rPr lang="en-US" sz="2000" dirty="0"/>
              <a:t>symmetric order</a:t>
            </a:r>
          </a:p>
          <a:p>
            <a:r>
              <a:rPr lang="en-US" sz="2400" dirty="0"/>
              <a:t>Four anomalous scenarios can arise: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3200" dirty="0"/>
          </a:p>
          <a:p>
            <a:endParaRPr lang="en-US" sz="2400" dirty="0"/>
          </a:p>
          <a:p>
            <a:r>
              <a:rPr lang="en-US" sz="2400" dirty="0"/>
              <a:t>We will get to these in due course...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9A886-CB05-4EFC-BC82-3013D394F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935" y="3884371"/>
            <a:ext cx="7698335" cy="21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Warmup 1: insert into tree with a single node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02966-2E48-498E-BFFF-2525F011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2200650"/>
            <a:ext cx="7410450" cy="350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F6D9B-3D92-433D-91D8-7CD7041EF68E}"/>
              </a:ext>
            </a:extLst>
          </p:cNvPr>
          <p:cNvSpPr/>
          <p:nvPr/>
        </p:nvSpPr>
        <p:spPr bwMode="auto">
          <a:xfrm>
            <a:off x="7006740" y="2200650"/>
            <a:ext cx="2732220" cy="35052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Rotations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E4AD59-4400-4059-8916-8F9CD3B76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3083426"/>
            <a:ext cx="4810125" cy="3381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DE5282-7D1A-4FA0-B915-BD4A50AD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22" y="3056717"/>
            <a:ext cx="4057650" cy="3409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A97F2-5288-42DA-8A31-23F6E16A6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6" y="1379836"/>
            <a:ext cx="4429125" cy="3019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CBE534-A401-414D-8855-86C1D0E13114}"/>
              </a:ext>
            </a:extLst>
          </p:cNvPr>
          <p:cNvSpPr txBox="1"/>
          <p:nvPr/>
        </p:nvSpPr>
        <p:spPr>
          <a:xfrm>
            <a:off x="7138100" y="5022796"/>
            <a:ext cx="3072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rmina Lt BT" panose="0207050206030A030404" pitchFamily="18" charset="0"/>
                <a:ea typeface="+mn-ea"/>
              </a:rPr>
              <a:t>Invariant: Maintains</a:t>
            </a:r>
          </a:p>
          <a:p>
            <a:r>
              <a:rPr lang="en-US" sz="2400" dirty="0">
                <a:latin typeface="Carmina Lt BT" panose="0207050206030A030404" pitchFamily="18" charset="0"/>
                <a:ea typeface="+mn-ea"/>
              </a:rPr>
              <a:t>symmetric order and</a:t>
            </a:r>
          </a:p>
          <a:p>
            <a:r>
              <a:rPr lang="en-US" sz="2400" dirty="0">
                <a:latin typeface="Carmina Lt BT" panose="0207050206030A030404" pitchFamily="18" charset="0"/>
                <a:ea typeface="+mn-ea"/>
              </a:rPr>
              <a:t>perfect black balance</a:t>
            </a:r>
          </a:p>
        </p:txBody>
      </p:sp>
    </p:spTree>
    <p:extLst>
      <p:ext uri="{BB962C8B-B14F-4D97-AF65-F5344CB8AC3E}">
        <p14:creationId xmlns:p14="http://schemas.microsoft.com/office/powerpoint/2010/main" val="39100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Case 1: insert into a 2-node leaf</a:t>
            </a:r>
          </a:p>
          <a:p>
            <a:pPr lvl="1"/>
            <a:r>
              <a:rPr lang="en-US" sz="2000" dirty="0"/>
              <a:t>Perform a standard BST insert; color new link red</a:t>
            </a:r>
          </a:p>
          <a:p>
            <a:pPr lvl="1"/>
            <a:r>
              <a:rPr lang="en-US" sz="2000" dirty="0"/>
              <a:t>If new red link is a right link, rotate left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F8175-9ED4-4007-B0A0-E9754E6ED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48" y="2607880"/>
            <a:ext cx="4019905" cy="42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FAFBD-6E6C-429C-8CA8-B9FD0756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6996"/>
            <a:ext cx="8262957" cy="4857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Warmup 2: insert into tree with exactly 2 nodes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7B97A6-FF9C-4503-A5CC-500BC2A725B2}"/>
              </a:ext>
            </a:extLst>
          </p:cNvPr>
          <p:cNvSpPr/>
          <p:nvPr/>
        </p:nvSpPr>
        <p:spPr bwMode="auto">
          <a:xfrm>
            <a:off x="4578100" y="1986996"/>
            <a:ext cx="6089900" cy="4857279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1FCE0B-301D-4D0A-985F-2691491C5361}"/>
              </a:ext>
            </a:extLst>
          </p:cNvPr>
          <p:cNvSpPr/>
          <p:nvPr/>
        </p:nvSpPr>
        <p:spPr bwMode="auto">
          <a:xfrm>
            <a:off x="7689796" y="1986996"/>
            <a:ext cx="2521005" cy="4857279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3.3</a:t>
            </a:r>
          </a:p>
          <a:p>
            <a:r>
              <a:rPr lang="en-US" dirty="0"/>
              <a:t>Midterm </a:t>
            </a:r>
            <a:r>
              <a:rPr lang="en-US"/>
              <a:t>next Friday </a:t>
            </a:r>
            <a:r>
              <a:rPr lang="en-US" dirty="0"/>
              <a:t>(10/14)</a:t>
            </a:r>
          </a:p>
          <a:p>
            <a:pPr lvl="1"/>
            <a:r>
              <a:rPr lang="en-US" dirty="0"/>
              <a:t>Will cover 1.1-1.5 and 3.1-3.3</a:t>
            </a:r>
          </a:p>
          <a:p>
            <a:r>
              <a:rPr lang="en-US"/>
              <a:t>HW 5: due today</a:t>
            </a:r>
            <a:endParaRPr lang="en-US" b="1" dirty="0"/>
          </a:p>
          <a:p>
            <a:r>
              <a:rPr lang="en-US" dirty="0"/>
              <a:t>Project 2</a:t>
            </a:r>
            <a:r>
              <a:rPr lang="en-US"/>
              <a:t>: Friday, in two weeks (10/21)</a:t>
            </a:r>
            <a:endParaRPr lang="en-US" dirty="0"/>
          </a:p>
          <a:p>
            <a:r>
              <a:rPr lang="en-US" dirty="0"/>
              <a:t>Lab </a:t>
            </a:r>
            <a:r>
              <a:rPr lang="en-US"/>
              <a:t>6 due after Project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Color Flip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BE534-A401-414D-8855-86C1D0E13114}"/>
              </a:ext>
            </a:extLst>
          </p:cNvPr>
          <p:cNvSpPr txBox="1"/>
          <p:nvPr/>
        </p:nvSpPr>
        <p:spPr>
          <a:xfrm>
            <a:off x="7611384" y="5116427"/>
            <a:ext cx="3072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rmina Lt BT" panose="0207050206030A030404" pitchFamily="18" charset="0"/>
                <a:ea typeface="+mn-ea"/>
              </a:rPr>
              <a:t>Invariant: Maintains</a:t>
            </a:r>
          </a:p>
          <a:p>
            <a:r>
              <a:rPr lang="en-US" sz="2400" dirty="0">
                <a:latin typeface="Carmina Lt BT" panose="0207050206030A030404" pitchFamily="18" charset="0"/>
                <a:ea typeface="+mn-ea"/>
              </a:rPr>
              <a:t>symmetric order and</a:t>
            </a:r>
          </a:p>
          <a:p>
            <a:r>
              <a:rPr lang="en-US" sz="2400" dirty="0">
                <a:latin typeface="Carmina Lt BT" panose="0207050206030A030404" pitchFamily="18" charset="0"/>
                <a:ea typeface="+mn-ea"/>
              </a:rPr>
              <a:t>perfect black balance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B8A71-1DBD-4957-A3E1-F8A6B94B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57576"/>
            <a:ext cx="6019800" cy="3400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74A28-5289-4909-BD08-9A9DA84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301" y="3472425"/>
            <a:ext cx="6029325" cy="3371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2EB92D-1716-4372-BCA8-99C2ECBD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790" y="1496985"/>
            <a:ext cx="4191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Case 2: insert into a 3-node leaf</a:t>
            </a:r>
          </a:p>
          <a:p>
            <a:pPr lvl="1"/>
            <a:r>
              <a:rPr lang="en-US" sz="2000" dirty="0"/>
              <a:t>Perform a standard BST insert; color new link red</a:t>
            </a:r>
          </a:p>
          <a:p>
            <a:pPr lvl="1"/>
            <a:r>
              <a:rPr lang="en-US" sz="2000" dirty="0"/>
              <a:t>Rotate to balance the 4-node (if needed)</a:t>
            </a:r>
          </a:p>
          <a:p>
            <a:pPr lvl="1"/>
            <a:r>
              <a:rPr lang="en-US" sz="2000" dirty="0"/>
              <a:t>Flip colors to pass red link up one level</a:t>
            </a:r>
          </a:p>
          <a:p>
            <a:pPr lvl="1"/>
            <a:r>
              <a:rPr lang="en-US" sz="2000" dirty="0"/>
              <a:t>Rotate to make it lean left (if needed)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1BBA6-A6BE-421A-A79B-962F22330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50" y="3384991"/>
            <a:ext cx="7909550" cy="3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Case 2: insert into a 3-node leaf</a:t>
            </a:r>
          </a:p>
          <a:p>
            <a:pPr lvl="1"/>
            <a:r>
              <a:rPr lang="en-US" sz="2000" dirty="0"/>
              <a:t>Perform a standard BST insert; color new link red</a:t>
            </a:r>
          </a:p>
          <a:p>
            <a:pPr lvl="1"/>
            <a:r>
              <a:rPr lang="en-US" sz="2000" dirty="0"/>
              <a:t>Rotate to balance the 4-node (if needed)</a:t>
            </a:r>
          </a:p>
          <a:p>
            <a:pPr lvl="1"/>
            <a:r>
              <a:rPr lang="en-US" sz="2000" dirty="0"/>
              <a:t>Flip colors to pass red link up one level</a:t>
            </a:r>
          </a:p>
          <a:p>
            <a:pPr lvl="1"/>
            <a:r>
              <a:rPr lang="en-US" sz="2000" dirty="0"/>
              <a:t>Rotate to make it lean left (if needed)</a:t>
            </a:r>
          </a:p>
          <a:p>
            <a:pPr lvl="1"/>
            <a:r>
              <a:rPr lang="en-US" sz="2000" dirty="0"/>
              <a:t>Repeat Case 1 or Case 2 up the tree (if needed)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41653-338A-43A7-B392-0825842C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935" y="3617456"/>
            <a:ext cx="7681865" cy="32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21BA-2B67-49BD-84C9-F4154AF6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2-3 insertion always adds the new key to an existing leaf:</a:t>
            </a:r>
          </a:p>
          <a:p>
            <a:pPr lvl="1"/>
            <a:r>
              <a:rPr lang="en-US" sz="2400" dirty="0"/>
              <a:t>A 2-node becomes a 3-node, or</a:t>
            </a:r>
          </a:p>
          <a:p>
            <a:pPr lvl="1"/>
            <a:r>
              <a:rPr lang="en-US" sz="2400" dirty="0"/>
              <a:t>A 3-node becomes a 4-node and the 4-node is then split by moving its middle element up one level</a:t>
            </a:r>
          </a:p>
          <a:p>
            <a:r>
              <a:rPr lang="en-US" sz="2800" dirty="0"/>
              <a:t>So the tree only grows in height when the root becomes a 4-node and is split</a:t>
            </a:r>
          </a:p>
        </p:txBody>
      </p:sp>
    </p:spTree>
    <p:extLst>
      <p:ext uri="{BB962C8B-B14F-4D97-AF65-F5344CB8AC3E}">
        <p14:creationId xmlns:p14="http://schemas.microsoft.com/office/powerpoint/2010/main" val="7268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Invariants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65B32-0BEB-4E74-9865-69F7F80B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38454"/>
            <a:ext cx="9144000" cy="362276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D63117-EB39-46E9-8259-20CFC48C6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257800"/>
          </a:xfrm>
        </p:spPr>
        <p:txBody>
          <a:bodyPr/>
          <a:lstStyle/>
          <a:p>
            <a:r>
              <a:rPr lang="en-US" sz="2800" dirty="0"/>
              <a:t>Symmetric order</a:t>
            </a:r>
          </a:p>
          <a:p>
            <a:r>
              <a:rPr lang="en-US" sz="2800" dirty="0"/>
              <a:t>Perfect balance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89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Performance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4D63117-EB39-46E9-8259-20CFC48C63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350" y="1371600"/>
                <a:ext cx="9427450" cy="5257800"/>
              </a:xfrm>
            </p:spPr>
            <p:txBody>
              <a:bodyPr/>
              <a:lstStyle/>
              <a:p>
                <a:r>
                  <a:rPr lang="en-US" sz="2800" dirty="0"/>
                  <a:t>Tree Height</a:t>
                </a:r>
              </a:p>
              <a:p>
                <a:pPr lvl="1"/>
                <a:r>
                  <a:rPr lang="en-US" sz="2400" dirty="0"/>
                  <a:t>Worst case: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400" dirty="0"/>
                  <a:t>	(when all nodes are 2-nodes)</a:t>
                </a:r>
              </a:p>
              <a:p>
                <a:pPr lvl="1"/>
                <a:r>
                  <a:rPr lang="en-US" sz="2400" dirty="0"/>
                  <a:t>Best case: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400" dirty="0"/>
                  <a:t> (when all nodes are 3-nodes)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This puts it between 12 and 20 for 1M nodes, and between 18 and 30 for 1B nodes</a:t>
                </a:r>
              </a:p>
              <a:p>
                <a:pPr marL="471487" lvl="1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4D63117-EB39-46E9-8259-20CFC48C63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350" y="1371600"/>
                <a:ext cx="9427450" cy="5257800"/>
              </a:xfrm>
              <a:blipFill>
                <a:blip r:embed="rId2"/>
                <a:stretch>
                  <a:fillRect l="-970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 Definition of &quot;Wow&quot; Factor - Intrigue">
            <a:extLst>
              <a:ext uri="{FF2B5EF4-FFF2-40B4-BE49-F238E27FC236}">
                <a16:creationId xmlns:a16="http://schemas.microsoft.com/office/drawing/2014/main" id="{E3A66F73-7CE0-32B6-C134-00180C63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95" y="4187950"/>
            <a:ext cx="3870645" cy="26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Implementation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D63117-EB39-46E9-8259-20CFC48C6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503345" cy="5257800"/>
          </a:xfrm>
        </p:spPr>
        <p:txBody>
          <a:bodyPr/>
          <a:lstStyle/>
          <a:p>
            <a:r>
              <a:rPr lang="en-US" sz="2800" dirty="0"/>
              <a:t>Direct implementation is complicated</a:t>
            </a:r>
          </a:p>
          <a:p>
            <a:pPr lvl="1"/>
            <a:r>
              <a:rPr lang="en-US" sz="2400" dirty="0"/>
              <a:t>maintaining multiple node types </a:t>
            </a:r>
            <a:r>
              <a:rPr lang="en-US" sz="2400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multiple compares while navigating 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splitting 4-nodes requires upward movement 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splitting has too many cases 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Could do it, but there is a more clever option...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68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BC5-16D3-40C2-9F87-F85B6290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B6567-5FC4-4FD0-A8B6-BD8AE4CA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deep breath...</a:t>
            </a:r>
          </a:p>
          <a:p>
            <a:pPr lvl="1"/>
            <a:r>
              <a:rPr lang="en-US" dirty="0"/>
              <a:t>and laugh a little</a:t>
            </a:r>
          </a:p>
          <a:p>
            <a:pPr lvl="1"/>
            <a:endParaRPr lang="en-US" dirty="0"/>
          </a:p>
          <a:p>
            <a:r>
              <a:rPr lang="en-US" dirty="0"/>
              <a:t>Abstraction is about to get serious!</a:t>
            </a:r>
          </a:p>
          <a:p>
            <a:pPr lvl="1"/>
            <a:r>
              <a:rPr lang="en-US" dirty="0"/>
              <a:t>Let’s encode A as B</a:t>
            </a:r>
          </a:p>
          <a:p>
            <a:pPr lvl="2"/>
            <a:r>
              <a:rPr lang="en-US" dirty="0"/>
              <a:t>Then we’ll encode B as C</a:t>
            </a:r>
          </a:p>
          <a:p>
            <a:pPr lvl="3"/>
            <a:r>
              <a:rPr lang="en-US" dirty="0"/>
              <a:t>So that when we implement C</a:t>
            </a:r>
          </a:p>
          <a:p>
            <a:pPr lvl="4"/>
            <a:r>
              <a:rPr lang="en-US" dirty="0"/>
              <a:t>We’ll really have A</a:t>
            </a:r>
          </a:p>
          <a:p>
            <a:endParaRPr lang="en-US" dirty="0"/>
          </a:p>
          <a:p>
            <a:r>
              <a:rPr lang="en-US" dirty="0"/>
              <a:t>We ultimately want a binary tree so that the code we already have won’t be obsolete</a:t>
            </a:r>
          </a:p>
        </p:txBody>
      </p:sp>
    </p:spTree>
    <p:extLst>
      <p:ext uri="{BB962C8B-B14F-4D97-AF65-F5344CB8AC3E}">
        <p14:creationId xmlns:p14="http://schemas.microsoft.com/office/powerpoint/2010/main" val="29840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3-nodes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could just encode it as a pair of 2-nodes</a:t>
            </a:r>
          </a:p>
          <a:p>
            <a:pPr lvl="1"/>
            <a:r>
              <a:rPr lang="en-US" dirty="0"/>
              <a:t>How to tell a 2-node from a 3-node?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could add a dummy node</a:t>
            </a:r>
          </a:p>
          <a:p>
            <a:pPr lvl="1"/>
            <a:r>
              <a:rPr lang="en-US" dirty="0"/>
              <a:t>Wastes space</a:t>
            </a:r>
          </a:p>
          <a:p>
            <a:pPr lvl="1"/>
            <a:r>
              <a:rPr lang="en-US" dirty="0"/>
              <a:t>Extra reference</a:t>
            </a:r>
          </a:p>
          <a:p>
            <a:pPr lvl="1"/>
            <a:r>
              <a:rPr lang="en-US" dirty="0"/>
              <a:t>Ugly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color code the links</a:t>
            </a:r>
          </a:p>
          <a:p>
            <a:pPr lvl="1"/>
            <a:r>
              <a:rPr lang="en-US" dirty="0"/>
              <a:t>With some additional rules</a:t>
            </a:r>
            <a:br>
              <a:rPr lang="en-US" dirty="0"/>
            </a:br>
            <a:r>
              <a:rPr lang="en-US" dirty="0"/>
              <a:t>we can make this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9C2C0-814B-4BF6-AB24-55E63AA6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165" y="53975"/>
            <a:ext cx="1066800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56A591-5022-44F4-8E29-E53EAE50C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987" y="1846849"/>
            <a:ext cx="1096869" cy="135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0640B-9462-4394-8055-B85AC7FF6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371" y="3429001"/>
            <a:ext cx="1290215" cy="1331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149355-6612-4791-87B6-115A45888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625" y="4946900"/>
            <a:ext cx="1076340" cy="13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46C-9BF9-4D0A-8C7D-1C25002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BSTs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8F3F-046C-47BA-A9E3-9FACCD8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2-3 Tree will be represented as a</a:t>
            </a:r>
            <a:br>
              <a:rPr lang="en-US" dirty="0"/>
            </a:br>
            <a:r>
              <a:rPr lang="en-US" dirty="0"/>
              <a:t>Red-Black Binary Search Tree</a:t>
            </a:r>
          </a:p>
          <a:p>
            <a:pPr lvl="1"/>
            <a:r>
              <a:rPr lang="en-US" dirty="0"/>
              <a:t>Red links will always be to left-child</a:t>
            </a:r>
            <a:br>
              <a:rPr lang="en-US" dirty="0"/>
            </a:br>
            <a:r>
              <a:rPr lang="en-US" dirty="0"/>
              <a:t>(this is an arbitrary choice)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FB968-4C4E-41D6-84B3-D9A50881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1315"/>
            <a:ext cx="9144000" cy="18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47927</TotalTime>
  <Words>863</Words>
  <Application>Microsoft Office PowerPoint</Application>
  <PresentationFormat>Widescreen</PresentationFormat>
  <Paragraphs>130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Cambria Math</vt:lpstr>
      <vt:lpstr>Arial</vt:lpstr>
      <vt:lpstr>Times New Roman</vt:lpstr>
      <vt:lpstr>Calibri</vt:lpstr>
      <vt:lpstr>Verdana</vt:lpstr>
      <vt:lpstr>Carmina Lt BT</vt:lpstr>
      <vt:lpstr>Courier New</vt:lpstr>
      <vt:lpstr>Wingdings</vt:lpstr>
      <vt:lpstr>Americana BT</vt:lpstr>
      <vt:lpstr>Georgia</vt:lpstr>
      <vt:lpstr>Profile</vt:lpstr>
      <vt:lpstr>Red-Black Trees </vt:lpstr>
      <vt:lpstr>Alerts</vt:lpstr>
      <vt:lpstr>2-3 Tree: Review</vt:lpstr>
      <vt:lpstr>2-3 Tree: Invariants</vt:lpstr>
      <vt:lpstr>2-3 Tree: Performance</vt:lpstr>
      <vt:lpstr>2-3 Tree: Implementation</vt:lpstr>
      <vt:lpstr>Interlude</vt:lpstr>
      <vt:lpstr>Representing 3-nodes</vt:lpstr>
      <vt:lpstr>Red-Black BSTs</vt:lpstr>
      <vt:lpstr>Red-Black Example</vt:lpstr>
      <vt:lpstr>Red-Black BSTs Defined</vt:lpstr>
      <vt:lpstr>Red-Black BSTs = 2-3 Trees</vt:lpstr>
      <vt:lpstr>Why?</vt:lpstr>
      <vt:lpstr>Red-Black BST Nodes</vt:lpstr>
      <vt:lpstr>Red-Black BST: Insertion</vt:lpstr>
      <vt:lpstr>Red-Black BST: Insertion</vt:lpstr>
      <vt:lpstr>Red-Black BST: Rotations</vt:lpstr>
      <vt:lpstr>Red-Black BST: Insertion</vt:lpstr>
      <vt:lpstr>Red-Black BST: Insertion</vt:lpstr>
      <vt:lpstr>Red-Black BST: Color Flip</vt:lpstr>
      <vt:lpstr>Red-Black BST: Insertion</vt:lpstr>
      <vt:lpstr>Red-Black BST: Insertion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663</cp:revision>
  <dcterms:created xsi:type="dcterms:W3CDTF">2005-03-22T22:30:11Z</dcterms:created>
  <dcterms:modified xsi:type="dcterms:W3CDTF">2022-10-07T01:13:34Z</dcterms:modified>
</cp:coreProperties>
</file>