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3" r:id="rId1"/>
  </p:sldMasterIdLst>
  <p:notesMasterIdLst>
    <p:notesMasterId r:id="rId17"/>
  </p:notesMasterIdLst>
  <p:handoutMasterIdLst>
    <p:handoutMasterId r:id="rId18"/>
  </p:handoutMasterIdLst>
  <p:sldIdLst>
    <p:sldId id="448" r:id="rId2"/>
    <p:sldId id="460" r:id="rId3"/>
    <p:sldId id="478" r:id="rId4"/>
    <p:sldId id="497" r:id="rId5"/>
    <p:sldId id="468" r:id="rId6"/>
    <p:sldId id="480" r:id="rId7"/>
    <p:sldId id="481" r:id="rId8"/>
    <p:sldId id="489" r:id="rId9"/>
    <p:sldId id="490" r:id="rId10"/>
    <p:sldId id="491" r:id="rId11"/>
    <p:sldId id="492" r:id="rId12"/>
    <p:sldId id="493" r:id="rId13"/>
    <p:sldId id="494" r:id="rId14"/>
    <p:sldId id="495" r:id="rId15"/>
    <p:sldId id="496" r:id="rId16"/>
  </p:sldIdLst>
  <p:sldSz cx="12192000" cy="6858000"/>
  <p:notesSz cx="7315200" cy="9601200"/>
  <p:embeddedFontLst>
    <p:embeddedFont>
      <p:font typeface="Americana BT" panose="02020504070506020904" pitchFamily="18" charset="0"/>
      <p:regular r:id="rId19"/>
      <p:bold r:id="rId2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  <p:embeddedFont>
      <p:font typeface="Carmina Lt BT" panose="0207050206030A030404" pitchFamily="18" charset="0"/>
      <p:regular r:id="rId27"/>
    </p:embeddedFont>
    <p:embeddedFont>
      <p:font typeface="Georgia" panose="02040502050405020303" pitchFamily="18" charset="0"/>
      <p:regular r:id="rId28"/>
      <p:bold r:id="rId29"/>
      <p:italic r:id="rId30"/>
      <p:boldItalic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cki, David" initials="SD" lastIdx="1" clrIdx="0">
    <p:extLst>
      <p:ext uri="{19B8F6BF-5375-455C-9EA6-DF929625EA0E}">
        <p15:presenceInfo xmlns:p15="http://schemas.microsoft.com/office/powerpoint/2012/main" userId="Stucki, Davi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C8655D"/>
    <a:srgbClr val="BF2610"/>
    <a:srgbClr val="C24D67"/>
    <a:srgbClr val="6600FF"/>
    <a:srgbClr val="FF9797"/>
    <a:srgbClr val="F2D59C"/>
    <a:srgbClr val="FFFFFF"/>
    <a:srgbClr val="A7A7A7"/>
    <a:srgbClr val="9BF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32" autoAdjust="0"/>
    <p:restoredTop sz="94660" autoAdjust="0"/>
  </p:normalViewPr>
  <p:slideViewPr>
    <p:cSldViewPr>
      <p:cViewPr varScale="1">
        <p:scale>
          <a:sx n="105" d="100"/>
          <a:sy n="105" d="100"/>
        </p:scale>
        <p:origin x="300" y="108"/>
      </p:cViewPr>
      <p:guideLst>
        <p:guide orient="horz" pos="216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9" Type="http://schemas.openxmlformats.org/officeDocument/2006/relationships/theme" Target="theme/theme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8A2B57-62EC-4BAE-9A84-C6712FC37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549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44400E7-0945-463B-854C-2C4C8A80AD69}" type="datetimeFigureOut">
              <a:rPr lang="en-US"/>
              <a:pPr>
                <a:defRPr/>
              </a:pPr>
              <a:t>10/1/2022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66AB41-2DBD-467C-A47B-3DF4A503E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89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宋体" panose="02010600030101010101" pitchFamily="2" charset="-122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3E62D02B-A39D-4D7F-82FC-832C5CE9C19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957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09600" y="2670176"/>
            <a:ext cx="11582400" cy="227013"/>
            <a:chOff x="288" y="1682"/>
            <a:chExt cx="5472" cy="239"/>
          </a:xfrm>
        </p:grpSpPr>
        <p:sp>
          <p:nvSpPr>
            <p:cNvPr id="5" name="AutoShape 10"/>
            <p:cNvSpPr>
              <a:spLocks noChangeArrowheads="1"/>
            </p:cNvSpPr>
            <p:nvPr userDrawn="1"/>
          </p:nvSpPr>
          <p:spPr bwMode="auto">
            <a:xfrm>
              <a:off x="288" y="1682"/>
              <a:ext cx="5472" cy="150"/>
            </a:xfrm>
            <a:custGeom>
              <a:avLst/>
              <a:gdLst>
                <a:gd name="G0" fmla="+- 585 0 0"/>
              </a:gdLst>
              <a:ahLst/>
              <a:cxnLst>
                <a:cxn ang="0">
                  <a:pos x="0" y="0"/>
                </a:cxn>
                <a:cxn ang="0">
                  <a:pos x="585" y="0"/>
                </a:cxn>
                <a:cxn ang="0">
                  <a:pos x="585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 stroke="0">
                  <a:moveTo>
                    <a:pt x="0" y="0"/>
                  </a:moveTo>
                  <a:lnTo>
                    <a:pt x="585" y="0"/>
                  </a:lnTo>
                  <a:lnTo>
                    <a:pt x="585" y="1000"/>
                  </a:lnTo>
                  <a:lnTo>
                    <a:pt x="0" y="1000"/>
                  </a:lnTo>
                  <a:close/>
                </a:path>
                <a:path w="1000" h="1000">
                  <a:moveTo>
                    <a:pt x="0" y="0"/>
                  </a:moveTo>
                  <a:lnTo>
                    <a:pt x="1000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 userDrawn="1"/>
          </p:nvSpPr>
          <p:spPr bwMode="auto">
            <a:xfrm>
              <a:off x="3597" y="1682"/>
              <a:ext cx="17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sz="600" b="1" dirty="0">
                  <a:latin typeface="Georgia" panose="02040502050405020303" pitchFamily="18" charset="0"/>
                </a:rPr>
                <a:t>Computer Science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Engineering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Otterbein University</a:t>
              </a:r>
            </a:p>
          </p:txBody>
        </p:sp>
        <p:sp>
          <p:nvSpPr>
            <p:cNvPr id="7" name="Line 12"/>
            <p:cNvSpPr>
              <a:spLocks noChangeShapeType="1"/>
            </p:cNvSpPr>
            <p:nvPr userDrawn="1"/>
          </p:nvSpPr>
          <p:spPr bwMode="auto">
            <a:xfrm flipV="1">
              <a:off x="288" y="1921"/>
              <a:ext cx="5472" cy="0"/>
            </a:xfrm>
            <a:prstGeom prst="line">
              <a:avLst/>
            </a:prstGeom>
            <a:noFill/>
            <a:ln w="57150">
              <a:solidFill>
                <a:srgbClr val="F2D59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8775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35025"/>
          </a:xfrm>
          <a:prstGeom prst="rect">
            <a:avLst/>
          </a:prstGeom>
        </p:spPr>
        <p:txBody>
          <a:bodyPr/>
          <a:lstStyle>
            <a:lvl1pPr>
              <a:defRPr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2578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>
                <a:latin typeface="Carmina Lt BT" panose="0207050206030A030404" pitchFamily="18" charset="0"/>
              </a:defRPr>
            </a:lvl1pPr>
            <a:lvl2pPr>
              <a:buClr>
                <a:srgbClr val="FF0000"/>
              </a:buClr>
              <a:defRPr>
                <a:latin typeface="Carmina Lt BT" panose="0207050206030A030404" pitchFamily="18" charset="0"/>
              </a:defRPr>
            </a:lvl2pPr>
            <a:lvl3pPr>
              <a:buClr>
                <a:srgbClr val="FF0000"/>
              </a:buClr>
              <a:defRPr>
                <a:latin typeface="Carmina Lt BT" panose="0207050206030A030404" pitchFamily="18" charset="0"/>
              </a:defRPr>
            </a:lvl3pPr>
            <a:lvl4pPr>
              <a:buClr>
                <a:srgbClr val="FF0000"/>
              </a:buClr>
              <a:defRPr>
                <a:latin typeface="Carmina Lt BT" panose="0207050206030A030404" pitchFamily="18" charset="0"/>
              </a:defRPr>
            </a:lvl4pPr>
            <a:lvl5pPr>
              <a:buClr>
                <a:srgbClr val="FF0000"/>
              </a:buClr>
              <a:defRPr>
                <a:latin typeface="Carmina Lt BT" panose="0207050206030A0304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576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109664"/>
            <a:ext cx="109728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7262285" y="1076326"/>
            <a:ext cx="213231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sz="700" b="1" dirty="0">
                <a:latin typeface="Georgia" panose="02040502050405020303" pitchFamily="18" charset="0"/>
              </a:rPr>
              <a:t>Computer Science  </a:t>
            </a:r>
            <a:r>
              <a:rPr lang="en-US" sz="700" dirty="0">
                <a:solidFill>
                  <a:srgbClr val="FF0000"/>
                </a:solidFill>
                <a:sym typeface="Wingdings" panose="05000000000000000000" pitchFamily="2" charset="2"/>
              </a:rPr>
              <a:t></a:t>
            </a:r>
            <a:r>
              <a:rPr lang="en-US" sz="700" b="1" dirty="0">
                <a:latin typeface="Georgia" panose="02040502050405020303" pitchFamily="18" charset="0"/>
              </a:rPr>
              <a:t>  Otterbein University</a:t>
            </a:r>
          </a:p>
        </p:txBody>
      </p:sp>
      <p:sp>
        <p:nvSpPr>
          <p:cNvPr id="1030" name="Line 12"/>
          <p:cNvSpPr>
            <a:spLocks noChangeShapeType="1"/>
          </p:cNvSpPr>
          <p:nvPr/>
        </p:nvSpPr>
        <p:spPr bwMode="auto">
          <a:xfrm flipV="1">
            <a:off x="609600" y="1277938"/>
            <a:ext cx="10972800" cy="0"/>
          </a:xfrm>
          <a:prstGeom prst="line">
            <a:avLst/>
          </a:prstGeom>
          <a:noFill/>
          <a:ln w="57150">
            <a:solidFill>
              <a:srgbClr val="F2D5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2" r:id="rId1"/>
    <p:sldLayoutId id="2147484578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340" y="966158"/>
            <a:ext cx="9347200" cy="1396042"/>
          </a:xfrm>
        </p:spPr>
        <p:txBody>
          <a:bodyPr/>
          <a:lstStyle/>
          <a:p>
            <a:pPr eaLnBrk="1" hangingPunct="1"/>
            <a:r>
              <a:rPr lang="en-US" altLang="en-US" dirty="0"/>
              <a:t>2-3 Search Trees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95340" y="3429000"/>
            <a:ext cx="10582260" cy="1600200"/>
          </a:xfrm>
        </p:spPr>
        <p:txBody>
          <a:bodyPr/>
          <a:lstStyle/>
          <a:p>
            <a:r>
              <a:rPr lang="en-US" dirty="0"/>
              <a:t>COMP 2100</a:t>
            </a:r>
          </a:p>
          <a:p>
            <a:r>
              <a:rPr lang="en-US" dirty="0"/>
              <a:t>Otterbein University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F8C44C-9048-4F2C-A6DD-F3F9862BC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006" y="2933700"/>
            <a:ext cx="2924175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13076-841A-474D-ACBD-7606B5773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2-3 Tree: Insertion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B21BA-2B67-49BD-84C9-F4154AF6C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Insertion to a 3-node leaf w/ 2-node parent</a:t>
            </a:r>
          </a:p>
          <a:p>
            <a:pPr lvl="1"/>
            <a:r>
              <a:rPr lang="en-US" dirty="0"/>
              <a:t>Create a 4-node</a:t>
            </a:r>
          </a:p>
          <a:p>
            <a:pPr lvl="1"/>
            <a:r>
              <a:rPr lang="en-US" dirty="0"/>
              <a:t>move middle key from 4-node to parent</a:t>
            </a:r>
          </a:p>
          <a:p>
            <a:r>
              <a:rPr lang="en-US" dirty="0"/>
              <a:t>Key: 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C836A7-F8B4-4914-B0DC-53B9DBB7B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913" y="3209926"/>
            <a:ext cx="4448175" cy="341947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3A3BF39-DBF4-446B-BF69-7CD620E56DB9}"/>
              </a:ext>
            </a:extLst>
          </p:cNvPr>
          <p:cNvSpPr/>
          <p:nvPr/>
        </p:nvSpPr>
        <p:spPr bwMode="auto">
          <a:xfrm>
            <a:off x="5829744" y="3172075"/>
            <a:ext cx="607160" cy="607160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CF4D0F8-6972-4698-BEB2-A325031EE624}"/>
              </a:ext>
            </a:extLst>
          </p:cNvPr>
          <p:cNvSpPr/>
          <p:nvPr/>
        </p:nvSpPr>
        <p:spPr bwMode="auto">
          <a:xfrm>
            <a:off x="6893521" y="4480952"/>
            <a:ext cx="607160" cy="607160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245B82-571A-4B89-86AE-AD73F474011B}"/>
              </a:ext>
            </a:extLst>
          </p:cNvPr>
          <p:cNvSpPr/>
          <p:nvPr/>
        </p:nvSpPr>
        <p:spPr bwMode="auto">
          <a:xfrm>
            <a:off x="7491350" y="5838978"/>
            <a:ext cx="607160" cy="607160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D9C4248-05CB-44E7-B955-228BB510D61E}"/>
              </a:ext>
            </a:extLst>
          </p:cNvPr>
          <p:cNvGrpSpPr/>
          <p:nvPr/>
        </p:nvGrpSpPr>
        <p:grpSpPr>
          <a:xfrm>
            <a:off x="7366307" y="5876302"/>
            <a:ext cx="953781" cy="734436"/>
            <a:chOff x="5842306" y="5876302"/>
            <a:chExt cx="953781" cy="73443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0BACCDD-6675-475B-A256-39D9F9439F3B}"/>
                </a:ext>
              </a:extLst>
            </p:cNvPr>
            <p:cNvSpPr/>
            <p:nvPr/>
          </p:nvSpPr>
          <p:spPr bwMode="auto">
            <a:xfrm>
              <a:off x="5842306" y="6218453"/>
              <a:ext cx="953781" cy="392285"/>
            </a:xfrm>
            <a:prstGeom prst="rect">
              <a:avLst/>
            </a:prstGeom>
            <a:solidFill>
              <a:srgbClr val="F2F2F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1F17621-2D28-4ABA-AD7F-1311B7AEBC4D}"/>
                </a:ext>
              </a:extLst>
            </p:cNvPr>
            <p:cNvSpPr/>
            <p:nvPr/>
          </p:nvSpPr>
          <p:spPr bwMode="auto">
            <a:xfrm>
              <a:off x="5842306" y="5876302"/>
              <a:ext cx="834845" cy="51260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45720" rIns="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/>
                <a:t>S X Z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0BDBFCF-BB3B-4381-A3B2-F8844001C41C}"/>
                </a:ext>
              </a:extLst>
            </p:cNvPr>
            <p:cNvCxnSpPr>
              <a:stCxn id="5" idx="3"/>
              <a:endCxn id="6" idx="1"/>
            </p:cNvCxnSpPr>
            <p:nvPr/>
          </p:nvCxnSpPr>
          <p:spPr bwMode="auto">
            <a:xfrm flipH="1">
              <a:off x="5842306" y="6313836"/>
              <a:ext cx="122260" cy="10076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DF1C0B7-7EFF-4E1B-91B1-5EFDBC9580B1}"/>
                </a:ext>
              </a:extLst>
            </p:cNvPr>
            <p:cNvCxnSpPr>
              <a:cxnSpLocks/>
              <a:endCxn id="5" idx="5"/>
            </p:cNvCxnSpPr>
            <p:nvPr/>
          </p:nvCxnSpPr>
          <p:spPr bwMode="auto">
            <a:xfrm flipH="1" flipV="1">
              <a:off x="6554891" y="6313836"/>
              <a:ext cx="122260" cy="10075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36CF447-1AB3-4EF0-9F9C-2E8BAA42C13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089610" y="6384897"/>
              <a:ext cx="71290" cy="15421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69DC18C-C3A3-4E8B-9D8A-5729545ACD9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80960" y="6378360"/>
              <a:ext cx="71290" cy="15421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11C7BEB5-662C-4D03-B9F3-F06B7C02A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921" y="3202143"/>
            <a:ext cx="461010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6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8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13076-841A-474D-ACBD-7606B5773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2-3 Tree: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B21BA-2B67-49BD-84C9-F4154AF6C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/>
              <a:t>White Board Demo</a:t>
            </a:r>
            <a:endParaRPr lang="en-US" sz="3200" dirty="0"/>
          </a:p>
          <a:p>
            <a:pPr lvl="1"/>
            <a:r>
              <a:rPr lang="en-US" sz="2800"/>
              <a:t>Insert </a:t>
            </a:r>
            <a:r>
              <a:rPr lang="en-US" sz="2800" dirty="0"/>
              <a:t>the following letters into an initially empty 2-3 tree</a:t>
            </a:r>
          </a:p>
          <a:p>
            <a:pPr marL="471487" lvl="1" indent="0">
              <a:buNone/>
            </a:pPr>
            <a:endParaRPr lang="en-US" sz="2800" dirty="0"/>
          </a:p>
          <a:p>
            <a:pPr marL="471487" lvl="1" indent="0">
              <a:buNone/>
            </a:pPr>
            <a:r>
              <a:rPr lang="en-US" sz="2800" dirty="0"/>
              <a:t>OTTERBEIN UNIVERSITY BEATS CAPITAL</a:t>
            </a:r>
          </a:p>
        </p:txBody>
      </p:sp>
    </p:spTree>
    <p:extLst>
      <p:ext uri="{BB962C8B-B14F-4D97-AF65-F5344CB8AC3E}">
        <p14:creationId xmlns:p14="http://schemas.microsoft.com/office/powerpoint/2010/main" val="7217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13076-841A-474D-ACBD-7606B5773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2-3 Tree: Locality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B21BA-2B67-49BD-84C9-F4154AF6C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Splitting a 4-node is always a local transformation</a:t>
            </a:r>
          </a:p>
          <a:p>
            <a:pPr lvl="1"/>
            <a:r>
              <a:rPr lang="en-US" sz="2400" dirty="0"/>
              <a:t>there will be a constant number of operations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6FFEA7-9FAD-444B-BE48-F7415ACE5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079" y="2872454"/>
            <a:ext cx="6261843" cy="398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6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13076-841A-474D-ACBD-7606B5773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2-3 Tree: Invariants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665B32-0BEB-4E74-9865-69F7F80B5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538454"/>
            <a:ext cx="9144000" cy="362276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D63117-EB39-46E9-8259-20CFC48C6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229600" cy="5257800"/>
          </a:xfrm>
        </p:spPr>
        <p:txBody>
          <a:bodyPr/>
          <a:lstStyle/>
          <a:p>
            <a:r>
              <a:rPr lang="en-US" sz="2800" dirty="0"/>
              <a:t>Symmetric order</a:t>
            </a:r>
          </a:p>
          <a:p>
            <a:r>
              <a:rPr lang="en-US" sz="2800" dirty="0"/>
              <a:t>Perfect balance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4893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13076-841A-474D-ACBD-7606B5773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2-3 Tree: Performance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4D63117-EB39-46E9-8259-20CFC48C63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371600"/>
                <a:ext cx="8229600" cy="5257800"/>
              </a:xfrm>
            </p:spPr>
            <p:txBody>
              <a:bodyPr/>
              <a:lstStyle/>
              <a:p>
                <a:r>
                  <a:rPr lang="en-US" sz="2800" dirty="0"/>
                  <a:t>Tree Height</a:t>
                </a:r>
              </a:p>
              <a:p>
                <a:pPr lvl="1"/>
                <a:r>
                  <a:rPr lang="en-US" sz="2400" dirty="0"/>
                  <a:t>Worst case: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sz="2400" dirty="0"/>
                  <a:t>	(when all nodes are 2-nodes)</a:t>
                </a:r>
              </a:p>
              <a:p>
                <a:pPr lvl="1"/>
                <a:r>
                  <a:rPr lang="en-US" sz="2400" dirty="0"/>
                  <a:t>Best case: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sz="2400" dirty="0"/>
                  <a:t> (when all nodes are 3-nodes)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This puts it between 12 and 20 for 1M nodes, and between 18 and 30 for 1B nodes</a:t>
                </a:r>
              </a:p>
              <a:p>
                <a:pPr lvl="1"/>
                <a:r>
                  <a:rPr lang="en-US" sz="2400" dirty="0"/>
                  <a:t>Wow!</a:t>
                </a:r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4D63117-EB39-46E9-8259-20CFC48C63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371600"/>
                <a:ext cx="8229600" cy="5257800"/>
              </a:xfrm>
              <a:blipFill>
                <a:blip r:embed="rId2"/>
                <a:stretch>
                  <a:fillRect l="-1111" t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67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13076-841A-474D-ACBD-7606B5773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2-3 Tree: Implementation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D63117-EB39-46E9-8259-20CFC48C6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455" y="1371600"/>
            <a:ext cx="9503345" cy="5257800"/>
          </a:xfrm>
        </p:spPr>
        <p:txBody>
          <a:bodyPr/>
          <a:lstStyle/>
          <a:p>
            <a:r>
              <a:rPr lang="en-US" sz="2800" dirty="0"/>
              <a:t>Direct implementation is complicated</a:t>
            </a:r>
          </a:p>
          <a:p>
            <a:pPr lvl="1"/>
            <a:r>
              <a:rPr lang="en-US" sz="2400" dirty="0"/>
              <a:t>maintaining multiple node types </a:t>
            </a:r>
            <a:r>
              <a:rPr lang="en-US" sz="2400" dirty="0">
                <a:sym typeface="Wingdings" panose="05000000000000000000" pitchFamily="2" charset="2"/>
              </a:rPr>
              <a:t></a:t>
            </a: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multiple compares while navigating </a:t>
            </a: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splitting 4-nodes requires upward movement </a:t>
            </a: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splitting has too many cases </a:t>
            </a:r>
          </a:p>
          <a:p>
            <a:endParaRPr lang="en-US" sz="2800" dirty="0">
              <a:sym typeface="Wingdings" panose="05000000000000000000" pitchFamily="2" charset="2"/>
            </a:endParaRPr>
          </a:p>
          <a:p>
            <a:r>
              <a:rPr lang="en-US" sz="2800" dirty="0">
                <a:sym typeface="Wingdings" panose="05000000000000000000" pitchFamily="2" charset="2"/>
              </a:rPr>
              <a:t>Could do it, but there is a more clever option...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681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ADBD8-3837-4AB7-9A22-E9BBAF92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3.3</a:t>
            </a:r>
          </a:p>
          <a:p>
            <a:r>
              <a:rPr lang="en-US" dirty="0"/>
              <a:t>Midterm </a:t>
            </a:r>
            <a:r>
              <a:rPr lang="en-US"/>
              <a:t>next Friday </a:t>
            </a:r>
            <a:r>
              <a:rPr lang="en-US" dirty="0"/>
              <a:t>(10/14)</a:t>
            </a:r>
          </a:p>
          <a:p>
            <a:pPr lvl="1"/>
            <a:r>
              <a:rPr lang="en-US" dirty="0"/>
              <a:t>Will cover 1.1-1.5 and 3.1-3.3</a:t>
            </a:r>
          </a:p>
          <a:p>
            <a:r>
              <a:rPr lang="en-US" dirty="0"/>
              <a:t>HW 4</a:t>
            </a:r>
            <a:r>
              <a:rPr lang="en-US"/>
              <a:t>: due </a:t>
            </a:r>
            <a:r>
              <a:rPr lang="en-US" dirty="0"/>
              <a:t>Friday </a:t>
            </a:r>
            <a:r>
              <a:rPr lang="en-US"/>
              <a:t>(10/7)</a:t>
            </a:r>
            <a:endParaRPr lang="en-US" b="1" dirty="0"/>
          </a:p>
          <a:p>
            <a:r>
              <a:rPr lang="en-US" dirty="0"/>
              <a:t>Project 2</a:t>
            </a:r>
            <a:r>
              <a:rPr lang="en-US"/>
              <a:t>: two weeks from </a:t>
            </a:r>
            <a:r>
              <a:rPr lang="en-US" dirty="0"/>
              <a:t>Friday </a:t>
            </a:r>
            <a:r>
              <a:rPr lang="en-US"/>
              <a:t>(10/21)</a:t>
            </a:r>
            <a:endParaRPr lang="en-US" dirty="0"/>
          </a:p>
          <a:p>
            <a:r>
              <a:rPr lang="en-US" dirty="0"/>
              <a:t>Lab 6 </a:t>
            </a:r>
            <a:r>
              <a:rPr lang="en-US"/>
              <a:t>released yesterday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8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11BBA-1C88-4C4D-8606-153684E1C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AVL-Tree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0BF58-9430-458C-84D5-B8E0B91F9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VS Code</a:t>
            </a:r>
          </a:p>
          <a:p>
            <a:r>
              <a:rPr lang="en-US" sz="2800" dirty="0" err="1"/>
              <a:t>jGrasp</a:t>
            </a:r>
            <a:r>
              <a:rPr lang="en-US" sz="2800" dirty="0"/>
              <a:t> animation</a:t>
            </a:r>
          </a:p>
        </p:txBody>
      </p:sp>
    </p:spTree>
    <p:extLst>
      <p:ext uri="{BB962C8B-B14F-4D97-AF65-F5344CB8AC3E}">
        <p14:creationId xmlns:p14="http://schemas.microsoft.com/office/powerpoint/2010/main" val="384934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11BBA-1C88-4C4D-8606-153684E1C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Generalizing the BST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0BF58-9430-458C-84D5-B8E0B91F9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are the two defining characteristics of a BST?</a:t>
            </a:r>
          </a:p>
          <a:p>
            <a:pPr lvl="1"/>
            <a:r>
              <a:rPr lang="en-US" sz="2400" dirty="0"/>
              <a:t>Binary</a:t>
            </a:r>
          </a:p>
          <a:p>
            <a:pPr lvl="1"/>
            <a:r>
              <a:rPr lang="en-US" sz="2400" dirty="0"/>
              <a:t>Ordered</a:t>
            </a:r>
          </a:p>
          <a:p>
            <a:r>
              <a:rPr lang="en-US" sz="2800" dirty="0"/>
              <a:t>We aren’t willing to give up on the ordered property, otherwise we wouldn’t be able to efficiently search</a:t>
            </a:r>
          </a:p>
          <a:p>
            <a:r>
              <a:rPr lang="en-US" sz="2800" dirty="0"/>
              <a:t>However, there is no reason that a search tree must be a binary tree</a:t>
            </a:r>
          </a:p>
        </p:txBody>
      </p:sp>
    </p:spTree>
    <p:extLst>
      <p:ext uri="{BB962C8B-B14F-4D97-AF65-F5344CB8AC3E}">
        <p14:creationId xmlns:p14="http://schemas.microsoft.com/office/powerpoint/2010/main" val="55191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ADAF4-09C1-4977-9AAB-1EB9FF183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2-3 Tree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B2184-5311-4003-80E0-4811FB563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456" y="1371600"/>
            <a:ext cx="9714560" cy="5257800"/>
          </a:xfrm>
        </p:spPr>
        <p:txBody>
          <a:bodyPr/>
          <a:lstStyle/>
          <a:p>
            <a:r>
              <a:rPr lang="en-US" sz="2200" dirty="0"/>
              <a:t>Consider a tree in which there is more than one kind of node</a:t>
            </a:r>
          </a:p>
          <a:p>
            <a:pPr lvl="1"/>
            <a:r>
              <a:rPr lang="en-US" sz="2000" dirty="0"/>
              <a:t>2-node: one key, two children </a:t>
            </a:r>
            <a:r>
              <a:rPr lang="en-US" sz="1600" dirty="0"/>
              <a:t>(as in a BST)</a:t>
            </a:r>
            <a:endParaRPr lang="en-US" sz="2000" dirty="0"/>
          </a:p>
          <a:p>
            <a:pPr lvl="1"/>
            <a:r>
              <a:rPr lang="en-US" sz="2000" dirty="0"/>
              <a:t>3-node: two keys, three children</a:t>
            </a:r>
          </a:p>
          <a:p>
            <a:pPr lvl="1"/>
            <a:r>
              <a:rPr lang="en-US" sz="2000" dirty="0"/>
              <a:t>4-node: three keys, four children </a:t>
            </a:r>
            <a:r>
              <a:rPr lang="en-US" sz="1600" dirty="0"/>
              <a:t>(only temporarily)</a:t>
            </a:r>
            <a:endParaRPr lang="en-US" sz="2000" dirty="0"/>
          </a:p>
          <a:p>
            <a:r>
              <a:rPr lang="en-US" sz="2200" dirty="0">
                <a:solidFill>
                  <a:srgbClr val="00B0F0"/>
                </a:solidFill>
              </a:rPr>
              <a:t>Symmetric order </a:t>
            </a:r>
            <a:r>
              <a:rPr lang="en-US" sz="2200" dirty="0"/>
              <a:t>still holds: an in-order traversal would still produce keys in ascending order</a:t>
            </a:r>
          </a:p>
          <a:p>
            <a:r>
              <a:rPr lang="en-US" sz="2200" dirty="0">
                <a:solidFill>
                  <a:srgbClr val="00B0F0"/>
                </a:solidFill>
              </a:rPr>
              <a:t>Perfect balance:</a:t>
            </a:r>
            <a:r>
              <a:rPr lang="en-US" sz="2200" dirty="0"/>
              <a:t> Every path from the root to a leaf would have the same length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029832-678A-4F80-9B4C-319E5DF1F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890" y="4029423"/>
            <a:ext cx="4999896" cy="280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E8928-0B45-45E4-B1C5-F14626013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2-3 Tree: Search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AE5849-6B65-46E0-ACCC-F15364635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934" y="2062890"/>
            <a:ext cx="8324133" cy="4168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FE29B7-72E6-4B0E-AF5B-D73D9B73100F}"/>
              </a:ext>
            </a:extLst>
          </p:cNvPr>
          <p:cNvSpPr txBox="1"/>
          <p:nvPr/>
        </p:nvSpPr>
        <p:spPr>
          <a:xfrm>
            <a:off x="2073565" y="1759310"/>
            <a:ext cx="9702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Key: H</a:t>
            </a:r>
          </a:p>
          <a:p>
            <a:endParaRPr lang="en-US" dirty="0"/>
          </a:p>
          <a:p>
            <a:r>
              <a:rPr lang="en-US" dirty="0"/>
              <a:t>Key: 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6D96369-836E-4614-B055-37DDB26DF5CD}"/>
              </a:ext>
            </a:extLst>
          </p:cNvPr>
          <p:cNvSpPr/>
          <p:nvPr/>
        </p:nvSpPr>
        <p:spPr bwMode="auto">
          <a:xfrm>
            <a:off x="6390437" y="2114327"/>
            <a:ext cx="683055" cy="683055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06F043F-0142-4A8D-89DC-A987D7437241}"/>
              </a:ext>
            </a:extLst>
          </p:cNvPr>
          <p:cNvSpPr/>
          <p:nvPr/>
        </p:nvSpPr>
        <p:spPr bwMode="auto">
          <a:xfrm>
            <a:off x="4247089" y="3574620"/>
            <a:ext cx="683055" cy="683055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E7B210B-641B-41EF-8F47-8ACC8573F0E9}"/>
              </a:ext>
            </a:extLst>
          </p:cNvPr>
          <p:cNvSpPr/>
          <p:nvPr/>
        </p:nvSpPr>
        <p:spPr bwMode="auto">
          <a:xfrm>
            <a:off x="4237028" y="5262598"/>
            <a:ext cx="683055" cy="683055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F15173B-898F-4670-AAC1-64B0FF7D21E4}"/>
              </a:ext>
            </a:extLst>
          </p:cNvPr>
          <p:cNvSpPr/>
          <p:nvPr/>
        </p:nvSpPr>
        <p:spPr bwMode="auto">
          <a:xfrm>
            <a:off x="6390437" y="2114327"/>
            <a:ext cx="683055" cy="683055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58751B0-3845-435C-AF76-4033F12F0DAA}"/>
              </a:ext>
            </a:extLst>
          </p:cNvPr>
          <p:cNvSpPr/>
          <p:nvPr/>
        </p:nvSpPr>
        <p:spPr bwMode="auto">
          <a:xfrm>
            <a:off x="4247088" y="3581328"/>
            <a:ext cx="683055" cy="683055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3D2DD8B-E99D-4572-9DE7-F03CBDC8A33B}"/>
              </a:ext>
            </a:extLst>
          </p:cNvPr>
          <p:cNvSpPr/>
          <p:nvPr/>
        </p:nvSpPr>
        <p:spPr bwMode="auto">
          <a:xfrm>
            <a:off x="2462185" y="5254218"/>
            <a:ext cx="683055" cy="683055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F8DF194-116F-414D-BAB0-86E128CB7327}"/>
              </a:ext>
            </a:extLst>
          </p:cNvPr>
          <p:cNvSpPr/>
          <p:nvPr/>
        </p:nvSpPr>
        <p:spPr bwMode="auto">
          <a:xfrm>
            <a:off x="3060201" y="5927365"/>
            <a:ext cx="683055" cy="683055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5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13076-841A-474D-ACBD-7606B5773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2-3 Tree: Insertion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B21BA-2B67-49BD-84C9-F4154AF6C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a key/value pair to a 2-3 tree is more complicated than for a BST</a:t>
            </a:r>
          </a:p>
          <a:p>
            <a:r>
              <a:rPr lang="en-US" dirty="0"/>
              <a:t>There are several cases to consider:</a:t>
            </a:r>
          </a:p>
          <a:p>
            <a:pPr lvl="1"/>
            <a:r>
              <a:rPr lang="en-US" dirty="0"/>
              <a:t>Insertion to a 2-node leaf</a:t>
            </a:r>
          </a:p>
          <a:p>
            <a:pPr lvl="1"/>
            <a:r>
              <a:rPr lang="en-US" dirty="0"/>
              <a:t>Insertion to 3-node</a:t>
            </a:r>
          </a:p>
          <a:p>
            <a:pPr lvl="2"/>
            <a:r>
              <a:rPr lang="en-US" dirty="0"/>
              <a:t>at the root (i.e., no parent)</a:t>
            </a:r>
          </a:p>
          <a:p>
            <a:pPr lvl="2"/>
            <a:r>
              <a:rPr lang="en-US" dirty="0"/>
              <a:t>with a 2-node parent</a:t>
            </a:r>
          </a:p>
          <a:p>
            <a:pPr lvl="2"/>
            <a:r>
              <a:rPr lang="en-US" dirty="0"/>
              <a:t>with a 3-node parent</a:t>
            </a:r>
          </a:p>
        </p:txBody>
      </p:sp>
    </p:spTree>
    <p:extLst>
      <p:ext uri="{BB962C8B-B14F-4D97-AF65-F5344CB8AC3E}">
        <p14:creationId xmlns:p14="http://schemas.microsoft.com/office/powerpoint/2010/main" val="148096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13076-841A-474D-ACBD-7606B5773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2-3 Tree: Insertion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B21BA-2B67-49BD-84C9-F4154AF6C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Insertion to a 2-node leaf</a:t>
            </a:r>
          </a:p>
          <a:p>
            <a:pPr lvl="1"/>
            <a:r>
              <a:rPr lang="en-US" dirty="0"/>
              <a:t>Create a 3-node</a:t>
            </a:r>
          </a:p>
          <a:p>
            <a:r>
              <a:rPr lang="en-US" dirty="0"/>
              <a:t>Key: 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E8E2FD-EC05-4708-9850-3DB8C40B3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475" y="3073595"/>
            <a:ext cx="4591050" cy="3467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FD92AD-D183-465F-BACC-9D8DB7FE4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944" y="3064071"/>
            <a:ext cx="4676775" cy="347662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904795D-BE71-4803-865A-EB69B55D5B4C}"/>
              </a:ext>
            </a:extLst>
          </p:cNvPr>
          <p:cNvSpPr/>
          <p:nvPr/>
        </p:nvSpPr>
        <p:spPr bwMode="auto">
          <a:xfrm>
            <a:off x="5801751" y="3088096"/>
            <a:ext cx="607160" cy="607160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DBBEE1-73C3-4F52-8B6F-90BE8F32C9C4}"/>
              </a:ext>
            </a:extLst>
          </p:cNvPr>
          <p:cNvSpPr/>
          <p:nvPr/>
        </p:nvSpPr>
        <p:spPr bwMode="auto">
          <a:xfrm>
            <a:off x="4844356" y="4396973"/>
            <a:ext cx="607160" cy="607160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925859-289B-4432-BCF9-4ABF49C19BA2}"/>
              </a:ext>
            </a:extLst>
          </p:cNvPr>
          <p:cNvSpPr/>
          <p:nvPr/>
        </p:nvSpPr>
        <p:spPr bwMode="auto">
          <a:xfrm>
            <a:off x="5365043" y="5733843"/>
            <a:ext cx="607160" cy="607160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7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13076-841A-474D-ACBD-7606B5773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2-3 Tree: Insertion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B21BA-2B67-49BD-84C9-F4154AF6C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Insertion to a 3-node leaf with no parent</a:t>
            </a:r>
          </a:p>
          <a:p>
            <a:pPr lvl="1"/>
            <a:r>
              <a:rPr lang="en-US" dirty="0"/>
              <a:t>Create a 4-node</a:t>
            </a:r>
          </a:p>
          <a:p>
            <a:pPr lvl="1"/>
            <a:r>
              <a:rPr lang="en-US" dirty="0"/>
              <a:t>Split 4-node into three 2-nodes</a:t>
            </a:r>
          </a:p>
          <a:p>
            <a:r>
              <a:rPr lang="en-US" dirty="0"/>
              <a:t>Key: B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108B60-428E-42E1-B78A-4ABEC69B0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067" y="4113275"/>
            <a:ext cx="1123950" cy="533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166D78-7A38-442C-859D-2D828550C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5166" y="3998975"/>
            <a:ext cx="1152525" cy="895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600724-7D5A-470A-97CD-ED190AFDB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8935" y="3998975"/>
            <a:ext cx="12382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1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theme/theme1.xml><?xml version="1.0" encoding="utf-8"?>
<a:theme xmlns:a="http://schemas.openxmlformats.org/drawingml/2006/main" name="Profil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0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B499C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6CAE2"/>
        </a:accent5>
        <a:accent6>
          <a:srgbClr val="E75C00"/>
        </a:accent6>
        <a:hlink>
          <a:srgbClr val="9933FF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1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AA1D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EACDEA"/>
        </a:accent5>
        <a:accent6>
          <a:srgbClr val="E75C00"/>
        </a:accent6>
        <a:hlink>
          <a:srgbClr val="9933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2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08DD7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CC5E8"/>
        </a:accent5>
        <a:accent6>
          <a:srgbClr val="E75C00"/>
        </a:accent6>
        <a:hlink>
          <a:srgbClr val="9900CC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44467</TotalTime>
  <Words>452</Words>
  <Application>Microsoft Office PowerPoint</Application>
  <PresentationFormat>Widescreen</PresentationFormat>
  <Paragraphs>80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Verdana</vt:lpstr>
      <vt:lpstr>Arial</vt:lpstr>
      <vt:lpstr>Times New Roman</vt:lpstr>
      <vt:lpstr>Calibri</vt:lpstr>
      <vt:lpstr>Cambria Math</vt:lpstr>
      <vt:lpstr>Carmina Lt BT</vt:lpstr>
      <vt:lpstr>Courier New</vt:lpstr>
      <vt:lpstr>Wingdings</vt:lpstr>
      <vt:lpstr>Americana BT</vt:lpstr>
      <vt:lpstr>Georgia</vt:lpstr>
      <vt:lpstr>Profile</vt:lpstr>
      <vt:lpstr>2-3 Search Trees </vt:lpstr>
      <vt:lpstr>Alerts</vt:lpstr>
      <vt:lpstr>AVL-Tree Demo</vt:lpstr>
      <vt:lpstr>Generalizing the BST</vt:lpstr>
      <vt:lpstr>2-3 Tree</vt:lpstr>
      <vt:lpstr>2-3 Tree: Search</vt:lpstr>
      <vt:lpstr>2-3 Tree: Insertion</vt:lpstr>
      <vt:lpstr>2-3 Tree: Insertion</vt:lpstr>
      <vt:lpstr>2-3 Tree: Insertion</vt:lpstr>
      <vt:lpstr>2-3 Tree: Insertion</vt:lpstr>
      <vt:lpstr>2-3 Tree: Construction</vt:lpstr>
      <vt:lpstr>2-3 Tree: Locality</vt:lpstr>
      <vt:lpstr>2-3 Tree: Invariants</vt:lpstr>
      <vt:lpstr>2-3 Tree: Performance</vt:lpstr>
      <vt:lpstr>2-3 Tree: Implementation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Interfaces</dc:title>
  <dc:creator>Paul Sivilotti</dc:creator>
  <cp:lastModifiedBy>Stucki, David</cp:lastModifiedBy>
  <cp:revision>636</cp:revision>
  <dcterms:created xsi:type="dcterms:W3CDTF">2005-03-22T22:30:11Z</dcterms:created>
  <dcterms:modified xsi:type="dcterms:W3CDTF">2022-10-05T00:14:40Z</dcterms:modified>
</cp:coreProperties>
</file>