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43"/>
  </p:notesMasterIdLst>
  <p:handoutMasterIdLst>
    <p:handoutMasterId r:id="rId44"/>
  </p:handoutMasterIdLst>
  <p:sldIdLst>
    <p:sldId id="448" r:id="rId2"/>
    <p:sldId id="460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480" r:id="rId13"/>
    <p:sldId id="492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515" r:id="rId26"/>
    <p:sldId id="516" r:id="rId27"/>
    <p:sldId id="517" r:id="rId28"/>
    <p:sldId id="518" r:id="rId29"/>
    <p:sldId id="493" r:id="rId30"/>
    <p:sldId id="495" r:id="rId31"/>
    <p:sldId id="496" r:id="rId32"/>
    <p:sldId id="497" r:id="rId33"/>
    <p:sldId id="501" r:id="rId34"/>
    <p:sldId id="498" r:id="rId35"/>
    <p:sldId id="500" r:id="rId36"/>
    <p:sldId id="499" r:id="rId37"/>
    <p:sldId id="502" r:id="rId38"/>
    <p:sldId id="503" r:id="rId39"/>
    <p:sldId id="504" r:id="rId40"/>
    <p:sldId id="519" r:id="rId41"/>
    <p:sldId id="520" r:id="rId42"/>
  </p:sldIdLst>
  <p:sldSz cx="12192000" cy="6858000"/>
  <p:notesSz cx="7315200" cy="9601200"/>
  <p:embeddedFontLst>
    <p:embeddedFont>
      <p:font typeface="Americana BT" panose="02020504070506020904" pitchFamily="18" charset="0"/>
      <p:regular r:id="rId45"/>
      <p:bold r:id="rId46"/>
      <p: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rmina Lt BT" panose="0207050206030A030404" pitchFamily="18" charset="0"/>
      <p:regular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600FF"/>
    <a:srgbClr val="FF9797"/>
    <a:srgbClr val="F2D59C"/>
    <a:srgbClr val="FFFFFF"/>
    <a:srgbClr val="A7A7A7"/>
    <a:srgbClr val="9BFFC8"/>
    <a:srgbClr val="99FF66"/>
    <a:srgbClr val="66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3" autoAdjust="0"/>
    <p:restoredTop sz="94660" autoAdjust="0"/>
  </p:normalViewPr>
  <p:slideViewPr>
    <p:cSldViewPr>
      <p:cViewPr varScale="1">
        <p:scale>
          <a:sx n="88" d="100"/>
          <a:sy n="88" d="100"/>
        </p:scale>
        <p:origin x="102" y="276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560" y="1581868"/>
            <a:ext cx="8424345" cy="1047032"/>
          </a:xfrm>
        </p:spPr>
        <p:txBody>
          <a:bodyPr/>
          <a:lstStyle/>
          <a:p>
            <a:pPr eaLnBrk="1" hangingPunct="1"/>
            <a:r>
              <a:rPr lang="en-US" altLang="en-US"/>
              <a:t>Union-Find</a:t>
            </a:r>
            <a:endParaRPr lang="en-US" alt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1560" y="3429000"/>
            <a:ext cx="9350641" cy="120015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6" y="3057526"/>
            <a:ext cx="2193131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F5B3-1EF2-8478-1BA2-91AE0D0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I: Quick-Find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6026-6D02-E864-963E-4DF55EE2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Structure: integer array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id[]</a:t>
            </a:r>
            <a:r>
              <a:rPr lang="en-US"/>
              <a:t> of length N</a:t>
            </a:r>
          </a:p>
          <a:p>
            <a:r>
              <a:rPr lang="en-US"/>
              <a:t>Interpretation: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id[p]</a:t>
            </a:r>
            <a:r>
              <a:rPr lang="en-US"/>
              <a:t> contains the name of the representative element of the component containing p</a:t>
            </a:r>
          </a:p>
          <a:p>
            <a:pPr lvl="1"/>
            <a:r>
              <a:rPr lang="en-US"/>
              <a:t>What does that mean?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0, 1, and 8 are the elements representing each of the three components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8AE49-10A4-D92E-EF27-8CC11456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55" y="3378863"/>
            <a:ext cx="8496300" cy="962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8E528-4EAA-2FBD-80EF-BD812DBE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835" y="4871005"/>
            <a:ext cx="6147495" cy="18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F5B3-1EF2-8478-1BA2-91AE0D0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I: Quick-Find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6026-6D02-E864-963E-4DF55EE2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Find(p): what would this look like?</a:t>
            </a:r>
          </a:p>
          <a:p>
            <a:pPr lvl="1"/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id[p]</a:t>
            </a:r>
          </a:p>
          <a:p>
            <a:r>
              <a:rPr lang="en-US"/>
              <a:t>Connected(p, q)?</a:t>
            </a:r>
          </a:p>
          <a:p>
            <a:pPr lvl="1"/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Find(p) == Find(q)</a:t>
            </a:r>
          </a:p>
          <a:p>
            <a:r>
              <a:rPr lang="en-US"/>
              <a:t>Union(p, q)?</a:t>
            </a:r>
          </a:p>
          <a:p>
            <a:pPr lvl="1"/>
            <a:r>
              <a:rPr lang="en-US"/>
              <a:t>iterate over array and change all entries</a:t>
            </a:r>
            <a:br>
              <a:rPr lang="en-US"/>
            </a:br>
            <a:r>
              <a:rPr lang="en-US"/>
              <a:t>that contain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id[p]</a:t>
            </a:r>
            <a:r>
              <a:rPr lang="en-US"/>
              <a:t> to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id[q]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8AE49-10A4-D92E-EF27-8CC11456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80" y="1505982"/>
            <a:ext cx="8496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020FC-06CE-40D6-B405-689588D4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3" y="2062890"/>
            <a:ext cx="32670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001E3-4664-44AA-8AA0-0C28A6EB0C6E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(4, 3)</a:t>
            </a:r>
          </a:p>
        </p:txBody>
      </p:sp>
    </p:spTree>
    <p:extLst>
      <p:ext uri="{BB962C8B-B14F-4D97-AF65-F5344CB8AC3E}">
        <p14:creationId xmlns:p14="http://schemas.microsoft.com/office/powerpoint/2010/main" val="85285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744535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447E73-61E1-4C15-AB4F-315045C27E5B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(3, 8)</a:t>
            </a:r>
          </a:p>
        </p:txBody>
      </p:sp>
    </p:spTree>
    <p:extLst>
      <p:ext uri="{BB962C8B-B14F-4D97-AF65-F5344CB8AC3E}">
        <p14:creationId xmlns:p14="http://schemas.microsoft.com/office/powerpoint/2010/main" val="35049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269967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545AB4-406D-4924-81A0-3C3DB8D22241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(6, 5)</a:t>
            </a:r>
          </a:p>
        </p:txBody>
      </p:sp>
    </p:spTree>
    <p:extLst>
      <p:ext uri="{BB962C8B-B14F-4D97-AF65-F5344CB8AC3E}">
        <p14:creationId xmlns:p14="http://schemas.microsoft.com/office/powerpoint/2010/main" val="344475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32989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627358-8A5F-4D2A-8292-B02F6CA7455E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(9, 4)</a:t>
            </a:r>
          </a:p>
        </p:txBody>
      </p:sp>
    </p:spTree>
    <p:extLst>
      <p:ext uri="{BB962C8B-B14F-4D97-AF65-F5344CB8AC3E}">
        <p14:creationId xmlns:p14="http://schemas.microsoft.com/office/powerpoint/2010/main" val="74421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06209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D522D6-5BBF-4B2C-B2F5-9F6B9A16D7BB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(2, 1)</a:t>
            </a:r>
          </a:p>
        </p:txBody>
      </p:sp>
    </p:spTree>
    <p:extLst>
      <p:ext uri="{BB962C8B-B14F-4D97-AF65-F5344CB8AC3E}">
        <p14:creationId xmlns:p14="http://schemas.microsoft.com/office/powerpoint/2010/main" val="165285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969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831208D-AE5C-44FE-930D-0F41EFD7B03B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(8, 9)</a:t>
            </a:r>
          </a:p>
        </p:txBody>
      </p:sp>
    </p:spTree>
    <p:extLst>
      <p:ext uri="{BB962C8B-B14F-4D97-AF65-F5344CB8AC3E}">
        <p14:creationId xmlns:p14="http://schemas.microsoft.com/office/powerpoint/2010/main" val="92086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FE3940-5455-4A59-B7B6-F99E36FCE798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(5, 0)</a:t>
            </a:r>
          </a:p>
        </p:txBody>
      </p:sp>
    </p:spTree>
    <p:extLst>
      <p:ext uri="{BB962C8B-B14F-4D97-AF65-F5344CB8AC3E}">
        <p14:creationId xmlns:p14="http://schemas.microsoft.com/office/powerpoint/2010/main" val="32427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HW 2 due Friday</a:t>
            </a:r>
            <a:endParaRPr lang="en-US" dirty="0"/>
          </a:p>
          <a:p>
            <a:r>
              <a:rPr lang="en-US"/>
              <a:t>Project 1 due Friday!!</a:t>
            </a:r>
          </a:p>
          <a:p>
            <a:r>
              <a:rPr lang="en-US"/>
              <a:t>Lab 4: How's it going?</a:t>
            </a:r>
          </a:p>
          <a:p>
            <a:pPr lvl="1"/>
            <a:r>
              <a:rPr lang="en-US"/>
              <a:t>Lab 5 won't be available until Tuesday...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55021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FE3940-5455-4A59-B7B6-F99E36FCE798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(7, 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DC9E6-63BC-4E9D-9B35-38070318D0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87786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043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05038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FE3940-5455-4A59-B7B6-F99E36FCE798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(6, 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DC9E6-63BC-4E9D-9B35-38070318D0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87786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F0CBDF-941F-44D8-9EC2-D99D2A5A57F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562905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524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77162"/>
              </p:ext>
            </p:extLst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FE3940-5455-4A59-B7B6-F99E36FCE798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(1, 0)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DC9E6-63BC-4E9D-9B35-38070318D0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87786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F0CBDF-941F-44D8-9EC2-D99D2A5A57F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562905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AAA54-931A-4B60-A961-D3AC0AC071F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17573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306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FE3940-5455-4A59-B7B6-F99E36FCE798}"/>
              </a:ext>
            </a:extLst>
          </p:cNvPr>
          <p:cNvSpPr txBox="1"/>
          <p:nvPr/>
        </p:nvSpPr>
        <p:spPr>
          <a:xfrm>
            <a:off x="4805785" y="638890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(6, 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DC9E6-63BC-4E9D-9B35-38070318D0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87786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F0CBDF-941F-44D8-9EC2-D99D2A5A57F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562905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AAA54-931A-4B60-A961-D3AC0AC071F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17573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573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509869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0D6545-EFCB-4767-910A-A634F143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1806090"/>
            <a:ext cx="726757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3" y="46689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21E34B-D6A2-4D57-BF07-AB2EFD495516}"/>
              </a:ext>
            </a:extLst>
          </p:cNvPr>
          <p:cNvCxnSpPr/>
          <p:nvPr/>
        </p:nvCxnSpPr>
        <p:spPr bwMode="auto">
          <a:xfrm>
            <a:off x="7802266" y="2214680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24917B-49E9-4D00-B5F0-479D7781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01836" y="2926997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801F5-3369-477C-AE2F-34352591713B}"/>
              </a:ext>
            </a:extLst>
          </p:cNvPr>
          <p:cNvCxnSpPr/>
          <p:nvPr/>
        </p:nvCxnSpPr>
        <p:spPr bwMode="auto">
          <a:xfrm>
            <a:off x="3184558" y="3647541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63EA3-989F-4842-A216-6782E1AB82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38024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07C2CA-0225-4B95-9059-C0462F6CF15F}"/>
              </a:ext>
            </a:extLst>
          </p:cNvPr>
          <p:cNvCxnSpPr/>
          <p:nvPr/>
        </p:nvCxnSpPr>
        <p:spPr bwMode="auto">
          <a:xfrm>
            <a:off x="4729890" y="2212848"/>
            <a:ext cx="10972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DC9E6-63BC-4E9D-9B35-38070318D03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487786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F0CBDF-941F-44D8-9EC2-D99D2A5A57F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562905" y="2935224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AAA54-931A-4B60-A961-D3AC0AC071F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17573" y="2926080"/>
            <a:ext cx="969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6185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DADC-1D95-E1D4-1627-06D14417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Quick-Find in Java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87DB3-8207-C1F8-1C91-DEE6FE9B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600" y="1371600"/>
            <a:ext cx="7584800" cy="5257800"/>
          </a:xfrm>
        </p:spPr>
      </p:pic>
    </p:spTree>
    <p:extLst>
      <p:ext uri="{BB962C8B-B14F-4D97-AF65-F5344CB8AC3E}">
        <p14:creationId xmlns:p14="http://schemas.microsoft.com/office/powerpoint/2010/main" val="219601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0A3A-FD21-421A-BBB0-ADC05331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Quick-Find: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FFC9-39C5-E8F0-4490-D672D6EC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/>
          </a:p>
          <a:p>
            <a:endParaRPr lang="en-US"/>
          </a:p>
          <a:p>
            <a:endParaRPr lang="en-US"/>
          </a:p>
          <a:p>
            <a:r>
              <a:rPr lang="en-US"/>
              <a:t>Union is too expensive. It takes N</a:t>
            </a:r>
            <a:r>
              <a:rPr lang="en-US" baseline="30000"/>
              <a:t>2</a:t>
            </a:r>
            <a:r>
              <a:rPr lang="en-US"/>
              <a:t> array accesses to process a sequence of N union operations on N objects.</a:t>
            </a:r>
          </a:p>
          <a:p>
            <a:endParaRPr lang="en-US"/>
          </a:p>
          <a:p>
            <a:r>
              <a:rPr lang="en-US"/>
              <a:t>So a billion objects would take 30+ years of CPU time </a:t>
            </a:r>
            <a:r>
              <a:rPr lang="en-US">
                <a:sym typeface="Wingdings" panose="05000000000000000000" pitchFamily="2" charset="2"/>
              </a:rPr>
              <a:t>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1CDA5-BF7A-B5C0-3C7B-1BA443CA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531625"/>
            <a:ext cx="76295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F8E9-B0F1-F8BB-BA12-57D090FC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II: Quick-Union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3D5E-8266-3D0B-A23C-0B775A83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Structure: integer array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id[]</a:t>
            </a:r>
            <a:r>
              <a:rPr lang="en-US"/>
              <a:t> of length N</a:t>
            </a:r>
          </a:p>
          <a:p>
            <a:r>
              <a:rPr lang="en-US"/>
              <a:t>Interpretation: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id[p]</a:t>
            </a:r>
            <a:r>
              <a:rPr lang="en-US"/>
              <a:t> is the parent of p</a:t>
            </a:r>
          </a:p>
          <a:p>
            <a:pPr lvl="1"/>
            <a:r>
              <a:rPr lang="en-US"/>
              <a:t>What does that mean?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Each component is a rooted tree with</a:t>
            </a:r>
            <a:br>
              <a:rPr lang="en-US"/>
            </a:br>
            <a:r>
              <a:rPr lang="en-US"/>
              <a:t>every node in a tree (except the root)</a:t>
            </a:r>
            <a:br>
              <a:rPr lang="en-US"/>
            </a:br>
            <a:r>
              <a:rPr lang="en-US"/>
              <a:t>having a parent. The root is the</a:t>
            </a:r>
            <a:br>
              <a:rPr lang="en-US"/>
            </a:br>
            <a:r>
              <a:rPr lang="en-US"/>
              <a:t>representative of the component.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E7800-FCF6-E129-AD6B-A0CBD5FC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2967037"/>
            <a:ext cx="53054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EEE0C-21AD-D572-8FF2-582D7550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094" y="3951701"/>
            <a:ext cx="35909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F5B3-1EF2-8478-1BA2-91AE0D0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II: Quick-Union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6026-6D02-E864-963E-4DF55EE2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Find(p): what would this look like?</a:t>
            </a:r>
          </a:p>
          <a:p>
            <a:pPr lvl="1"/>
            <a:r>
              <a:rPr lang="en-US">
                <a:ea typeface="+mn-ea"/>
                <a:cs typeface="Courier New" panose="02070309020205020404" pitchFamily="49" charset="0"/>
              </a:rPr>
              <a:t>iterate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 = id[p]</a:t>
            </a:r>
            <a:r>
              <a:rPr lang="en-US" sz="2400">
                <a:cs typeface="Courier New" panose="02070309020205020404" pitchFamily="49" charset="0"/>
              </a:rPr>
              <a:t> </a:t>
            </a:r>
            <a:r>
              <a:rPr lang="en-US">
                <a:ea typeface="+mn-ea"/>
                <a:cs typeface="Courier New" panose="02070309020205020404" pitchFamily="49" charset="0"/>
              </a:rPr>
              <a:t>until p doesn't change</a:t>
            </a:r>
            <a:endParaRPr lang="en-US" b="1">
              <a:solidFill>
                <a:schemeClr val="accent3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en-US"/>
              <a:t>Connected(p, q)?</a:t>
            </a:r>
          </a:p>
          <a:p>
            <a:pPr lvl="1"/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find(p) == find(q)</a:t>
            </a:r>
          </a:p>
          <a:p>
            <a:r>
              <a:rPr lang="en-US"/>
              <a:t>Union(p, q)?</a:t>
            </a:r>
          </a:p>
          <a:p>
            <a:pPr lvl="1"/>
            <a:r>
              <a:rPr lang="en-US"/>
              <a:t>set the id of p's root to the id of q's root</a:t>
            </a:r>
            <a:endParaRPr lang="en-US" b="1">
              <a:solidFill>
                <a:schemeClr val="accent3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9350C-AF85-AC7A-64E2-712167CD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55" y="1455730"/>
            <a:ext cx="53054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CA354-642E-154F-FBEC-365C3CF6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21" y="1379835"/>
            <a:ext cx="3323799" cy="54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613168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1625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(4, 3)</a:t>
            </a:r>
          </a:p>
        </p:txBody>
      </p:sp>
    </p:spTree>
    <p:extLst>
      <p:ext uri="{BB962C8B-B14F-4D97-AF65-F5344CB8AC3E}">
        <p14:creationId xmlns:p14="http://schemas.microsoft.com/office/powerpoint/2010/main" val="63018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437E-4655-EE63-EDCD-0E64D108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developing 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B615-B471-6606-1584-EA65BD78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 the problem</a:t>
            </a:r>
          </a:p>
          <a:p>
            <a:r>
              <a:rPr lang="en-US"/>
              <a:t>Find an algorithm that solves it</a:t>
            </a:r>
          </a:p>
          <a:p>
            <a:r>
              <a:rPr lang="en-US"/>
              <a:t>Is it fast enough? Does it fit in memory?</a:t>
            </a:r>
          </a:p>
          <a:p>
            <a:r>
              <a:rPr lang="en-US"/>
              <a:t>If not, figure out why</a:t>
            </a:r>
          </a:p>
          <a:p>
            <a:r>
              <a:rPr lang="en-US"/>
              <a:t>Find a new way to address the problem</a:t>
            </a:r>
          </a:p>
          <a:p>
            <a:r>
              <a:rPr lang="en-US"/>
              <a:t>Iterate until happiness</a:t>
            </a:r>
          </a:p>
          <a:p>
            <a:endParaRPr lang="en-US"/>
          </a:p>
          <a:p>
            <a:r>
              <a:rPr lang="en-US"/>
              <a:t>Remember the scientific method?</a:t>
            </a:r>
          </a:p>
          <a:p>
            <a:r>
              <a:rPr lang="en-US"/>
              <a:t>Remember O() and mathematical analysis?</a:t>
            </a:r>
          </a:p>
        </p:txBody>
      </p:sp>
    </p:spTree>
    <p:extLst>
      <p:ext uri="{BB962C8B-B14F-4D97-AF65-F5344CB8AC3E}">
        <p14:creationId xmlns:p14="http://schemas.microsoft.com/office/powerpoint/2010/main" val="21620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86933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(3, 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0CCA2-590C-4407-8B21-AFF0BFF4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98" y="1711793"/>
            <a:ext cx="485775" cy="1514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51168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(6, 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DA2F0-4795-426E-9226-F3F13267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642" y="1691676"/>
            <a:ext cx="466725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0CCA2-590C-4407-8B21-AFF0BFF4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558" y="2710852"/>
            <a:ext cx="485775" cy="1514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BEFCBA-52BC-4A5C-9300-003E3DE7F51F}"/>
              </a:ext>
            </a:extLst>
          </p:cNvPr>
          <p:cNvSpPr/>
          <p:nvPr/>
        </p:nvSpPr>
        <p:spPr bwMode="auto">
          <a:xfrm>
            <a:off x="4464258" y="1697480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03769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(9, 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DA2F0-4795-426E-9226-F3F13267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642" y="1691676"/>
            <a:ext cx="466725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0CCA2-590C-4407-8B21-AFF0BFF4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558" y="2710852"/>
            <a:ext cx="485775" cy="1514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BEFCBA-52BC-4A5C-9300-003E3DE7F51F}"/>
              </a:ext>
            </a:extLst>
          </p:cNvPr>
          <p:cNvSpPr/>
          <p:nvPr/>
        </p:nvSpPr>
        <p:spPr bwMode="auto">
          <a:xfrm>
            <a:off x="4464258" y="1697480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E32E4-637E-4242-9970-7B40F2803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80" y="1691677"/>
            <a:ext cx="504825" cy="1514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966977-93E3-43DC-B243-4622992DFBE3}"/>
              </a:ext>
            </a:extLst>
          </p:cNvPr>
          <p:cNvSpPr/>
          <p:nvPr/>
        </p:nvSpPr>
        <p:spPr bwMode="auto">
          <a:xfrm>
            <a:off x="7109240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2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394699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(2,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EFCBA-52BC-4A5C-9300-003E3DE7F51F}"/>
              </a:ext>
            </a:extLst>
          </p:cNvPr>
          <p:cNvSpPr/>
          <p:nvPr/>
        </p:nvSpPr>
        <p:spPr bwMode="auto">
          <a:xfrm>
            <a:off x="4464258" y="1697480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E32E4-637E-4242-9970-7B40F280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0" y="1691677"/>
            <a:ext cx="504825" cy="1514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966977-93E3-43DC-B243-4622992DFBE3}"/>
              </a:ext>
            </a:extLst>
          </p:cNvPr>
          <p:cNvSpPr/>
          <p:nvPr/>
        </p:nvSpPr>
        <p:spPr bwMode="auto">
          <a:xfrm>
            <a:off x="7109240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415E22-673E-4EFE-9182-C06249AF3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60046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(8, 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EFCBA-52BC-4A5C-9300-003E3DE7F51F}"/>
              </a:ext>
            </a:extLst>
          </p:cNvPr>
          <p:cNvSpPr/>
          <p:nvPr/>
        </p:nvSpPr>
        <p:spPr bwMode="auto">
          <a:xfrm>
            <a:off x="4464258" y="1697480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E32E4-637E-4242-9970-7B40F280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0" y="1691677"/>
            <a:ext cx="504825" cy="1514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966977-93E3-43DC-B243-4622992DFBE3}"/>
              </a:ext>
            </a:extLst>
          </p:cNvPr>
          <p:cNvSpPr/>
          <p:nvPr/>
        </p:nvSpPr>
        <p:spPr bwMode="auto">
          <a:xfrm>
            <a:off x="7109240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BA1AE-8406-477C-AB3B-6A73AD70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3E257-5DA1-4187-BB3C-84F27F50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267" y="1699436"/>
            <a:ext cx="485775" cy="15144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D32415-99A6-438F-AF9E-7A32AB171BA8}"/>
              </a:ext>
            </a:extLst>
          </p:cNvPr>
          <p:cNvSpPr/>
          <p:nvPr/>
        </p:nvSpPr>
        <p:spPr bwMode="auto">
          <a:xfrm>
            <a:off x="3628638" y="1699435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(5, 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B0703-41A6-44F6-A922-027494338434}"/>
              </a:ext>
            </a:extLst>
          </p:cNvPr>
          <p:cNvSpPr/>
          <p:nvPr/>
        </p:nvSpPr>
        <p:spPr bwMode="auto">
          <a:xfrm>
            <a:off x="5252294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EFCBA-52BC-4A5C-9300-003E3DE7F51F}"/>
              </a:ext>
            </a:extLst>
          </p:cNvPr>
          <p:cNvSpPr/>
          <p:nvPr/>
        </p:nvSpPr>
        <p:spPr bwMode="auto">
          <a:xfrm>
            <a:off x="4464258" y="1697480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E32E4-637E-4242-9970-7B40F280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0" y="1691677"/>
            <a:ext cx="504825" cy="1514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966977-93E3-43DC-B243-4622992DFBE3}"/>
              </a:ext>
            </a:extLst>
          </p:cNvPr>
          <p:cNvSpPr/>
          <p:nvPr/>
        </p:nvSpPr>
        <p:spPr bwMode="auto">
          <a:xfrm>
            <a:off x="7109240" y="1696509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BA1AE-8406-477C-AB3B-6A73AD70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3E257-5DA1-4187-BB3C-84F27F50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267" y="1699436"/>
            <a:ext cx="485775" cy="15144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D32415-99A6-438F-AF9E-7A32AB171BA8}"/>
              </a:ext>
            </a:extLst>
          </p:cNvPr>
          <p:cNvSpPr/>
          <p:nvPr/>
        </p:nvSpPr>
        <p:spPr bwMode="auto">
          <a:xfrm>
            <a:off x="3628638" y="1699435"/>
            <a:ext cx="683055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26076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(7, 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BA1AE-8406-477C-AB3B-6A73AD70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3E257-5DA1-4187-BB3C-84F27F50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67" y="1707872"/>
            <a:ext cx="485775" cy="15144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D32415-99A6-438F-AF9E-7A32AB171BA8}"/>
              </a:ext>
            </a:extLst>
          </p:cNvPr>
          <p:cNvSpPr/>
          <p:nvPr/>
        </p:nvSpPr>
        <p:spPr bwMode="auto">
          <a:xfrm>
            <a:off x="3628638" y="1699435"/>
            <a:ext cx="4288843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7F3C6-3EBA-4F0D-913F-1A36A368D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031" y="1712783"/>
            <a:ext cx="485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6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70172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(6, 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BA1AE-8406-477C-AB3B-6A73AD70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D32415-99A6-438F-AF9E-7A32AB171BA8}"/>
              </a:ext>
            </a:extLst>
          </p:cNvPr>
          <p:cNvSpPr/>
          <p:nvPr/>
        </p:nvSpPr>
        <p:spPr bwMode="auto">
          <a:xfrm>
            <a:off x="3628638" y="1699435"/>
            <a:ext cx="4924813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7F3C6-3EBA-4F0D-913F-1A36A368D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031" y="1712783"/>
            <a:ext cx="485775" cy="252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ADAEC-46A2-4FA7-8B74-45CE57673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69" y="1715792"/>
            <a:ext cx="1676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3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674630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53A3C-EA2A-4861-94CF-6BAEF738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536192"/>
            <a:ext cx="85534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D506A2-FE3E-486E-A4D2-F2AEADB7EAAB}"/>
              </a:ext>
            </a:extLst>
          </p:cNvPr>
          <p:cNvSpPr txBox="1"/>
          <p:nvPr/>
        </p:nvSpPr>
        <p:spPr>
          <a:xfrm>
            <a:off x="4805785" y="643207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union (5, 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BA1AE-8406-477C-AB3B-6A73AD70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6" y="1665157"/>
            <a:ext cx="1819275" cy="25717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D32415-99A6-438F-AF9E-7A32AB171BA8}"/>
              </a:ext>
            </a:extLst>
          </p:cNvPr>
          <p:cNvSpPr/>
          <p:nvPr/>
        </p:nvSpPr>
        <p:spPr bwMode="auto">
          <a:xfrm>
            <a:off x="3628638" y="1699435"/>
            <a:ext cx="4924813" cy="48665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DDBD8-91DF-4239-81D6-34C3B9E9F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40" y="1698523"/>
            <a:ext cx="2886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8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II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0D6153-CDCD-415A-93E9-93103993B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8273"/>
              </p:ext>
            </p:extLst>
          </p:nvPr>
        </p:nvGraphicFramePr>
        <p:xfrm>
          <a:off x="1981200" y="56299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7991271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409084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701064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7349487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609719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422442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764168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0454355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423484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7676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1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537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500270-1462-4DE6-8CA1-D26A8561C1D7}"/>
              </a:ext>
            </a:extLst>
          </p:cNvPr>
          <p:cNvSpPr txBox="1"/>
          <p:nvPr/>
        </p:nvSpPr>
        <p:spPr>
          <a:xfrm>
            <a:off x="1983954" y="520018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id[]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A0CCC-D496-49E6-BBDD-EBDE9C6B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4" y="1410603"/>
            <a:ext cx="4616457" cy="40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25B0-DA51-3061-A957-A88CB08D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connectivity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7464-A0E3-7BAA-9F48-A2DF9FF1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 a set of N objects, we want to support two operations</a:t>
            </a:r>
          </a:p>
          <a:p>
            <a:pPr lvl="1"/>
            <a:r>
              <a:rPr lang="en-US"/>
              <a:t>Connect two objects</a:t>
            </a:r>
          </a:p>
          <a:p>
            <a:pPr lvl="1"/>
            <a:r>
              <a:rPr lang="en-US"/>
              <a:t>Determine whether a path exists connecting two objects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/>
              <a:t>connect 4 and 3</a:t>
            </a:r>
          </a:p>
          <a:p>
            <a:pPr marL="0" indent="0">
              <a:buNone/>
            </a:pPr>
            <a:r>
              <a:rPr lang="en-US" sz="2400"/>
              <a:t>connect 3 and 8</a:t>
            </a:r>
          </a:p>
          <a:p>
            <a:pPr marL="0" indent="0">
              <a:buNone/>
            </a:pPr>
            <a:r>
              <a:rPr lang="en-US" sz="2400"/>
              <a:t>connect 6 and 5</a:t>
            </a:r>
          </a:p>
          <a:p>
            <a:pPr marL="0" indent="0">
              <a:buNone/>
            </a:pPr>
            <a:r>
              <a:rPr lang="en-US" sz="2400"/>
              <a:t>connect 9 and 4</a:t>
            </a:r>
          </a:p>
          <a:p>
            <a:pPr marL="0" indent="0">
              <a:buNone/>
            </a:pPr>
            <a:r>
              <a:rPr lang="en-US" sz="2400"/>
              <a:t>connect 2 and 1</a:t>
            </a:r>
          </a:p>
          <a:p>
            <a:pPr marL="0" indent="0">
              <a:buNone/>
            </a:pPr>
            <a:r>
              <a:rPr lang="en-US" sz="2400"/>
              <a:t>are 0 and 7 connected?</a:t>
            </a:r>
          </a:p>
          <a:p>
            <a:pPr marL="0" indent="0">
              <a:buNone/>
            </a:pPr>
            <a:r>
              <a:rPr lang="en-US" sz="2400"/>
              <a:t>are 8 and 9 connected?</a:t>
            </a:r>
          </a:p>
          <a:p>
            <a:pPr marL="0" indent="0">
              <a:buNone/>
            </a:pPr>
            <a:r>
              <a:rPr lang="en-US" sz="2400"/>
              <a:t>connect 5 and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5CDA12-BA36-A4A7-4498-13A049886A2F}"/>
              </a:ext>
            </a:extLst>
          </p:cNvPr>
          <p:cNvGrpSpPr/>
          <p:nvPr/>
        </p:nvGrpSpPr>
        <p:grpSpPr>
          <a:xfrm>
            <a:off x="6627265" y="3049525"/>
            <a:ext cx="4705490" cy="1444819"/>
            <a:chOff x="6627265" y="3413342"/>
            <a:chExt cx="4705490" cy="14448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E277A9D-5F7A-6BEA-4564-7969B1B00028}"/>
                </a:ext>
              </a:extLst>
            </p:cNvPr>
            <p:cNvSpPr/>
            <p:nvPr/>
          </p:nvSpPr>
          <p:spPr bwMode="auto">
            <a:xfrm>
              <a:off x="6627265" y="3413342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宋体" pitchFamily="2" charset="-122"/>
                </a:rPr>
                <a:t>0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C5544BD-1518-1D0A-C1E1-86C2BCA9E1D6}"/>
                </a:ext>
              </a:extLst>
            </p:cNvPr>
            <p:cNvSpPr/>
            <p:nvPr/>
          </p:nvSpPr>
          <p:spPr bwMode="auto">
            <a:xfrm>
              <a:off x="6627265" y="4478686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F7C9FB2-144F-ACD1-B5A2-DB28DC79A6B2}"/>
                </a:ext>
              </a:extLst>
            </p:cNvPr>
            <p:cNvSpPr/>
            <p:nvPr/>
          </p:nvSpPr>
          <p:spPr bwMode="auto">
            <a:xfrm>
              <a:off x="7689795" y="3413342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45CE86-AF9A-C4B0-C4CB-F05D6F894E0C}"/>
                </a:ext>
              </a:extLst>
            </p:cNvPr>
            <p:cNvSpPr/>
            <p:nvPr/>
          </p:nvSpPr>
          <p:spPr bwMode="auto">
            <a:xfrm>
              <a:off x="7689795" y="4478686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B5C763A-A71E-A036-21FF-A84B5215DC97}"/>
                </a:ext>
              </a:extLst>
            </p:cNvPr>
            <p:cNvSpPr/>
            <p:nvPr/>
          </p:nvSpPr>
          <p:spPr bwMode="auto">
            <a:xfrm>
              <a:off x="8752325" y="3413342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96645EF-B5B6-5FCE-2649-E8B4F2CF3A26}"/>
                </a:ext>
              </a:extLst>
            </p:cNvPr>
            <p:cNvSpPr/>
            <p:nvPr/>
          </p:nvSpPr>
          <p:spPr bwMode="auto">
            <a:xfrm>
              <a:off x="8752325" y="4478686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F7CB7D-3251-5FB1-F908-65A9F23F91CC}"/>
                </a:ext>
              </a:extLst>
            </p:cNvPr>
            <p:cNvSpPr/>
            <p:nvPr/>
          </p:nvSpPr>
          <p:spPr bwMode="auto">
            <a:xfrm>
              <a:off x="9814855" y="3413342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9D10519-B977-C699-D363-C6E2EEB74A20}"/>
                </a:ext>
              </a:extLst>
            </p:cNvPr>
            <p:cNvSpPr/>
            <p:nvPr/>
          </p:nvSpPr>
          <p:spPr bwMode="auto">
            <a:xfrm>
              <a:off x="9814855" y="4478686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8FC712-FAD0-8415-02D8-3C1248B8E526}"/>
                </a:ext>
              </a:extLst>
            </p:cNvPr>
            <p:cNvSpPr/>
            <p:nvPr/>
          </p:nvSpPr>
          <p:spPr bwMode="auto">
            <a:xfrm>
              <a:off x="10877385" y="3413342"/>
              <a:ext cx="455370" cy="356553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2F205F-5F41-584C-E0EF-5211F1995174}"/>
                </a:ext>
              </a:extLst>
            </p:cNvPr>
            <p:cNvSpPr/>
            <p:nvPr/>
          </p:nvSpPr>
          <p:spPr bwMode="auto">
            <a:xfrm>
              <a:off x="10877385" y="4478686"/>
              <a:ext cx="455370" cy="379475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9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D5CC57-B9E3-42A1-1508-1A95BEE087A7}"/>
              </a:ext>
            </a:extLst>
          </p:cNvPr>
          <p:cNvCxnSpPr>
            <a:stCxn id="10" idx="3"/>
            <a:endCxn id="12" idx="1"/>
          </p:cNvCxnSpPr>
          <p:nvPr/>
        </p:nvCxnSpPr>
        <p:spPr bwMode="auto">
          <a:xfrm flipV="1">
            <a:off x="10270225" y="3227802"/>
            <a:ext cx="607160" cy="114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29C992-D93A-4E89-E731-BAD259C1A6C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>
            <a:off x="10042540" y="3429000"/>
            <a:ext cx="0" cy="685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0F6CFE-2EE3-6453-E748-11FC350A164C}"/>
              </a:ext>
            </a:extLst>
          </p:cNvPr>
          <p:cNvCxnSpPr>
            <a:stCxn id="5" idx="3"/>
            <a:endCxn id="7" idx="1"/>
          </p:cNvCxnSpPr>
          <p:nvPr/>
        </p:nvCxnSpPr>
        <p:spPr bwMode="auto">
          <a:xfrm>
            <a:off x="7082635" y="4304607"/>
            <a:ext cx="607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EDBCC8-1A3F-E591-342C-967F9F565E29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>
            <a:off x="11105070" y="3406078"/>
            <a:ext cx="0" cy="70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77F03-13DF-CFF4-F73C-E3680F0CFA64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>
            <a:off x="8145165" y="3239263"/>
            <a:ext cx="607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7E35E3BA-7351-3115-F176-5B547B19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8125" y="5635977"/>
            <a:ext cx="463605" cy="463605"/>
          </a:xfrm>
          <a:prstGeom prst="rect">
            <a:avLst/>
          </a:prstGeom>
        </p:spPr>
      </p:pic>
      <p:pic>
        <p:nvPicPr>
          <p:cNvPr id="33" name="Graphic 32" descr="Badge Cross with solid fill">
            <a:extLst>
              <a:ext uri="{FF2B5EF4-FFF2-40B4-BE49-F238E27FC236}">
                <a16:creationId xmlns:a16="http://schemas.microsoft.com/office/drawing/2014/main" id="{4BD243F9-A5E3-3A7C-EE32-F5313D1DB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8124" y="5220805"/>
            <a:ext cx="463605" cy="46360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3E8A79-9415-291B-5720-1686FE48A776}"/>
              </a:ext>
            </a:extLst>
          </p:cNvPr>
          <p:cNvCxnSpPr>
            <a:stCxn id="4" idx="2"/>
            <a:endCxn id="5" idx="0"/>
          </p:cNvCxnSpPr>
          <p:nvPr/>
        </p:nvCxnSpPr>
        <p:spPr bwMode="auto">
          <a:xfrm>
            <a:off x="6854950" y="3429000"/>
            <a:ext cx="0" cy="685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0C2FA4C-9913-FC04-A52D-AD2BF584EA85}"/>
              </a:ext>
            </a:extLst>
          </p:cNvPr>
          <p:cNvSpPr txBox="1"/>
          <p:nvPr/>
        </p:nvSpPr>
        <p:spPr>
          <a:xfrm>
            <a:off x="6741099" y="4830287"/>
            <a:ext cx="330193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576"/>
              </a:spcBef>
              <a:spcAft>
                <a:spcPts val="0"/>
              </a:spcAft>
              <a:buNone/>
            </a:pPr>
            <a:r>
              <a:rPr lang="en-US" sz="2400">
                <a:latin typeface="Carmina Lt BT" panose="0207050206030A030404" pitchFamily="18" charset="0"/>
                <a:ea typeface="+mn-ea"/>
              </a:rPr>
              <a:t>connect 7 and 2</a:t>
            </a:r>
          </a:p>
          <a:p>
            <a:pPr marL="0" indent="0">
              <a:spcBef>
                <a:spcPts val="576"/>
              </a:spcBef>
              <a:spcAft>
                <a:spcPts val="0"/>
              </a:spcAft>
              <a:buNone/>
            </a:pPr>
            <a:r>
              <a:rPr lang="en-US" sz="2400">
                <a:latin typeface="Carmina Lt BT" panose="0207050206030A030404" pitchFamily="18" charset="0"/>
                <a:ea typeface="+mn-ea"/>
              </a:rPr>
              <a:t>connect 6 and 1</a:t>
            </a:r>
          </a:p>
          <a:p>
            <a:pPr marL="0" indent="0">
              <a:spcBef>
                <a:spcPts val="576"/>
              </a:spcBef>
              <a:spcAft>
                <a:spcPts val="0"/>
              </a:spcAft>
              <a:buNone/>
            </a:pPr>
            <a:r>
              <a:rPr lang="en-US" sz="2400">
                <a:latin typeface="Carmina Lt BT" panose="0207050206030A030404" pitchFamily="18" charset="0"/>
                <a:ea typeface="+mn-ea"/>
              </a:rPr>
              <a:t>connect 1 and 0</a:t>
            </a:r>
          </a:p>
          <a:p>
            <a:pPr marL="0" indent="0">
              <a:spcBef>
                <a:spcPts val="576"/>
              </a:spcBef>
              <a:spcAft>
                <a:spcPts val="0"/>
              </a:spcAft>
              <a:buNone/>
            </a:pPr>
            <a:r>
              <a:rPr lang="en-US" sz="2400">
                <a:latin typeface="Carmina Lt BT" panose="0207050206030A030404" pitchFamily="18" charset="0"/>
                <a:ea typeface="+mn-ea"/>
              </a:rPr>
              <a:t>are 0 and 7 connected?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7FD67E-06D0-EFA8-8ADE-38164162BA9E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>
            <a:off x="8980010" y="3429000"/>
            <a:ext cx="0" cy="685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072FFC-C4B8-9B75-0A85-EC0F29D50A2D}"/>
              </a:ext>
            </a:extLst>
          </p:cNvPr>
          <p:cNvCxnSpPr>
            <a:stCxn id="7" idx="0"/>
            <a:endCxn id="6" idx="2"/>
          </p:cNvCxnSpPr>
          <p:nvPr/>
        </p:nvCxnSpPr>
        <p:spPr bwMode="auto">
          <a:xfrm flipV="1">
            <a:off x="7917480" y="3429000"/>
            <a:ext cx="0" cy="685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C8E0B3-DEDB-F8B5-7CD5-68C57DBC2866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7082635" y="3239263"/>
            <a:ext cx="607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Graphic 42" descr="Badge Tick1 with solid fill">
            <a:extLst>
              <a:ext uri="{FF2B5EF4-FFF2-40B4-BE49-F238E27FC236}">
                <a16:creationId xmlns:a16="http://schemas.microsoft.com/office/drawing/2014/main" id="{3A771C11-84B3-0640-58CB-48C6BA7A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9166" y="6151290"/>
            <a:ext cx="463605" cy="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DADC-1D95-E1D4-1627-06D14417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 in Java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715DDC-54D0-9C0E-B7D0-DF9CE91A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248" y="1371600"/>
            <a:ext cx="8639503" cy="5257800"/>
          </a:xfrm>
        </p:spPr>
      </p:pic>
    </p:spTree>
    <p:extLst>
      <p:ext uri="{BB962C8B-B14F-4D97-AF65-F5344CB8AC3E}">
        <p14:creationId xmlns:p14="http://schemas.microsoft.com/office/powerpoint/2010/main" val="3164328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0A3A-FD21-421A-BBB0-ADC05331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FFC9-39C5-E8F0-4490-D672D6EC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Trees can become tall chains. It still takes N</a:t>
            </a:r>
            <a:r>
              <a:rPr lang="en-US" baseline="30000"/>
              <a:t>2</a:t>
            </a:r>
            <a:r>
              <a:rPr lang="en-US"/>
              <a:t> array accesses to process a sequence of N union operations on N objects.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57CD7-D7B7-E527-561E-D8DFF263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503730"/>
            <a:ext cx="9639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B9A2-D741-268F-550F-50B31FB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larger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C6B0-B11E-F2B7-8408-74C41CC0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Is there a path</a:t>
            </a:r>
            <a:br>
              <a:rPr lang="en-US"/>
            </a:br>
            <a:r>
              <a:rPr lang="en-US"/>
              <a:t>connecting p and q?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8DA44-21E7-6C28-1395-2CFF0848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10" y="924465"/>
            <a:ext cx="6067425" cy="5848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0F678-C45D-A2D4-EBB0-246E38DEFAB2}"/>
              </a:ext>
            </a:extLst>
          </p:cNvPr>
          <p:cNvSpPr txBox="1"/>
          <p:nvPr/>
        </p:nvSpPr>
        <p:spPr>
          <a:xfrm>
            <a:off x="5881194" y="333448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E33B1-AC13-62D6-6D66-2150A4089E49}"/>
              </a:ext>
            </a:extLst>
          </p:cNvPr>
          <p:cNvSpPr txBox="1"/>
          <p:nvPr/>
        </p:nvSpPr>
        <p:spPr>
          <a:xfrm>
            <a:off x="11732836" y="609820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23990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30D4-A47A-4862-83BE-58EA6FCA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2AE8-657B-C844-D860-09A25952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When might this type of abstraction be useful?</a:t>
            </a:r>
          </a:p>
          <a:p>
            <a:pPr lvl="1"/>
            <a:r>
              <a:rPr lang="en-US"/>
              <a:t>Pixels in digital photo</a:t>
            </a:r>
          </a:p>
          <a:p>
            <a:pPr lvl="1"/>
            <a:r>
              <a:rPr lang="en-US"/>
              <a:t>Computers in a network</a:t>
            </a:r>
          </a:p>
          <a:p>
            <a:pPr lvl="1"/>
            <a:r>
              <a:rPr lang="en-US"/>
              <a:t>Friends in a social network</a:t>
            </a:r>
          </a:p>
          <a:p>
            <a:pPr lvl="1"/>
            <a:r>
              <a:rPr lang="en-US"/>
              <a:t>Transistors in a computer chip</a:t>
            </a:r>
          </a:p>
          <a:p>
            <a:pPr lvl="1"/>
            <a:r>
              <a:rPr lang="en-US"/>
              <a:t>Elements in a mathematical set</a:t>
            </a:r>
          </a:p>
          <a:p>
            <a:pPr lvl="1"/>
            <a:r>
              <a:rPr lang="en-US"/>
              <a:t>Variable names in a Fortran program</a:t>
            </a:r>
          </a:p>
          <a:p>
            <a:pPr lvl="1"/>
            <a:r>
              <a:rPr lang="en-US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20810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3B98-A568-E725-4016-2026EBDD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C997-1F88-D656-D279-DCC010A2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name for this abstraction is Union-Find</a:t>
            </a:r>
          </a:p>
          <a:p>
            <a:r>
              <a:rPr lang="en-US"/>
              <a:t>When programming it, it is common to name</a:t>
            </a:r>
            <a:br>
              <a:rPr lang="en-US"/>
            </a:br>
            <a:r>
              <a:rPr lang="en-US"/>
              <a:t>objects 0 to N-1</a:t>
            </a:r>
          </a:p>
          <a:p>
            <a:r>
              <a:rPr lang="en-US"/>
              <a:t>These objects names can serve as indices to an array</a:t>
            </a:r>
          </a:p>
          <a:p>
            <a:r>
              <a:rPr lang="en-US"/>
              <a:t>In chapter 3 we will learn about symbol tables that can be used as a data structure for translating from objects to integer names</a:t>
            </a:r>
          </a:p>
          <a:p>
            <a:r>
              <a:rPr lang="en-US"/>
              <a:t>We want a minimal representation that only supports what is necessary for Union-Find</a:t>
            </a:r>
          </a:p>
        </p:txBody>
      </p:sp>
    </p:spTree>
    <p:extLst>
      <p:ext uri="{BB962C8B-B14F-4D97-AF65-F5344CB8AC3E}">
        <p14:creationId xmlns:p14="http://schemas.microsoft.com/office/powerpoint/2010/main" val="24440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9724-24A2-29CA-70C2-3E897BB3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6A4B-F5AF-9D05-796D-24912B14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"Is connected to" is an equivalence relation</a:t>
            </a:r>
          </a:p>
          <a:p>
            <a:pPr lvl="1"/>
            <a:r>
              <a:rPr lang="en-US"/>
              <a:t>What does that mean?</a:t>
            </a:r>
          </a:p>
          <a:p>
            <a:pPr lvl="1"/>
            <a:r>
              <a:rPr lang="en-US"/>
              <a:t>I will use           to mean "is connected to"</a:t>
            </a:r>
          </a:p>
          <a:p>
            <a:r>
              <a:rPr lang="en-US"/>
              <a:t>Reflexive: p      p</a:t>
            </a:r>
          </a:p>
          <a:p>
            <a:r>
              <a:rPr lang="en-US"/>
              <a:t>Symmetric: if p       q then q       p</a:t>
            </a:r>
          </a:p>
          <a:p>
            <a:r>
              <a:rPr lang="en-US"/>
              <a:t>Transitive: if p      q and q      s then p      s</a:t>
            </a:r>
          </a:p>
          <a:p>
            <a:endParaRPr lang="en-US"/>
          </a:p>
          <a:p>
            <a:r>
              <a:rPr lang="en-US"/>
              <a:t>A </a:t>
            </a:r>
            <a:r>
              <a:rPr lang="en-US">
                <a:solidFill>
                  <a:schemeClr val="accent6"/>
                </a:solidFill>
              </a:rPr>
              <a:t>connected component </a:t>
            </a:r>
            <a:r>
              <a:rPr lang="en-US"/>
              <a:t>is a maximal set of objects that are all mutually connected</a:t>
            </a:r>
          </a:p>
        </p:txBody>
      </p:sp>
      <p:pic>
        <p:nvPicPr>
          <p:cNvPr id="5" name="Graphic 4" descr="Acquisition with solid fill">
            <a:extLst>
              <a:ext uri="{FF2B5EF4-FFF2-40B4-BE49-F238E27FC236}">
                <a16:creationId xmlns:a16="http://schemas.microsoft.com/office/drawing/2014/main" id="{412B92A5-E13A-3E4D-656A-6D52686E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6095" y="2366470"/>
            <a:ext cx="608990" cy="608990"/>
          </a:xfrm>
          <a:prstGeom prst="rect">
            <a:avLst/>
          </a:prstGeom>
        </p:spPr>
      </p:pic>
      <p:pic>
        <p:nvPicPr>
          <p:cNvPr id="6" name="Graphic 5" descr="Acquisition with solid fill">
            <a:extLst>
              <a:ext uri="{FF2B5EF4-FFF2-40B4-BE49-F238E27FC236}">
                <a16:creationId xmlns:a16="http://schemas.microsoft.com/office/drawing/2014/main" id="{4DCAFC4F-D93F-772A-3704-FC988747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5045" y="3426000"/>
            <a:ext cx="608990" cy="608990"/>
          </a:xfrm>
          <a:prstGeom prst="rect">
            <a:avLst/>
          </a:prstGeom>
        </p:spPr>
      </p:pic>
      <p:pic>
        <p:nvPicPr>
          <p:cNvPr id="7" name="Graphic 6" descr="Acquisition with solid fill">
            <a:extLst>
              <a:ext uri="{FF2B5EF4-FFF2-40B4-BE49-F238E27FC236}">
                <a16:creationId xmlns:a16="http://schemas.microsoft.com/office/drawing/2014/main" id="{AEB49041-1E80-937F-BE53-A8E1FF53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454" y="3426000"/>
            <a:ext cx="608990" cy="608990"/>
          </a:xfrm>
          <a:prstGeom prst="rect">
            <a:avLst/>
          </a:prstGeom>
        </p:spPr>
      </p:pic>
      <p:pic>
        <p:nvPicPr>
          <p:cNvPr id="8" name="Graphic 7" descr="Acquisition with solid fill">
            <a:extLst>
              <a:ext uri="{FF2B5EF4-FFF2-40B4-BE49-F238E27FC236}">
                <a16:creationId xmlns:a16="http://schemas.microsoft.com/office/drawing/2014/main" id="{E4619A74-BC46-CBCD-F71B-A5B4C2CF6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9539" y="3968170"/>
            <a:ext cx="608990" cy="608990"/>
          </a:xfrm>
          <a:prstGeom prst="rect">
            <a:avLst/>
          </a:prstGeom>
        </p:spPr>
      </p:pic>
      <p:pic>
        <p:nvPicPr>
          <p:cNvPr id="9" name="Graphic 8" descr="Acquisition with solid fill">
            <a:extLst>
              <a:ext uri="{FF2B5EF4-FFF2-40B4-BE49-F238E27FC236}">
                <a16:creationId xmlns:a16="http://schemas.microsoft.com/office/drawing/2014/main" id="{B90B2F50-B178-EA0C-D9E9-7DEC4E49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0453" y="3968170"/>
            <a:ext cx="608990" cy="608990"/>
          </a:xfrm>
          <a:prstGeom prst="rect">
            <a:avLst/>
          </a:prstGeom>
        </p:spPr>
      </p:pic>
      <p:pic>
        <p:nvPicPr>
          <p:cNvPr id="10" name="Graphic 9" descr="Acquisition with solid fill">
            <a:extLst>
              <a:ext uri="{FF2B5EF4-FFF2-40B4-BE49-F238E27FC236}">
                <a16:creationId xmlns:a16="http://schemas.microsoft.com/office/drawing/2014/main" id="{B42510FF-EFF3-2E1A-521B-A34B6334D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6873" y="3968170"/>
            <a:ext cx="608990" cy="608990"/>
          </a:xfrm>
          <a:prstGeom prst="rect">
            <a:avLst/>
          </a:prstGeom>
        </p:spPr>
      </p:pic>
      <p:pic>
        <p:nvPicPr>
          <p:cNvPr id="11" name="Graphic 10" descr="Acquisition with solid fill">
            <a:extLst>
              <a:ext uri="{FF2B5EF4-FFF2-40B4-BE49-F238E27FC236}">
                <a16:creationId xmlns:a16="http://schemas.microsoft.com/office/drawing/2014/main" id="{6A3D269D-9410-DC3C-35C1-E26B0E31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0549" y="2862825"/>
            <a:ext cx="608990" cy="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CE3B-BE58-354B-95DF-26009D44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Union-Find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81E4-5501-3267-7FC5-8A973737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Operations</a:t>
            </a:r>
          </a:p>
          <a:p>
            <a:pPr lvl="1"/>
            <a:r>
              <a:rPr lang="en-US"/>
              <a:t>Find: which component is p in?</a:t>
            </a:r>
          </a:p>
          <a:p>
            <a:pPr lvl="1"/>
            <a:r>
              <a:rPr lang="en-US"/>
              <a:t>Connected: are p and q in the same component?</a:t>
            </a:r>
          </a:p>
          <a:p>
            <a:pPr lvl="1"/>
            <a:r>
              <a:rPr lang="en-US"/>
              <a:t>Union: merge the components that p and q each belong to into a single connected component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385C9-9751-4CEA-96CC-4DDD0C0B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3739125"/>
            <a:ext cx="94202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44936</TotalTime>
  <Words>1391</Words>
  <Application>Microsoft Office PowerPoint</Application>
  <PresentationFormat>Widescreen</PresentationFormat>
  <Paragraphs>654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Profile</vt:lpstr>
      <vt:lpstr>Union-Find</vt:lpstr>
      <vt:lpstr>Alerts</vt:lpstr>
      <vt:lpstr>Steps to developing an algorithm</vt:lpstr>
      <vt:lpstr>Dynamic connectivity problem</vt:lpstr>
      <vt:lpstr>A larger example</vt:lpstr>
      <vt:lpstr>Applications</vt:lpstr>
      <vt:lpstr>Modeling</vt:lpstr>
      <vt:lpstr>More Modeling</vt:lpstr>
      <vt:lpstr>Union-Find Data Type</vt:lpstr>
      <vt:lpstr>Approach I: Quick-Find</vt:lpstr>
      <vt:lpstr>Approach I: Quick-Find Implementation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Demo I</vt:lpstr>
      <vt:lpstr>Quick-Find in Java</vt:lpstr>
      <vt:lpstr>Quick-Find: Analysis</vt:lpstr>
      <vt:lpstr>Approach II: Quick-Union</vt:lpstr>
      <vt:lpstr>Approach II: Quick-Union Implementation</vt:lpstr>
      <vt:lpstr>Demo II</vt:lpstr>
      <vt:lpstr>Demo II</vt:lpstr>
      <vt:lpstr>Demo II</vt:lpstr>
      <vt:lpstr>Demo II</vt:lpstr>
      <vt:lpstr>Demo II</vt:lpstr>
      <vt:lpstr>Demo II</vt:lpstr>
      <vt:lpstr>Demo II</vt:lpstr>
      <vt:lpstr>Demo II</vt:lpstr>
      <vt:lpstr>Demo II</vt:lpstr>
      <vt:lpstr>Demo II</vt:lpstr>
      <vt:lpstr>Demo II</vt:lpstr>
      <vt:lpstr>Quick-Union in Java</vt:lpstr>
      <vt:lpstr>Quick-Union: Analysis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587</cp:revision>
  <dcterms:created xsi:type="dcterms:W3CDTF">2005-03-22T22:30:11Z</dcterms:created>
  <dcterms:modified xsi:type="dcterms:W3CDTF">2022-09-16T01:23:01Z</dcterms:modified>
</cp:coreProperties>
</file>