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3" r:id="rId1"/>
  </p:sldMasterIdLst>
  <p:notesMasterIdLst>
    <p:notesMasterId r:id="rId15"/>
  </p:notesMasterIdLst>
  <p:handoutMasterIdLst>
    <p:handoutMasterId r:id="rId16"/>
  </p:handoutMasterIdLst>
  <p:sldIdLst>
    <p:sldId id="448" r:id="rId2"/>
    <p:sldId id="460" r:id="rId3"/>
    <p:sldId id="457" r:id="rId4"/>
    <p:sldId id="458" r:id="rId5"/>
    <p:sldId id="459" r:id="rId6"/>
    <p:sldId id="462" r:id="rId7"/>
    <p:sldId id="463" r:id="rId8"/>
    <p:sldId id="464" r:id="rId9"/>
    <p:sldId id="465" r:id="rId10"/>
    <p:sldId id="466" r:id="rId11"/>
    <p:sldId id="467" r:id="rId12"/>
    <p:sldId id="468" r:id="rId13"/>
    <p:sldId id="461" r:id="rId14"/>
  </p:sldIdLst>
  <p:sldSz cx="12192000" cy="6858000"/>
  <p:notesSz cx="7315200" cy="9601200"/>
  <p:embeddedFontLst>
    <p:embeddedFont>
      <p:font typeface="Americana BT" panose="02020504070506020904" pitchFamily="18" charset="0"/>
      <p:regular r:id="rId17"/>
      <p:bold r:id="rId18"/>
      <p:italic r:id="rId19"/>
    </p:embeddedFont>
    <p:embeddedFont>
      <p:font typeface="Calibri" panose="020F0502020204030204" pitchFamily="34" charset="0"/>
      <p:regular r:id="rId20"/>
      <p:bold r:id="rId21"/>
      <p:italic r:id="rId22"/>
      <p:boldItalic r:id="rId23"/>
    </p:embeddedFont>
    <p:embeddedFont>
      <p:font typeface="Carmina Lt BT" panose="0207050206030A030404" pitchFamily="18" charset="0"/>
      <p:regular r:id="rId24"/>
    </p:embeddedFont>
    <p:embeddedFont>
      <p:font typeface="Georgia" panose="02040502050405020303" pitchFamily="18" charset="0"/>
      <p:regular r:id="rId25"/>
      <p:bold r:id="rId26"/>
      <p:italic r:id="rId27"/>
      <p:boldItalic r:id="rId28"/>
    </p:embeddedFont>
    <p:embeddedFont>
      <p:font typeface="Verdana" panose="020B0604030504040204" pitchFamily="34" charset="0"/>
      <p:regular r:id="rId29"/>
      <p:bold r:id="rId30"/>
      <p:italic r:id="rId31"/>
      <p:boldItalic r:id="rId32"/>
    </p:embeddedFont>
  </p:embeddedFontLst>
  <p:defaultTex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1E3"/>
    <a:srgbClr val="F2D59C"/>
    <a:srgbClr val="FFFFFF"/>
    <a:srgbClr val="A7A7A7"/>
    <a:srgbClr val="9BFFC8"/>
    <a:srgbClr val="FF9797"/>
    <a:srgbClr val="99FF66"/>
    <a:srgbClr val="66FF66"/>
    <a:srgbClr val="FF9933"/>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92" autoAdjust="0"/>
    <p:restoredTop sz="94660" autoAdjust="0"/>
  </p:normalViewPr>
  <p:slideViewPr>
    <p:cSldViewPr>
      <p:cViewPr varScale="1">
        <p:scale>
          <a:sx n="89" d="100"/>
          <a:sy n="89" d="100"/>
        </p:scale>
        <p:origin x="108" y="438"/>
      </p:cViewPr>
      <p:guideLst>
        <p:guide orient="horz" pos="2160"/>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3180" tIns="46590" rIns="93180" bIns="46590"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3379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3180" tIns="46590" rIns="93180" bIns="46590"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3379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3180" tIns="46590" rIns="93180" bIns="46590"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3379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3180" tIns="46590" rIns="93180" bIns="46590" numCol="1" anchor="b" anchorCtr="0" compatLnSpc="1">
            <a:prstTxWarp prst="textNoShape">
              <a:avLst/>
            </a:prstTxWarp>
          </a:bodyPr>
          <a:lstStyle>
            <a:lvl1pPr algn="r" defTabSz="931863" eaLnBrk="1" hangingPunct="1">
              <a:defRPr sz="1200">
                <a:latin typeface="Arial" panose="020B0604020202020204" pitchFamily="34" charset="0"/>
              </a:defRPr>
            </a:lvl1pPr>
          </a:lstStyle>
          <a:p>
            <a:pPr>
              <a:defRPr/>
            </a:pPr>
            <a:fld id="{7E8A2B57-62EC-4BAE-9A84-C6712FC37006}" type="slidenum">
              <a:rPr lang="en-US"/>
              <a:pPr>
                <a:defRPr/>
              </a:pPr>
              <a:t>‹#›</a:t>
            </a:fld>
            <a:endParaRPr lang="en-US"/>
          </a:p>
        </p:txBody>
      </p:sp>
    </p:spTree>
    <p:extLst>
      <p:ext uri="{BB962C8B-B14F-4D97-AF65-F5344CB8AC3E}">
        <p14:creationId xmlns:p14="http://schemas.microsoft.com/office/powerpoint/2010/main" val="7622549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pPr>
              <a:defRPr/>
            </a:pPr>
            <a:fld id="{D44400E7-0945-463B-854C-2C4C8A80AD69}" type="datetimeFigureOut">
              <a:rPr lang="en-US"/>
              <a:pPr>
                <a:defRPr/>
              </a:pPr>
              <a:t>8/29/2022</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C66AB41-2DBD-467C-A47B-3DF4A503E9BF}" type="slidenum">
              <a:rPr lang="en-US"/>
              <a:pPr>
                <a:defRPr/>
              </a:pPr>
              <a:t>‹#›</a:t>
            </a:fld>
            <a:endParaRPr lang="en-US"/>
          </a:p>
        </p:txBody>
      </p:sp>
    </p:spTree>
    <p:extLst>
      <p:ext uri="{BB962C8B-B14F-4D97-AF65-F5344CB8AC3E}">
        <p14:creationId xmlns:p14="http://schemas.microsoft.com/office/powerpoint/2010/main" val="37009891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宋体" panose="02010600030101010101" pitchFamily="2" charset="-122"/>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fld id="{3E62D02B-A39D-4D7F-82FC-832C5CE9C190}" type="slidenum">
              <a:rPr lang="en-US" altLang="en-US" smtClean="0"/>
              <a:pPr/>
              <a:t>1</a:t>
            </a:fld>
            <a:endParaRPr lang="en-US" altLang="en-US"/>
          </a:p>
        </p:txBody>
      </p:sp>
    </p:spTree>
    <p:extLst>
      <p:ext uri="{BB962C8B-B14F-4D97-AF65-F5344CB8AC3E}">
        <p14:creationId xmlns:p14="http://schemas.microsoft.com/office/powerpoint/2010/main" val="2821957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grpSp>
        <p:nvGrpSpPr>
          <p:cNvPr id="4" name="Group 12"/>
          <p:cNvGrpSpPr>
            <a:grpSpLocks/>
          </p:cNvGrpSpPr>
          <p:nvPr/>
        </p:nvGrpSpPr>
        <p:grpSpPr bwMode="auto">
          <a:xfrm>
            <a:off x="609600" y="2670176"/>
            <a:ext cx="11582400" cy="227013"/>
            <a:chOff x="288" y="1682"/>
            <a:chExt cx="5472" cy="239"/>
          </a:xfrm>
        </p:grpSpPr>
        <p:sp>
          <p:nvSpPr>
            <p:cNvPr id="5" name="AutoShape 10"/>
            <p:cNvSpPr>
              <a:spLocks noChangeArrowheads="1"/>
            </p:cNvSpPr>
            <p:nvPr userDrawn="1"/>
          </p:nvSpPr>
          <p:spPr bwMode="auto">
            <a:xfrm>
              <a:off x="288" y="1682"/>
              <a:ext cx="5472" cy="150"/>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FF0000"/>
            </a:solidFill>
            <a:ln w="9525">
              <a:solidFill>
                <a:schemeClr val="accent2"/>
              </a:solidFill>
              <a:round/>
              <a:headEnd/>
              <a:tailEnd/>
            </a:ln>
          </p:spPr>
          <p:txBody>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eaLnBrk="1" hangingPunct="1">
                <a:defRPr/>
              </a:pPr>
              <a:endParaRPr lang="en-US" sz="1600">
                <a:latin typeface="Times New Roman" panose="02020603050405020304" pitchFamily="18" charset="0"/>
              </a:endParaRPr>
            </a:p>
          </p:txBody>
        </p:sp>
        <p:sp>
          <p:nvSpPr>
            <p:cNvPr id="6" name="Text Box 11"/>
            <p:cNvSpPr txBox="1">
              <a:spLocks noChangeArrowheads="1"/>
            </p:cNvSpPr>
            <p:nvPr userDrawn="1"/>
          </p:nvSpPr>
          <p:spPr bwMode="auto">
            <a:xfrm>
              <a:off x="3597" y="1682"/>
              <a:ext cx="173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r>
                <a:rPr lang="en-US" sz="600" b="1" dirty="0">
                  <a:latin typeface="Georgia" panose="02040502050405020303" pitchFamily="18" charset="0"/>
                </a:rPr>
                <a:t>Computer Science  </a:t>
              </a:r>
              <a:r>
                <a:rPr lang="en-US" sz="600" dirty="0">
                  <a:solidFill>
                    <a:srgbClr val="FF0000"/>
                  </a:solidFill>
                  <a:latin typeface="Georgia" panose="02040502050405020303" pitchFamily="18" charset="0"/>
                  <a:sym typeface="Wingdings" panose="05000000000000000000" pitchFamily="2" charset="2"/>
                </a:rPr>
                <a:t></a:t>
              </a:r>
              <a:r>
                <a:rPr lang="en-US" sz="600" b="1" dirty="0">
                  <a:latin typeface="Georgia" panose="02040502050405020303" pitchFamily="18" charset="0"/>
                </a:rPr>
                <a:t>  Engineering  </a:t>
              </a:r>
              <a:r>
                <a:rPr lang="en-US" sz="600" dirty="0">
                  <a:solidFill>
                    <a:srgbClr val="FF0000"/>
                  </a:solidFill>
                  <a:latin typeface="Georgia" panose="02040502050405020303" pitchFamily="18" charset="0"/>
                  <a:sym typeface="Wingdings" panose="05000000000000000000" pitchFamily="2" charset="2"/>
                </a:rPr>
                <a:t></a:t>
              </a:r>
              <a:r>
                <a:rPr lang="en-US" sz="600" b="1" dirty="0">
                  <a:latin typeface="Georgia" panose="02040502050405020303" pitchFamily="18" charset="0"/>
                </a:rPr>
                <a:t>  Otterbein University</a:t>
              </a:r>
            </a:p>
          </p:txBody>
        </p:sp>
        <p:sp>
          <p:nvSpPr>
            <p:cNvPr id="7" name="Line 12"/>
            <p:cNvSpPr>
              <a:spLocks noChangeShapeType="1"/>
            </p:cNvSpPr>
            <p:nvPr userDrawn="1"/>
          </p:nvSpPr>
          <p:spPr bwMode="auto">
            <a:xfrm flipV="1">
              <a:off x="288" y="1921"/>
              <a:ext cx="5472" cy="0"/>
            </a:xfrm>
            <a:prstGeom prst="line">
              <a:avLst/>
            </a:prstGeom>
            <a:noFill/>
            <a:ln w="57150">
              <a:solidFill>
                <a:srgbClr val="F2D59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2226" name="Rectangle 2"/>
          <p:cNvSpPr>
            <a:spLocks noGrp="1" noChangeArrowheads="1"/>
          </p:cNvSpPr>
          <p:nvPr>
            <p:ph type="ctrTitle"/>
          </p:nvPr>
        </p:nvSpPr>
        <p:spPr>
          <a:xfrm>
            <a:off x="914400" y="990600"/>
            <a:ext cx="10363200" cy="1371600"/>
          </a:xfrm>
          <a:prstGeom prst="rect">
            <a:avLst/>
          </a:prstGeom>
        </p:spPr>
        <p:txBody>
          <a:bodyPr/>
          <a:lstStyle>
            <a:lvl1pPr>
              <a:defRPr sz="4000">
                <a:latin typeface="Americana BT" panose="02020504070506020904" pitchFamily="18" charset="0"/>
              </a:defRPr>
            </a:lvl1pPr>
          </a:lstStyle>
          <a:p>
            <a:r>
              <a:rPr lang="en-US" dirty="0"/>
              <a:t>Click to edit Master title style</a:t>
            </a:r>
          </a:p>
        </p:txBody>
      </p:sp>
      <p:sp>
        <p:nvSpPr>
          <p:cNvPr id="52227" name="Rectangle 3"/>
          <p:cNvSpPr>
            <a:spLocks noGrp="1" noChangeArrowheads="1"/>
          </p:cNvSpPr>
          <p:nvPr>
            <p:ph type="subTitle" idx="1"/>
          </p:nvPr>
        </p:nvSpPr>
        <p:spPr>
          <a:xfrm>
            <a:off x="1930400" y="3429000"/>
            <a:ext cx="9347200" cy="1600200"/>
          </a:xfrm>
          <a:prstGeom prst="rect">
            <a:avLst/>
          </a:prstGeom>
        </p:spPr>
        <p:txBody>
          <a:bodyPr/>
          <a:lstStyle>
            <a:lvl1pPr marL="0" indent="0">
              <a:buFont typeface="Wingdings" pitchFamily="2" charset="2"/>
              <a:buNone/>
              <a:defRPr sz="2800">
                <a:latin typeface="Americana BT" panose="02020504070506020904" pitchFamily="18" charset="0"/>
              </a:defRPr>
            </a:lvl1pPr>
          </a:lstStyle>
          <a:p>
            <a:r>
              <a:rPr lang="en-US" dirty="0"/>
              <a:t>Click to edit Master subtitle style</a:t>
            </a:r>
          </a:p>
        </p:txBody>
      </p:sp>
    </p:spTree>
    <p:extLst>
      <p:ext uri="{BB962C8B-B14F-4D97-AF65-F5344CB8AC3E}">
        <p14:creationId xmlns:p14="http://schemas.microsoft.com/office/powerpoint/2010/main" val="393877527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2800" cy="835025"/>
          </a:xfrm>
          <a:prstGeom prst="rect">
            <a:avLst/>
          </a:prstGeom>
        </p:spPr>
        <p:txBody>
          <a:bodyPr/>
          <a:lstStyle>
            <a:lvl1pPr>
              <a:defRPr>
                <a:latin typeface="Americana BT" panose="02020504070506020904" pitchFamily="18" charset="0"/>
              </a:defRPr>
            </a:lvl1pPr>
          </a:lstStyle>
          <a:p>
            <a:r>
              <a:rPr lang="en-US" dirty="0"/>
              <a:t>Click to edit Master title style</a:t>
            </a:r>
          </a:p>
        </p:txBody>
      </p:sp>
      <p:sp>
        <p:nvSpPr>
          <p:cNvPr id="3" name="Content Placeholder 2"/>
          <p:cNvSpPr>
            <a:spLocks noGrp="1"/>
          </p:cNvSpPr>
          <p:nvPr>
            <p:ph idx="1"/>
          </p:nvPr>
        </p:nvSpPr>
        <p:spPr>
          <a:xfrm>
            <a:off x="609600" y="1371600"/>
            <a:ext cx="10972800" cy="5257800"/>
          </a:xfrm>
          <a:prstGeom prst="rect">
            <a:avLst/>
          </a:prstGeom>
        </p:spPr>
        <p:txBody>
          <a:bodyPr/>
          <a:lstStyle>
            <a:lvl1pPr>
              <a:buClr>
                <a:srgbClr val="FF0000"/>
              </a:buClr>
              <a:defRPr>
                <a:latin typeface="Carmina Lt BT" panose="0207050206030A030404" pitchFamily="18" charset="0"/>
              </a:defRPr>
            </a:lvl1pPr>
            <a:lvl2pPr>
              <a:buClr>
                <a:srgbClr val="FF0000"/>
              </a:buClr>
              <a:defRPr>
                <a:latin typeface="Carmina Lt BT" panose="0207050206030A030404" pitchFamily="18" charset="0"/>
              </a:defRPr>
            </a:lvl2pPr>
            <a:lvl3pPr>
              <a:buClr>
                <a:srgbClr val="FF0000"/>
              </a:buClr>
              <a:defRPr>
                <a:latin typeface="Carmina Lt BT" panose="0207050206030A030404" pitchFamily="18" charset="0"/>
              </a:defRPr>
            </a:lvl3pPr>
            <a:lvl4pPr>
              <a:buClr>
                <a:srgbClr val="FF0000"/>
              </a:buClr>
              <a:defRPr>
                <a:latin typeface="Carmina Lt BT" panose="0207050206030A030404" pitchFamily="18" charset="0"/>
              </a:defRPr>
            </a:lvl4pPr>
            <a:lvl5pPr>
              <a:buClr>
                <a:srgbClr val="FF0000"/>
              </a:buClr>
              <a:defRPr>
                <a:latin typeface="Carmina Lt BT" panose="0207050206030A0304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57609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4"/>
          <p:cNvSpPr>
            <a:spLocks noChangeArrowheads="1"/>
          </p:cNvSpPr>
          <p:nvPr/>
        </p:nvSpPr>
        <p:spPr bwMode="auto">
          <a:xfrm>
            <a:off x="609600" y="1109664"/>
            <a:ext cx="10972800" cy="109537"/>
          </a:xfrm>
          <a:custGeom>
            <a:avLst/>
            <a:gdLst>
              <a:gd name="T0" fmla="*/ 0 w 1000"/>
              <a:gd name="T1" fmla="*/ 0 h 1000"/>
              <a:gd name="T2" fmla="*/ 2147483646 w 1000"/>
              <a:gd name="T3" fmla="*/ 0 h 1000"/>
              <a:gd name="T4" fmla="*/ 2147483646 w 1000"/>
              <a:gd name="T5" fmla="*/ 11998354 h 1000"/>
              <a:gd name="T6" fmla="*/ 0 w 1000"/>
              <a:gd name="T7" fmla="*/ 11998354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FF0000"/>
          </a:solidFill>
          <a:ln w="9525">
            <a:solidFill>
              <a:srgbClr val="FF0000"/>
            </a:solidFill>
            <a:round/>
            <a:headEnd/>
            <a:tailEnd/>
          </a:ln>
        </p:spPr>
        <p:txBody>
          <a:bodyPr/>
          <a:lstStyle/>
          <a:p>
            <a:endParaRPr lang="en-US"/>
          </a:p>
        </p:txBody>
      </p:sp>
      <p:sp>
        <p:nvSpPr>
          <p:cNvPr id="51209" name="Text Box 9"/>
          <p:cNvSpPr txBox="1">
            <a:spLocks noChangeArrowheads="1"/>
          </p:cNvSpPr>
          <p:nvPr/>
        </p:nvSpPr>
        <p:spPr bwMode="auto">
          <a:xfrm>
            <a:off x="7262285" y="1076326"/>
            <a:ext cx="2132315" cy="200055"/>
          </a:xfrm>
          <a:prstGeom prst="rect">
            <a:avLst/>
          </a:prstGeom>
          <a:noFill/>
          <a:ln w="9525">
            <a:noFill/>
            <a:miter lim="800000"/>
            <a:headEnd/>
            <a:tailEnd/>
          </a:ln>
          <a:effectLst/>
        </p:spPr>
        <p:txBody>
          <a:bodyPr wrap="non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defRPr/>
            </a:pPr>
            <a:r>
              <a:rPr lang="en-US" sz="700" b="1" dirty="0">
                <a:latin typeface="Georgia" panose="02040502050405020303" pitchFamily="18" charset="0"/>
              </a:rPr>
              <a:t>Computer Science  </a:t>
            </a:r>
            <a:r>
              <a:rPr lang="en-US" sz="700" dirty="0">
                <a:solidFill>
                  <a:srgbClr val="FF0000"/>
                </a:solidFill>
                <a:sym typeface="Wingdings" panose="05000000000000000000" pitchFamily="2" charset="2"/>
              </a:rPr>
              <a:t></a:t>
            </a:r>
            <a:r>
              <a:rPr lang="en-US" sz="700" b="1" dirty="0">
                <a:latin typeface="Georgia" panose="02040502050405020303" pitchFamily="18" charset="0"/>
              </a:rPr>
              <a:t>  Otterbein University</a:t>
            </a:r>
          </a:p>
        </p:txBody>
      </p:sp>
      <p:sp>
        <p:nvSpPr>
          <p:cNvPr id="1030" name="Line 12"/>
          <p:cNvSpPr>
            <a:spLocks noChangeShapeType="1"/>
          </p:cNvSpPr>
          <p:nvPr/>
        </p:nvSpPr>
        <p:spPr bwMode="auto">
          <a:xfrm flipV="1">
            <a:off x="609600" y="1277938"/>
            <a:ext cx="10972800" cy="0"/>
          </a:xfrm>
          <a:prstGeom prst="line">
            <a:avLst/>
          </a:prstGeom>
          <a:noFill/>
          <a:ln w="57150">
            <a:solidFill>
              <a:srgbClr val="F2D59C"/>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772" r:id="rId1"/>
    <p:sldLayoutId id="2147484578" r:id="rId2"/>
  </p:sldLayoutIdLst>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SzPct val="90000"/>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SzPct val="90000"/>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emf"/><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95340" y="966158"/>
            <a:ext cx="9347200" cy="1396042"/>
          </a:xfrm>
        </p:spPr>
        <p:txBody>
          <a:bodyPr/>
          <a:lstStyle/>
          <a:p>
            <a:pPr eaLnBrk="1" hangingPunct="1"/>
            <a:r>
              <a:rPr lang="en-US" altLang="en-US" dirty="0"/>
              <a:t>Analysis of Algorithms</a:t>
            </a:r>
          </a:p>
        </p:txBody>
      </p:sp>
      <p:sp>
        <p:nvSpPr>
          <p:cNvPr id="2" name="Subtitle 1"/>
          <p:cNvSpPr>
            <a:spLocks noGrp="1"/>
          </p:cNvSpPr>
          <p:nvPr>
            <p:ph type="subTitle" idx="1"/>
          </p:nvPr>
        </p:nvSpPr>
        <p:spPr>
          <a:xfrm>
            <a:off x="695340" y="3429000"/>
            <a:ext cx="10582260" cy="1600200"/>
          </a:xfrm>
        </p:spPr>
        <p:txBody>
          <a:bodyPr/>
          <a:lstStyle/>
          <a:p>
            <a:r>
              <a:rPr lang="en-US" dirty="0"/>
              <a:t>COMP 2100</a:t>
            </a:r>
          </a:p>
          <a:p>
            <a:r>
              <a:rPr lang="en-US" dirty="0"/>
              <a:t>Otterbein University</a:t>
            </a:r>
          </a:p>
        </p:txBody>
      </p:sp>
      <p:pic>
        <p:nvPicPr>
          <p:cNvPr id="3" name="Picture 2">
            <a:extLst>
              <a:ext uri="{FF2B5EF4-FFF2-40B4-BE49-F238E27FC236}">
                <a16:creationId xmlns:a16="http://schemas.microsoft.com/office/drawing/2014/main" id="{F9F8C44C-9048-4F2C-A6DD-F3F9862BC5C4}"/>
              </a:ext>
            </a:extLst>
          </p:cNvPr>
          <p:cNvPicPr>
            <a:picLocks noChangeAspect="1"/>
          </p:cNvPicPr>
          <p:nvPr/>
        </p:nvPicPr>
        <p:blipFill>
          <a:blip r:embed="rId3"/>
          <a:stretch>
            <a:fillRect/>
          </a:stretch>
        </p:blipFill>
        <p:spPr>
          <a:xfrm>
            <a:off x="7538006" y="2933700"/>
            <a:ext cx="2924175" cy="39243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440A-0044-4311-8376-B8186E091160}"/>
              </a:ext>
            </a:extLst>
          </p:cNvPr>
          <p:cNvSpPr>
            <a:spLocks noGrp="1"/>
          </p:cNvSpPr>
          <p:nvPr>
            <p:ph type="title"/>
          </p:nvPr>
        </p:nvSpPr>
        <p:spPr/>
        <p:txBody>
          <a:bodyPr/>
          <a:lstStyle/>
          <a:p>
            <a:r>
              <a:rPr lang="en-US" dirty="0"/>
              <a:t>Mathematical models</a:t>
            </a:r>
          </a:p>
        </p:txBody>
      </p:sp>
      <p:sp>
        <p:nvSpPr>
          <p:cNvPr id="3" name="Content Placeholder 2">
            <a:extLst>
              <a:ext uri="{FF2B5EF4-FFF2-40B4-BE49-F238E27FC236}">
                <a16:creationId xmlns:a16="http://schemas.microsoft.com/office/drawing/2014/main" id="{A4E0BF6C-3A5E-48F1-BA1D-7EAE428BC315}"/>
              </a:ext>
            </a:extLst>
          </p:cNvPr>
          <p:cNvSpPr>
            <a:spLocks noGrp="1"/>
          </p:cNvSpPr>
          <p:nvPr>
            <p:ph idx="1"/>
          </p:nvPr>
        </p:nvSpPr>
        <p:spPr/>
        <p:txBody>
          <a:bodyPr/>
          <a:lstStyle/>
          <a:p>
            <a:pPr algn="l"/>
            <a:r>
              <a:rPr lang="en-US" sz="2400" dirty="0">
                <a:solidFill>
                  <a:srgbClr val="004081"/>
                </a:solidFill>
              </a:rPr>
              <a:t>In principle, </a:t>
            </a:r>
            <a:r>
              <a:rPr lang="en-US" sz="2400" dirty="0">
                <a:solidFill>
                  <a:srgbClr val="000000"/>
                </a:solidFill>
              </a:rPr>
              <a:t>accurate mathematical models are available.</a:t>
            </a:r>
          </a:p>
          <a:p>
            <a:pPr algn="l"/>
            <a:r>
              <a:rPr lang="en-US" sz="2400" dirty="0">
                <a:solidFill>
                  <a:srgbClr val="004081"/>
                </a:solidFill>
              </a:rPr>
              <a:t>In practice,</a:t>
            </a:r>
          </a:p>
          <a:p>
            <a:pPr lvl="1"/>
            <a:r>
              <a:rPr lang="en-US" sz="2000" dirty="0">
                <a:solidFill>
                  <a:srgbClr val="000000"/>
                </a:solidFill>
              </a:rPr>
              <a:t>Formulas can be complicated.</a:t>
            </a:r>
          </a:p>
          <a:p>
            <a:pPr lvl="1"/>
            <a:r>
              <a:rPr lang="en-US" sz="2000" dirty="0">
                <a:solidFill>
                  <a:srgbClr val="000000"/>
                </a:solidFill>
              </a:rPr>
              <a:t>Advanced mathematics might be required.</a:t>
            </a:r>
          </a:p>
          <a:p>
            <a:pPr lvl="1"/>
            <a:r>
              <a:rPr lang="en-US" sz="2000" dirty="0">
                <a:solidFill>
                  <a:srgbClr val="000000"/>
                </a:solidFill>
              </a:rPr>
              <a:t>Exact models best left for experts.</a:t>
            </a:r>
          </a:p>
          <a:p>
            <a:pPr lvl="1"/>
            <a:endParaRPr lang="en-US" sz="2000" dirty="0">
              <a:solidFill>
                <a:srgbClr val="000000"/>
              </a:solidFill>
            </a:endParaRPr>
          </a:p>
          <a:p>
            <a:pPr lvl="1"/>
            <a:endParaRPr lang="en-US" sz="2000" dirty="0">
              <a:solidFill>
                <a:srgbClr val="000000"/>
              </a:solidFill>
            </a:endParaRPr>
          </a:p>
          <a:p>
            <a:pPr algn="l"/>
            <a:r>
              <a:rPr lang="en-US" sz="2400" dirty="0">
                <a:solidFill>
                  <a:srgbClr val="004081"/>
                </a:solidFill>
              </a:rPr>
              <a:t>Bottom line: </a:t>
            </a:r>
            <a:r>
              <a:rPr lang="en-US" sz="2400" dirty="0">
                <a:solidFill>
                  <a:srgbClr val="000000"/>
                </a:solidFill>
              </a:rPr>
              <a:t>We use </a:t>
            </a:r>
            <a:r>
              <a:rPr lang="en-US" sz="2400" dirty="0">
                <a:solidFill>
                  <a:srgbClr val="77211B"/>
                </a:solidFill>
              </a:rPr>
              <a:t>approximate </a:t>
            </a:r>
            <a:r>
              <a:rPr lang="en-US" sz="2400" dirty="0">
                <a:solidFill>
                  <a:srgbClr val="000000"/>
                </a:solidFill>
              </a:rPr>
              <a:t>models in this course</a:t>
            </a:r>
            <a:endParaRPr lang="en-US" sz="3600" dirty="0"/>
          </a:p>
        </p:txBody>
      </p:sp>
      <p:pic>
        <p:nvPicPr>
          <p:cNvPr id="6" name="Picture 5">
            <a:extLst>
              <a:ext uri="{FF2B5EF4-FFF2-40B4-BE49-F238E27FC236}">
                <a16:creationId xmlns:a16="http://schemas.microsoft.com/office/drawing/2014/main" id="{5E9220B3-6AA4-4F30-9CCF-0D95BBD3F489}"/>
              </a:ext>
            </a:extLst>
          </p:cNvPr>
          <p:cNvPicPr>
            <a:picLocks noChangeAspect="1"/>
          </p:cNvPicPr>
          <p:nvPr/>
        </p:nvPicPr>
        <p:blipFill>
          <a:blip r:embed="rId2"/>
          <a:stretch>
            <a:fillRect/>
          </a:stretch>
        </p:blipFill>
        <p:spPr>
          <a:xfrm>
            <a:off x="7993375" y="2214681"/>
            <a:ext cx="1005498" cy="1700657"/>
          </a:xfrm>
          <a:prstGeom prst="rect">
            <a:avLst/>
          </a:prstGeom>
        </p:spPr>
      </p:pic>
    </p:spTree>
    <p:extLst>
      <p:ext uri="{BB962C8B-B14F-4D97-AF65-F5344CB8AC3E}">
        <p14:creationId xmlns:p14="http://schemas.microsoft.com/office/powerpoint/2010/main" val="1693239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C4A47-0046-4C63-AA81-B036A7F77430}"/>
              </a:ext>
            </a:extLst>
          </p:cNvPr>
          <p:cNvSpPr>
            <a:spLocks noGrp="1"/>
          </p:cNvSpPr>
          <p:nvPr>
            <p:ph type="title"/>
          </p:nvPr>
        </p:nvSpPr>
        <p:spPr/>
        <p:txBody>
          <a:bodyPr/>
          <a:lstStyle/>
          <a:p>
            <a:r>
              <a:rPr lang="en-US" dirty="0"/>
              <a:t>Big-Oh: O()</a:t>
            </a:r>
          </a:p>
        </p:txBody>
      </p:sp>
      <p:sp>
        <p:nvSpPr>
          <p:cNvPr id="3" name="Content Placeholder 2">
            <a:extLst>
              <a:ext uri="{FF2B5EF4-FFF2-40B4-BE49-F238E27FC236}">
                <a16:creationId xmlns:a16="http://schemas.microsoft.com/office/drawing/2014/main" id="{931FB3BE-1693-424C-BBD8-340AA0FF0EEC}"/>
              </a:ext>
            </a:extLst>
          </p:cNvPr>
          <p:cNvSpPr>
            <a:spLocks noGrp="1"/>
          </p:cNvSpPr>
          <p:nvPr>
            <p:ph idx="1"/>
          </p:nvPr>
        </p:nvSpPr>
        <p:spPr>
          <a:xfrm>
            <a:off x="707455" y="1371600"/>
            <a:ext cx="4553701" cy="5257800"/>
          </a:xfrm>
        </p:spPr>
        <p:txBody>
          <a:bodyPr/>
          <a:lstStyle/>
          <a:p>
            <a:pPr marL="0" indent="0">
              <a:buNone/>
            </a:pPr>
            <a:r>
              <a:rPr lang="en-US" dirty="0"/>
              <a:t>Most common algorithms can be characterized by one of these simple functions:</a:t>
            </a:r>
          </a:p>
          <a:p>
            <a:r>
              <a:rPr lang="en-US" sz="2200" dirty="0"/>
              <a:t>1</a:t>
            </a:r>
          </a:p>
          <a:p>
            <a:r>
              <a:rPr lang="en-US" sz="2200" dirty="0"/>
              <a:t>log N</a:t>
            </a:r>
          </a:p>
          <a:p>
            <a:r>
              <a:rPr lang="en-US" sz="2200" dirty="0"/>
              <a:t>N</a:t>
            </a:r>
          </a:p>
          <a:p>
            <a:r>
              <a:rPr lang="en-US" sz="2200" dirty="0"/>
              <a:t>N log N</a:t>
            </a:r>
          </a:p>
          <a:p>
            <a:r>
              <a:rPr lang="en-US" sz="2200" dirty="0"/>
              <a:t>N</a:t>
            </a:r>
            <a:r>
              <a:rPr lang="en-US" sz="2200" baseline="30000" dirty="0"/>
              <a:t>2</a:t>
            </a:r>
          </a:p>
          <a:p>
            <a:r>
              <a:rPr lang="en-US" sz="2200" dirty="0"/>
              <a:t>N</a:t>
            </a:r>
            <a:r>
              <a:rPr lang="en-US" sz="2200" baseline="30000" dirty="0"/>
              <a:t>3</a:t>
            </a:r>
          </a:p>
          <a:p>
            <a:r>
              <a:rPr lang="en-US" sz="2200" dirty="0"/>
              <a:t>2</a:t>
            </a:r>
            <a:r>
              <a:rPr lang="en-US" sz="2200" baseline="30000" dirty="0"/>
              <a:t>N</a:t>
            </a:r>
          </a:p>
        </p:txBody>
      </p:sp>
      <p:pic>
        <p:nvPicPr>
          <p:cNvPr id="4" name="Picture 3">
            <a:extLst>
              <a:ext uri="{FF2B5EF4-FFF2-40B4-BE49-F238E27FC236}">
                <a16:creationId xmlns:a16="http://schemas.microsoft.com/office/drawing/2014/main" id="{097842CE-B61C-4E35-945A-ED126CC94435}"/>
              </a:ext>
            </a:extLst>
          </p:cNvPr>
          <p:cNvPicPr>
            <a:picLocks noChangeAspect="1"/>
          </p:cNvPicPr>
          <p:nvPr/>
        </p:nvPicPr>
        <p:blipFill>
          <a:blip r:embed="rId2"/>
          <a:stretch>
            <a:fillRect/>
          </a:stretch>
        </p:blipFill>
        <p:spPr>
          <a:xfrm>
            <a:off x="5457826" y="1508611"/>
            <a:ext cx="5210175" cy="5324475"/>
          </a:xfrm>
          <a:prstGeom prst="rect">
            <a:avLst/>
          </a:prstGeom>
        </p:spPr>
      </p:pic>
    </p:spTree>
    <p:extLst>
      <p:ext uri="{BB962C8B-B14F-4D97-AF65-F5344CB8AC3E}">
        <p14:creationId xmlns:p14="http://schemas.microsoft.com/office/powerpoint/2010/main" val="2412290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A835-1065-44FA-A200-969ED814F798}"/>
              </a:ext>
            </a:extLst>
          </p:cNvPr>
          <p:cNvSpPr>
            <a:spLocks noGrp="1"/>
          </p:cNvSpPr>
          <p:nvPr>
            <p:ph type="title"/>
          </p:nvPr>
        </p:nvSpPr>
        <p:spPr/>
        <p:txBody>
          <a:bodyPr/>
          <a:lstStyle/>
          <a:p>
            <a:r>
              <a:rPr lang="en-US" dirty="0"/>
              <a:t>Common Orders of Growth</a:t>
            </a:r>
          </a:p>
        </p:txBody>
      </p:sp>
      <p:pic>
        <p:nvPicPr>
          <p:cNvPr id="4" name="Picture 3">
            <a:extLst>
              <a:ext uri="{FF2B5EF4-FFF2-40B4-BE49-F238E27FC236}">
                <a16:creationId xmlns:a16="http://schemas.microsoft.com/office/drawing/2014/main" id="{543B6640-8666-4746-84A8-BB3E8471886D}"/>
              </a:ext>
            </a:extLst>
          </p:cNvPr>
          <p:cNvPicPr>
            <a:picLocks noChangeAspect="1"/>
          </p:cNvPicPr>
          <p:nvPr/>
        </p:nvPicPr>
        <p:blipFill>
          <a:blip r:embed="rId2"/>
          <a:stretch>
            <a:fillRect/>
          </a:stretch>
        </p:blipFill>
        <p:spPr>
          <a:xfrm>
            <a:off x="1524000" y="1303940"/>
            <a:ext cx="9144000" cy="5540335"/>
          </a:xfrm>
          <a:prstGeom prst="rect">
            <a:avLst/>
          </a:prstGeom>
        </p:spPr>
      </p:pic>
    </p:spTree>
    <p:extLst>
      <p:ext uri="{BB962C8B-B14F-4D97-AF65-F5344CB8AC3E}">
        <p14:creationId xmlns:p14="http://schemas.microsoft.com/office/powerpoint/2010/main" val="2718086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B1BBD-B157-4D8B-9076-351D49C29DBC}"/>
              </a:ext>
            </a:extLst>
          </p:cNvPr>
          <p:cNvSpPr>
            <a:spLocks noGrp="1"/>
          </p:cNvSpPr>
          <p:nvPr>
            <p:ph type="title"/>
          </p:nvPr>
        </p:nvSpPr>
        <p:spPr/>
        <p:txBody>
          <a:bodyPr/>
          <a:lstStyle/>
          <a:p>
            <a:r>
              <a:rPr lang="en-US" dirty="0"/>
              <a:t>Turning the crank:  summary</a:t>
            </a:r>
          </a:p>
        </p:txBody>
      </p:sp>
      <p:sp>
        <p:nvSpPr>
          <p:cNvPr id="3" name="Content Placeholder 2">
            <a:extLst>
              <a:ext uri="{FF2B5EF4-FFF2-40B4-BE49-F238E27FC236}">
                <a16:creationId xmlns:a16="http://schemas.microsoft.com/office/drawing/2014/main" id="{B80CA653-713C-4624-BE1D-461832DEDB0E}"/>
              </a:ext>
            </a:extLst>
          </p:cNvPr>
          <p:cNvSpPr>
            <a:spLocks noGrp="1"/>
          </p:cNvSpPr>
          <p:nvPr>
            <p:ph idx="1"/>
          </p:nvPr>
        </p:nvSpPr>
        <p:spPr/>
        <p:txBody>
          <a:bodyPr/>
          <a:lstStyle/>
          <a:p>
            <a:pPr marL="0" indent="0">
              <a:buNone/>
            </a:pPr>
            <a:r>
              <a:rPr lang="en-US" sz="2000" dirty="0">
                <a:solidFill>
                  <a:srgbClr val="004081"/>
                </a:solidFill>
              </a:rPr>
              <a:t>Empirical analysis.</a:t>
            </a:r>
          </a:p>
          <a:p>
            <a:pPr algn="l"/>
            <a:r>
              <a:rPr lang="en-US" sz="2000" dirty="0">
                <a:solidFill>
                  <a:srgbClr val="000000"/>
                </a:solidFill>
              </a:rPr>
              <a:t>Execute program to perform experiments.</a:t>
            </a:r>
          </a:p>
          <a:p>
            <a:pPr algn="l"/>
            <a:r>
              <a:rPr lang="en-US" sz="2000" dirty="0">
                <a:solidFill>
                  <a:srgbClr val="000000"/>
                </a:solidFill>
              </a:rPr>
              <a:t>Assume power law and formulate a hypothesis for running time.</a:t>
            </a:r>
          </a:p>
          <a:p>
            <a:pPr algn="l"/>
            <a:r>
              <a:rPr lang="en-US" sz="2000" dirty="0">
                <a:solidFill>
                  <a:srgbClr val="000000"/>
                </a:solidFill>
              </a:rPr>
              <a:t>Model enables us to </a:t>
            </a:r>
            <a:r>
              <a:rPr lang="en-US" sz="2000" dirty="0">
                <a:solidFill>
                  <a:srgbClr val="77211B"/>
                </a:solidFill>
              </a:rPr>
              <a:t>make predictions</a:t>
            </a:r>
            <a:r>
              <a:rPr lang="en-US" sz="2000" dirty="0">
                <a:solidFill>
                  <a:srgbClr val="000000"/>
                </a:solidFill>
              </a:rPr>
              <a:t>.</a:t>
            </a:r>
          </a:p>
          <a:p>
            <a:pPr marL="0" indent="0">
              <a:buNone/>
            </a:pPr>
            <a:r>
              <a:rPr lang="en-US" sz="2000" dirty="0">
                <a:solidFill>
                  <a:srgbClr val="004081"/>
                </a:solidFill>
              </a:rPr>
              <a:t>Mathematical analysis.</a:t>
            </a:r>
          </a:p>
          <a:p>
            <a:pPr algn="l"/>
            <a:r>
              <a:rPr lang="en-US" sz="2000" dirty="0">
                <a:solidFill>
                  <a:srgbClr val="000000"/>
                </a:solidFill>
              </a:rPr>
              <a:t>Analyze algorithm to count frequency of operations.</a:t>
            </a:r>
          </a:p>
          <a:p>
            <a:pPr algn="l"/>
            <a:r>
              <a:rPr lang="en-US" sz="2000" dirty="0">
                <a:solidFill>
                  <a:srgbClr val="000000"/>
                </a:solidFill>
              </a:rPr>
              <a:t>Use tilde notation to simplify analysis.</a:t>
            </a:r>
          </a:p>
          <a:p>
            <a:pPr algn="l"/>
            <a:r>
              <a:rPr lang="en-US" sz="2000" dirty="0">
                <a:solidFill>
                  <a:srgbClr val="000000"/>
                </a:solidFill>
              </a:rPr>
              <a:t>Model enables us to </a:t>
            </a:r>
            <a:r>
              <a:rPr lang="en-US" sz="2000" dirty="0">
                <a:solidFill>
                  <a:srgbClr val="77211B"/>
                </a:solidFill>
              </a:rPr>
              <a:t>explain behavior</a:t>
            </a:r>
            <a:r>
              <a:rPr lang="en-US" sz="2000" dirty="0">
                <a:solidFill>
                  <a:srgbClr val="000000"/>
                </a:solidFill>
              </a:rPr>
              <a:t>.</a:t>
            </a:r>
          </a:p>
          <a:p>
            <a:pPr marL="0" indent="0">
              <a:buNone/>
            </a:pPr>
            <a:r>
              <a:rPr lang="en-US" sz="2000" dirty="0">
                <a:solidFill>
                  <a:srgbClr val="004081"/>
                </a:solidFill>
              </a:rPr>
              <a:t>Scientific method.</a:t>
            </a:r>
          </a:p>
          <a:p>
            <a:pPr algn="l"/>
            <a:r>
              <a:rPr lang="en-US" sz="2000" dirty="0">
                <a:solidFill>
                  <a:srgbClr val="000000"/>
                </a:solidFill>
              </a:rPr>
              <a:t>Mathematical model is independent of a particular system; applies to machines not yet built.</a:t>
            </a:r>
          </a:p>
          <a:p>
            <a:pPr algn="l"/>
            <a:r>
              <a:rPr lang="en-US" sz="2000" dirty="0">
                <a:solidFill>
                  <a:srgbClr val="000000"/>
                </a:solidFill>
              </a:rPr>
              <a:t>Empirical analysis is necessary to validate mathematical models and to make predictions.</a:t>
            </a:r>
            <a:endParaRPr lang="en-US" sz="3200" dirty="0"/>
          </a:p>
        </p:txBody>
      </p:sp>
      <p:pic>
        <p:nvPicPr>
          <p:cNvPr id="4" name="Picture 3">
            <a:extLst>
              <a:ext uri="{FF2B5EF4-FFF2-40B4-BE49-F238E27FC236}">
                <a16:creationId xmlns:a16="http://schemas.microsoft.com/office/drawing/2014/main" id="{7FEADB18-7EA8-4DA3-9E72-AECD841B5285}"/>
              </a:ext>
            </a:extLst>
          </p:cNvPr>
          <p:cNvPicPr>
            <a:picLocks noChangeAspect="1"/>
          </p:cNvPicPr>
          <p:nvPr/>
        </p:nvPicPr>
        <p:blipFill>
          <a:blip r:embed="rId2"/>
          <a:stretch>
            <a:fillRect/>
          </a:stretch>
        </p:blipFill>
        <p:spPr>
          <a:xfrm>
            <a:off x="8600535" y="2670051"/>
            <a:ext cx="2067464" cy="1847521"/>
          </a:xfrm>
          <a:prstGeom prst="rect">
            <a:avLst/>
          </a:prstGeom>
        </p:spPr>
      </p:pic>
    </p:spTree>
    <p:extLst>
      <p:ext uri="{BB962C8B-B14F-4D97-AF65-F5344CB8AC3E}">
        <p14:creationId xmlns:p14="http://schemas.microsoft.com/office/powerpoint/2010/main" val="1639262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245BD-8A0D-43E1-A073-911426F996AB}"/>
              </a:ext>
            </a:extLst>
          </p:cNvPr>
          <p:cNvSpPr>
            <a:spLocks noGrp="1"/>
          </p:cNvSpPr>
          <p:nvPr>
            <p:ph type="title"/>
          </p:nvPr>
        </p:nvSpPr>
        <p:spPr/>
        <p:txBody>
          <a:bodyPr/>
          <a:lstStyle/>
          <a:p>
            <a:r>
              <a:rPr lang="en-US" dirty="0"/>
              <a:t>Alerts</a:t>
            </a:r>
          </a:p>
        </p:txBody>
      </p:sp>
      <p:sp>
        <p:nvSpPr>
          <p:cNvPr id="3" name="Content Placeholder 2">
            <a:extLst>
              <a:ext uri="{FF2B5EF4-FFF2-40B4-BE49-F238E27FC236}">
                <a16:creationId xmlns:a16="http://schemas.microsoft.com/office/drawing/2014/main" id="{A72ADBD8-3837-4AB7-9A22-E9BBAF923C4B}"/>
              </a:ext>
            </a:extLst>
          </p:cNvPr>
          <p:cNvSpPr>
            <a:spLocks noGrp="1"/>
          </p:cNvSpPr>
          <p:nvPr>
            <p:ph idx="1"/>
          </p:nvPr>
        </p:nvSpPr>
        <p:spPr/>
        <p:txBody>
          <a:bodyPr/>
          <a:lstStyle/>
          <a:p>
            <a:r>
              <a:rPr lang="en-US"/>
              <a:t>There has been a lot of reading in the first week. This wil slow down after this week!</a:t>
            </a:r>
            <a:br>
              <a:rPr lang="en-US"/>
            </a:br>
            <a:r>
              <a:rPr lang="en-US"/>
              <a:t>In 1.4 you only need to read the following:</a:t>
            </a:r>
            <a:endParaRPr lang="en-US" dirty="0"/>
          </a:p>
          <a:p>
            <a:pPr lvl="1"/>
            <a:r>
              <a:rPr lang="en-US" dirty="0"/>
              <a:t>pp. 173-188</a:t>
            </a:r>
          </a:p>
          <a:p>
            <a:pPr lvl="1"/>
            <a:r>
              <a:rPr lang="en-US" dirty="0"/>
              <a:t>pp. 197-199</a:t>
            </a:r>
          </a:p>
          <a:p>
            <a:pPr lvl="1"/>
            <a:r>
              <a:rPr lang="en-US" dirty="0"/>
              <a:t>p. 205</a:t>
            </a:r>
          </a:p>
          <a:p>
            <a:r>
              <a:rPr lang="en-US" dirty="0"/>
              <a:t>HW 0 </a:t>
            </a:r>
            <a:r>
              <a:rPr lang="en-US"/>
              <a:t>due </a:t>
            </a:r>
            <a:r>
              <a:rPr lang="en-US" b="1" cap="small">
                <a:solidFill>
                  <a:schemeClr val="accent2">
                    <a:lumMod val="75000"/>
                  </a:schemeClr>
                </a:solidFill>
              </a:rPr>
              <a:t>friday</a:t>
            </a:r>
            <a:endParaRPr lang="en-US" b="1" cap="small" dirty="0">
              <a:solidFill>
                <a:schemeClr val="accent2">
                  <a:lumMod val="75000"/>
                </a:schemeClr>
              </a:solidFill>
            </a:endParaRPr>
          </a:p>
          <a:p>
            <a:r>
              <a:rPr lang="en-US" dirty="0"/>
              <a:t>Lab </a:t>
            </a:r>
            <a:r>
              <a:rPr lang="en-US"/>
              <a:t>3 will be available tomorrow</a:t>
            </a:r>
            <a:endParaRPr lang="en-US" dirty="0"/>
          </a:p>
          <a:p>
            <a:r>
              <a:rPr lang="en-US"/>
              <a:t>Project </a:t>
            </a:r>
            <a:r>
              <a:rPr lang="en-US" dirty="0"/>
              <a:t>1 due </a:t>
            </a:r>
            <a:r>
              <a:rPr lang="en-US"/>
              <a:t>Friday 9/16</a:t>
            </a:r>
            <a:endParaRPr lang="en-US" dirty="0"/>
          </a:p>
        </p:txBody>
      </p:sp>
    </p:spTree>
    <p:extLst>
      <p:ext uri="{BB962C8B-B14F-4D97-AF65-F5344CB8AC3E}">
        <p14:creationId xmlns:p14="http://schemas.microsoft.com/office/powerpoint/2010/main" val="3267287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5A7D6-A669-45A8-A840-20FFEA35B720}"/>
              </a:ext>
            </a:extLst>
          </p:cNvPr>
          <p:cNvSpPr>
            <a:spLocks noGrp="1"/>
          </p:cNvSpPr>
          <p:nvPr>
            <p:ph type="title"/>
          </p:nvPr>
        </p:nvSpPr>
        <p:spPr/>
        <p:txBody>
          <a:bodyPr/>
          <a:lstStyle/>
          <a:p>
            <a:r>
              <a:rPr lang="en-US" dirty="0"/>
              <a:t>Running time</a:t>
            </a:r>
          </a:p>
        </p:txBody>
      </p:sp>
      <p:sp>
        <p:nvSpPr>
          <p:cNvPr id="3" name="Content Placeholder 2">
            <a:extLst>
              <a:ext uri="{FF2B5EF4-FFF2-40B4-BE49-F238E27FC236}">
                <a16:creationId xmlns:a16="http://schemas.microsoft.com/office/drawing/2014/main" id="{85646F29-22F2-46C8-8762-D324ADEFBCA3}"/>
              </a:ext>
            </a:extLst>
          </p:cNvPr>
          <p:cNvSpPr>
            <a:spLocks noGrp="1"/>
          </p:cNvSpPr>
          <p:nvPr>
            <p:ph idx="1"/>
          </p:nvPr>
        </p:nvSpPr>
        <p:spPr>
          <a:xfrm>
            <a:off x="609600" y="1371600"/>
            <a:ext cx="5638190" cy="5257800"/>
          </a:xfrm>
          <a:ln>
            <a:noFill/>
          </a:ln>
        </p:spPr>
        <p:txBody>
          <a:bodyPr/>
          <a:lstStyle/>
          <a:p>
            <a:pPr marL="0" indent="0">
              <a:buNone/>
            </a:pPr>
            <a:endParaRPr lang="en-US" sz="2200" b="1" dirty="0"/>
          </a:p>
          <a:p>
            <a:pPr marL="0" indent="0">
              <a:buNone/>
            </a:pPr>
            <a:r>
              <a:rPr lang="en-US" sz="2200" b="1" dirty="0"/>
              <a:t>“As soon as an Analytic Engine exists, it will necessarily guide the future course of the science.  Whenever any result is sought by its aid, the question will arise—By what course of calculation can these results be arrived at by the machine in the shortest time?”</a:t>
            </a:r>
            <a:r>
              <a:rPr lang="en-US" sz="2400" b="1" dirty="0"/>
              <a:t>    </a:t>
            </a:r>
            <a:r>
              <a:rPr lang="en-US" sz="2400" b="1" dirty="0">
                <a:solidFill>
                  <a:schemeClr val="accent1"/>
                </a:solidFill>
              </a:rPr>
              <a:t>—  Charles Babbage (1864)</a:t>
            </a:r>
          </a:p>
        </p:txBody>
      </p:sp>
      <p:pic>
        <p:nvPicPr>
          <p:cNvPr id="4" name="Picture 3">
            <a:extLst>
              <a:ext uri="{FF2B5EF4-FFF2-40B4-BE49-F238E27FC236}">
                <a16:creationId xmlns:a16="http://schemas.microsoft.com/office/drawing/2014/main" id="{4DC3B20D-F7B0-4F04-AF16-AF865C9B4B22}"/>
              </a:ext>
            </a:extLst>
          </p:cNvPr>
          <p:cNvPicPr>
            <a:picLocks noChangeAspect="1"/>
          </p:cNvPicPr>
          <p:nvPr/>
        </p:nvPicPr>
        <p:blipFill>
          <a:blip r:embed="rId2"/>
          <a:stretch>
            <a:fillRect/>
          </a:stretch>
        </p:blipFill>
        <p:spPr>
          <a:xfrm>
            <a:off x="9435380" y="1376082"/>
            <a:ext cx="2129238" cy="2489329"/>
          </a:xfrm>
          <a:prstGeom prst="rect">
            <a:avLst/>
          </a:prstGeom>
        </p:spPr>
      </p:pic>
      <p:pic>
        <p:nvPicPr>
          <p:cNvPr id="5" name="Picture 4">
            <a:extLst>
              <a:ext uri="{FF2B5EF4-FFF2-40B4-BE49-F238E27FC236}">
                <a16:creationId xmlns:a16="http://schemas.microsoft.com/office/drawing/2014/main" id="{12CA0B92-356A-492B-B80C-7456374837E2}"/>
              </a:ext>
            </a:extLst>
          </p:cNvPr>
          <p:cNvPicPr>
            <a:picLocks noChangeAspect="1"/>
          </p:cNvPicPr>
          <p:nvPr/>
        </p:nvPicPr>
        <p:blipFill>
          <a:blip r:embed="rId3"/>
          <a:stretch>
            <a:fillRect/>
          </a:stretch>
        </p:blipFill>
        <p:spPr>
          <a:xfrm>
            <a:off x="4526395" y="4364060"/>
            <a:ext cx="2743200" cy="2464594"/>
          </a:xfrm>
          <a:prstGeom prst="rect">
            <a:avLst/>
          </a:prstGeom>
        </p:spPr>
      </p:pic>
      <p:sp>
        <p:nvSpPr>
          <p:cNvPr id="6" name="TextBox 5">
            <a:extLst>
              <a:ext uri="{FF2B5EF4-FFF2-40B4-BE49-F238E27FC236}">
                <a16:creationId xmlns:a16="http://schemas.microsoft.com/office/drawing/2014/main" id="{5D411977-81E3-48CD-AB5E-D40AD2676934}"/>
              </a:ext>
            </a:extLst>
          </p:cNvPr>
          <p:cNvSpPr txBox="1"/>
          <p:nvPr/>
        </p:nvSpPr>
        <p:spPr>
          <a:xfrm>
            <a:off x="7269595" y="4267223"/>
            <a:ext cx="3035800" cy="646331"/>
          </a:xfrm>
          <a:prstGeom prst="rect">
            <a:avLst/>
          </a:prstGeom>
          <a:noFill/>
        </p:spPr>
        <p:txBody>
          <a:bodyPr wrap="square" rtlCol="0">
            <a:spAutoFit/>
          </a:bodyPr>
          <a:lstStyle/>
          <a:p>
            <a:r>
              <a:rPr lang="en-US" dirty="0"/>
              <a:t>how many times do you have to turn the crank?</a:t>
            </a:r>
          </a:p>
        </p:txBody>
      </p:sp>
      <p:cxnSp>
        <p:nvCxnSpPr>
          <p:cNvPr id="8" name="Straight Arrow Connector 7">
            <a:extLst>
              <a:ext uri="{FF2B5EF4-FFF2-40B4-BE49-F238E27FC236}">
                <a16:creationId xmlns:a16="http://schemas.microsoft.com/office/drawing/2014/main" id="{8C7485B2-F7B2-4D2A-A69C-D16CBCAF41FE}"/>
              </a:ext>
            </a:extLst>
          </p:cNvPr>
          <p:cNvCxnSpPr/>
          <p:nvPr/>
        </p:nvCxnSpPr>
        <p:spPr bwMode="auto">
          <a:xfrm flipH="1">
            <a:off x="7079603" y="4898314"/>
            <a:ext cx="303580" cy="918975"/>
          </a:xfrm>
          <a:prstGeom prst="straightConnector1">
            <a:avLst/>
          </a:prstGeom>
          <a:ln w="38100">
            <a:headEnd type="none" w="med" len="med"/>
            <a:tailEnd type="triangle"/>
          </a:ln>
        </p:spPr>
        <p:style>
          <a:lnRef idx="1">
            <a:schemeClr val="accent6"/>
          </a:lnRef>
          <a:fillRef idx="0">
            <a:schemeClr val="accent6"/>
          </a:fillRef>
          <a:effectRef idx="0">
            <a:schemeClr val="accent6"/>
          </a:effectRef>
          <a:fontRef idx="minor">
            <a:schemeClr val="tx1"/>
          </a:fontRef>
        </p:style>
      </p:cxnSp>
      <p:sp>
        <p:nvSpPr>
          <p:cNvPr id="9" name="TextBox 8">
            <a:extLst>
              <a:ext uri="{FF2B5EF4-FFF2-40B4-BE49-F238E27FC236}">
                <a16:creationId xmlns:a16="http://schemas.microsoft.com/office/drawing/2014/main" id="{45D0E41E-419A-4D11-B669-40CC6B42D571}"/>
              </a:ext>
            </a:extLst>
          </p:cNvPr>
          <p:cNvSpPr txBox="1"/>
          <p:nvPr/>
        </p:nvSpPr>
        <p:spPr>
          <a:xfrm>
            <a:off x="2559190" y="6234142"/>
            <a:ext cx="1967205" cy="369332"/>
          </a:xfrm>
          <a:prstGeom prst="rect">
            <a:avLst/>
          </a:prstGeom>
          <a:noFill/>
        </p:spPr>
        <p:txBody>
          <a:bodyPr wrap="none" rtlCol="0">
            <a:spAutoFit/>
          </a:bodyPr>
          <a:lstStyle/>
          <a:p>
            <a:r>
              <a:rPr lang="en-US" dirty="0"/>
              <a:t>Analytic Engine</a:t>
            </a:r>
          </a:p>
        </p:txBody>
      </p:sp>
    </p:spTree>
    <p:extLst>
      <p:ext uri="{BB962C8B-B14F-4D97-AF65-F5344CB8AC3E}">
        <p14:creationId xmlns:p14="http://schemas.microsoft.com/office/powerpoint/2010/main" val="220274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60EBD-3511-4E50-B571-FB6BCB00917E}"/>
              </a:ext>
            </a:extLst>
          </p:cNvPr>
          <p:cNvSpPr>
            <a:spLocks noGrp="1"/>
          </p:cNvSpPr>
          <p:nvPr>
            <p:ph type="title"/>
          </p:nvPr>
        </p:nvSpPr>
        <p:spPr/>
        <p:txBody>
          <a:bodyPr/>
          <a:lstStyle/>
          <a:p>
            <a:r>
              <a:rPr lang="en-US" dirty="0"/>
              <a:t>Reasons to analyze algorithms</a:t>
            </a:r>
          </a:p>
        </p:txBody>
      </p:sp>
      <p:sp>
        <p:nvSpPr>
          <p:cNvPr id="3" name="Content Placeholder 2">
            <a:extLst>
              <a:ext uri="{FF2B5EF4-FFF2-40B4-BE49-F238E27FC236}">
                <a16:creationId xmlns:a16="http://schemas.microsoft.com/office/drawing/2014/main" id="{50356723-A739-446A-AF9B-9D4F1DC52698}"/>
              </a:ext>
            </a:extLst>
          </p:cNvPr>
          <p:cNvSpPr>
            <a:spLocks noGrp="1"/>
          </p:cNvSpPr>
          <p:nvPr>
            <p:ph idx="1"/>
          </p:nvPr>
        </p:nvSpPr>
        <p:spPr>
          <a:xfrm>
            <a:off x="609601" y="1371600"/>
            <a:ext cx="8472136" cy="5257800"/>
          </a:xfrm>
        </p:spPr>
        <p:txBody>
          <a:bodyPr/>
          <a:lstStyle/>
          <a:p>
            <a:r>
              <a:rPr lang="en-US" dirty="0"/>
              <a:t>Predict performance.</a:t>
            </a:r>
          </a:p>
          <a:p>
            <a:r>
              <a:rPr lang="en-US" dirty="0"/>
              <a:t>Compare algorithms.</a:t>
            </a:r>
          </a:p>
          <a:p>
            <a:r>
              <a:rPr lang="en-US" dirty="0"/>
              <a:t>Provide guarantees.</a:t>
            </a:r>
          </a:p>
          <a:p>
            <a:r>
              <a:rPr lang="en-US" dirty="0"/>
              <a:t>Understand theoretical basis.</a:t>
            </a:r>
          </a:p>
          <a:p>
            <a:endParaRPr lang="en-US" dirty="0"/>
          </a:p>
          <a:p>
            <a:r>
              <a:rPr lang="en-US" b="0" i="0" u="none" strike="noStrike" baseline="0" dirty="0">
                <a:solidFill>
                  <a:srgbClr val="004081"/>
                </a:solidFill>
              </a:rPr>
              <a:t>Primary practical reason: </a:t>
            </a:r>
            <a:r>
              <a:rPr lang="en-US" b="0" i="0" u="none" strike="noStrike" baseline="0" dirty="0">
                <a:solidFill>
                  <a:srgbClr val="000000"/>
                </a:solidFill>
              </a:rPr>
              <a:t>avoid performance bugs.</a:t>
            </a:r>
          </a:p>
          <a:p>
            <a:pPr marL="914400" indent="0" algn="ctr">
              <a:buNone/>
            </a:pPr>
            <a:r>
              <a:rPr lang="en-US" sz="2400" dirty="0"/>
              <a:t>clients get poor performance because programmers did not understand performance characteristics</a:t>
            </a:r>
          </a:p>
        </p:txBody>
      </p:sp>
      <p:pic>
        <p:nvPicPr>
          <p:cNvPr id="4" name="Picture 3">
            <a:extLst>
              <a:ext uri="{FF2B5EF4-FFF2-40B4-BE49-F238E27FC236}">
                <a16:creationId xmlns:a16="http://schemas.microsoft.com/office/drawing/2014/main" id="{B025834D-4DDB-4344-97C0-15B6CC5A855C}"/>
              </a:ext>
            </a:extLst>
          </p:cNvPr>
          <p:cNvPicPr>
            <a:picLocks noChangeAspect="1"/>
          </p:cNvPicPr>
          <p:nvPr/>
        </p:nvPicPr>
        <p:blipFill>
          <a:blip r:embed="rId2"/>
          <a:stretch>
            <a:fillRect/>
          </a:stretch>
        </p:blipFill>
        <p:spPr>
          <a:xfrm>
            <a:off x="935140" y="5326375"/>
            <a:ext cx="657225" cy="1130814"/>
          </a:xfrm>
          <a:prstGeom prst="rect">
            <a:avLst/>
          </a:prstGeom>
        </p:spPr>
      </p:pic>
      <p:pic>
        <p:nvPicPr>
          <p:cNvPr id="5" name="Picture 4">
            <a:extLst>
              <a:ext uri="{FF2B5EF4-FFF2-40B4-BE49-F238E27FC236}">
                <a16:creationId xmlns:a16="http://schemas.microsoft.com/office/drawing/2014/main" id="{65CD3AE5-EBF8-4110-B355-27C955F27339}"/>
              </a:ext>
            </a:extLst>
          </p:cNvPr>
          <p:cNvPicPr>
            <a:picLocks noChangeAspect="1"/>
          </p:cNvPicPr>
          <p:nvPr/>
        </p:nvPicPr>
        <p:blipFill>
          <a:blip r:embed="rId3"/>
          <a:stretch>
            <a:fillRect/>
          </a:stretch>
        </p:blipFill>
        <p:spPr>
          <a:xfrm>
            <a:off x="8828221" y="5365665"/>
            <a:ext cx="986635" cy="1136776"/>
          </a:xfrm>
          <a:prstGeom prst="rect">
            <a:avLst/>
          </a:prstGeom>
        </p:spPr>
      </p:pic>
      <p:sp>
        <p:nvSpPr>
          <p:cNvPr id="6" name="TextBox 5">
            <a:extLst>
              <a:ext uri="{FF2B5EF4-FFF2-40B4-BE49-F238E27FC236}">
                <a16:creationId xmlns:a16="http://schemas.microsoft.com/office/drawing/2014/main" id="{C71307E9-6817-472E-AC14-F83A071FA160}"/>
              </a:ext>
            </a:extLst>
          </p:cNvPr>
          <p:cNvSpPr txBox="1"/>
          <p:nvPr/>
        </p:nvSpPr>
        <p:spPr>
          <a:xfrm>
            <a:off x="7613900" y="1911100"/>
            <a:ext cx="2428640" cy="1200329"/>
          </a:xfrm>
          <a:prstGeom prst="rect">
            <a:avLst/>
          </a:prstGeom>
          <a:noFill/>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a:solidFill>
                  <a:schemeClr val="accent6"/>
                </a:solidFill>
              </a:rPr>
              <a:t>COMP 2100 &amp; COMP 4500 are both interested in  these outcomes</a:t>
            </a:r>
          </a:p>
        </p:txBody>
      </p:sp>
    </p:spTree>
    <p:extLst>
      <p:ext uri="{BB962C8B-B14F-4D97-AF65-F5344CB8AC3E}">
        <p14:creationId xmlns:p14="http://schemas.microsoft.com/office/powerpoint/2010/main" val="383521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5441-2F84-442C-9D4D-E03D29052742}"/>
              </a:ext>
            </a:extLst>
          </p:cNvPr>
          <p:cNvSpPr>
            <a:spLocks noGrp="1"/>
          </p:cNvSpPr>
          <p:nvPr>
            <p:ph type="title"/>
          </p:nvPr>
        </p:nvSpPr>
        <p:spPr>
          <a:xfrm>
            <a:off x="1981200" y="165516"/>
            <a:ext cx="8229600" cy="898110"/>
          </a:xfrm>
        </p:spPr>
        <p:txBody>
          <a:bodyPr/>
          <a:lstStyle/>
          <a:p>
            <a:r>
              <a:rPr lang="en-US" dirty="0"/>
              <a:t>The Scientiﬁc method</a:t>
            </a:r>
            <a:br>
              <a:rPr lang="en-US" dirty="0"/>
            </a:br>
            <a:r>
              <a:rPr lang="en-US" sz="1800" dirty="0"/>
              <a:t>A framework for predicting performance and comparing algorithms.</a:t>
            </a:r>
          </a:p>
        </p:txBody>
      </p:sp>
      <p:sp>
        <p:nvSpPr>
          <p:cNvPr id="3" name="Content Placeholder 2">
            <a:extLst>
              <a:ext uri="{FF2B5EF4-FFF2-40B4-BE49-F238E27FC236}">
                <a16:creationId xmlns:a16="http://schemas.microsoft.com/office/drawing/2014/main" id="{CA3C5C39-9F49-463F-8E42-73D0105FF96B}"/>
              </a:ext>
            </a:extLst>
          </p:cNvPr>
          <p:cNvSpPr>
            <a:spLocks noGrp="1"/>
          </p:cNvSpPr>
          <p:nvPr>
            <p:ph idx="1"/>
          </p:nvPr>
        </p:nvSpPr>
        <p:spPr/>
        <p:txBody>
          <a:bodyPr/>
          <a:lstStyle/>
          <a:p>
            <a:pPr marL="0" indent="0">
              <a:buNone/>
            </a:pPr>
            <a:r>
              <a:rPr lang="en-US" sz="2000" dirty="0">
                <a:solidFill>
                  <a:srgbClr val="004081"/>
                </a:solidFill>
              </a:rPr>
              <a:t>Scientific method:</a:t>
            </a:r>
          </a:p>
          <a:p>
            <a:pPr algn="l"/>
            <a:r>
              <a:rPr lang="en-US" sz="2000" dirty="0">
                <a:solidFill>
                  <a:srgbClr val="77211B"/>
                </a:solidFill>
              </a:rPr>
              <a:t>Observe </a:t>
            </a:r>
            <a:r>
              <a:rPr lang="en-US" sz="2000" dirty="0">
                <a:solidFill>
                  <a:srgbClr val="000000"/>
                </a:solidFill>
              </a:rPr>
              <a:t>some feature of the natural world.</a:t>
            </a:r>
          </a:p>
          <a:p>
            <a:pPr algn="l"/>
            <a:r>
              <a:rPr lang="en-US" sz="2000" dirty="0">
                <a:solidFill>
                  <a:srgbClr val="77211B"/>
                </a:solidFill>
              </a:rPr>
              <a:t>Hypothesize </a:t>
            </a:r>
            <a:r>
              <a:rPr lang="en-US" sz="2000" dirty="0">
                <a:solidFill>
                  <a:srgbClr val="000000"/>
                </a:solidFill>
              </a:rPr>
              <a:t>a model that is consistent with the observations.</a:t>
            </a:r>
          </a:p>
          <a:p>
            <a:pPr algn="l"/>
            <a:r>
              <a:rPr lang="en-US" sz="2000" dirty="0">
                <a:solidFill>
                  <a:srgbClr val="77211B"/>
                </a:solidFill>
              </a:rPr>
              <a:t>Predict </a:t>
            </a:r>
            <a:r>
              <a:rPr lang="en-US" sz="2000" dirty="0">
                <a:solidFill>
                  <a:srgbClr val="000000"/>
                </a:solidFill>
              </a:rPr>
              <a:t>events using the hypothesis.</a:t>
            </a:r>
          </a:p>
          <a:p>
            <a:pPr algn="l"/>
            <a:r>
              <a:rPr lang="en-US" sz="2000" dirty="0">
                <a:solidFill>
                  <a:srgbClr val="77211B"/>
                </a:solidFill>
              </a:rPr>
              <a:t>Verify </a:t>
            </a:r>
            <a:r>
              <a:rPr lang="en-US" sz="2000" dirty="0">
                <a:solidFill>
                  <a:srgbClr val="000000"/>
                </a:solidFill>
              </a:rPr>
              <a:t>the predictions by making further observations.</a:t>
            </a:r>
          </a:p>
          <a:p>
            <a:pPr algn="l"/>
            <a:r>
              <a:rPr lang="en-US" sz="2000" dirty="0">
                <a:solidFill>
                  <a:srgbClr val="77211B"/>
                </a:solidFill>
              </a:rPr>
              <a:t>Validate </a:t>
            </a:r>
            <a:r>
              <a:rPr lang="en-US" sz="2000" dirty="0">
                <a:solidFill>
                  <a:srgbClr val="000000"/>
                </a:solidFill>
              </a:rPr>
              <a:t>by repeating until the hypothesis and observations agree.</a:t>
            </a:r>
            <a:endParaRPr lang="en-US" sz="3200" dirty="0"/>
          </a:p>
          <a:p>
            <a:endParaRPr lang="en-US" sz="2800" dirty="0"/>
          </a:p>
          <a:p>
            <a:pPr marL="0" indent="0">
              <a:buNone/>
            </a:pPr>
            <a:r>
              <a:rPr lang="en-US" sz="2000" dirty="0">
                <a:solidFill>
                  <a:srgbClr val="004081"/>
                </a:solidFill>
              </a:rPr>
              <a:t>Principles:</a:t>
            </a:r>
          </a:p>
          <a:p>
            <a:pPr algn="l"/>
            <a:r>
              <a:rPr lang="en-US" sz="2000" dirty="0">
                <a:solidFill>
                  <a:srgbClr val="000000"/>
                </a:solidFill>
              </a:rPr>
              <a:t>Experiments must be </a:t>
            </a:r>
            <a:r>
              <a:rPr lang="en-US" sz="2000" dirty="0">
                <a:solidFill>
                  <a:srgbClr val="77211B"/>
                </a:solidFill>
              </a:rPr>
              <a:t>reproducible</a:t>
            </a:r>
            <a:r>
              <a:rPr lang="en-US" sz="2000" dirty="0">
                <a:solidFill>
                  <a:srgbClr val="000000"/>
                </a:solidFill>
              </a:rPr>
              <a:t>.</a:t>
            </a:r>
          </a:p>
          <a:p>
            <a:pPr algn="l"/>
            <a:r>
              <a:rPr lang="en-US" sz="2000" dirty="0">
                <a:solidFill>
                  <a:srgbClr val="000000"/>
                </a:solidFill>
              </a:rPr>
              <a:t>Hypotheses must be </a:t>
            </a:r>
            <a:r>
              <a:rPr lang="en-US" sz="2000" dirty="0">
                <a:solidFill>
                  <a:srgbClr val="77211B"/>
                </a:solidFill>
              </a:rPr>
              <a:t>falsifiable</a:t>
            </a:r>
            <a:r>
              <a:rPr lang="en-US" sz="2000" dirty="0">
                <a:solidFill>
                  <a:srgbClr val="000000"/>
                </a:solidFill>
              </a:rPr>
              <a:t>.</a:t>
            </a:r>
          </a:p>
          <a:p>
            <a:pPr algn="l"/>
            <a:endParaRPr lang="en-US" sz="2000" dirty="0">
              <a:solidFill>
                <a:srgbClr val="000000"/>
              </a:solidFill>
            </a:endParaRPr>
          </a:p>
          <a:p>
            <a:pPr algn="l"/>
            <a:r>
              <a:rPr lang="en-US" sz="2000" dirty="0">
                <a:solidFill>
                  <a:srgbClr val="004081"/>
                </a:solidFill>
              </a:rPr>
              <a:t>Feature of the natural world. </a:t>
            </a:r>
            <a:r>
              <a:rPr lang="en-US" sz="2000" dirty="0">
                <a:solidFill>
                  <a:srgbClr val="000000"/>
                </a:solidFill>
              </a:rPr>
              <a:t>Computer itself.</a:t>
            </a:r>
            <a:endParaRPr lang="en-US" sz="3600" dirty="0"/>
          </a:p>
        </p:txBody>
      </p:sp>
      <p:pic>
        <p:nvPicPr>
          <p:cNvPr id="1026" name="Picture 2" descr="The Difference">
            <a:extLst>
              <a:ext uri="{FF2B5EF4-FFF2-40B4-BE49-F238E27FC236}">
                <a16:creationId xmlns:a16="http://schemas.microsoft.com/office/drawing/2014/main" id="{59CAFABB-1E83-4BF4-8FCA-F607DAF457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0010" y="1371600"/>
            <a:ext cx="2913381"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7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6D41C4-96A2-3411-E30C-941B22E51367}"/>
              </a:ext>
            </a:extLst>
          </p:cNvPr>
          <p:cNvSpPr/>
          <p:nvPr/>
        </p:nvSpPr>
        <p:spPr bwMode="auto">
          <a:xfrm>
            <a:off x="704720" y="4108867"/>
            <a:ext cx="5163595" cy="1976458"/>
          </a:xfrm>
          <a:prstGeom prst="rect">
            <a:avLst/>
          </a:prstGeom>
          <a:solidFill>
            <a:srgbClr val="B1D1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a typeface="宋体" pitchFamily="2" charset="-122"/>
            </a:endParaRPr>
          </a:p>
        </p:txBody>
      </p:sp>
      <p:sp>
        <p:nvSpPr>
          <p:cNvPr id="6" name="Rectangle 5">
            <a:extLst>
              <a:ext uri="{FF2B5EF4-FFF2-40B4-BE49-F238E27FC236}">
                <a16:creationId xmlns:a16="http://schemas.microsoft.com/office/drawing/2014/main" id="{85923C02-8FD2-A18D-942E-96CC71D6335A}"/>
              </a:ext>
            </a:extLst>
          </p:cNvPr>
          <p:cNvSpPr/>
          <p:nvPr/>
        </p:nvSpPr>
        <p:spPr bwMode="auto">
          <a:xfrm>
            <a:off x="707455" y="1835205"/>
            <a:ext cx="7361815" cy="2125060"/>
          </a:xfrm>
          <a:prstGeom prst="rect">
            <a:avLst/>
          </a:prstGeom>
          <a:solidFill>
            <a:srgbClr val="B1D1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a typeface="宋体" pitchFamily="2" charset="-122"/>
            </a:endParaRPr>
          </a:p>
        </p:txBody>
      </p:sp>
      <p:sp>
        <p:nvSpPr>
          <p:cNvPr id="2" name="Title 1">
            <a:extLst>
              <a:ext uri="{FF2B5EF4-FFF2-40B4-BE49-F238E27FC236}">
                <a16:creationId xmlns:a16="http://schemas.microsoft.com/office/drawing/2014/main" id="{35FDA93D-9C77-4226-807D-5848816ADFA0}"/>
              </a:ext>
            </a:extLst>
          </p:cNvPr>
          <p:cNvSpPr>
            <a:spLocks noGrp="1"/>
          </p:cNvSpPr>
          <p:nvPr>
            <p:ph type="title"/>
          </p:nvPr>
        </p:nvSpPr>
        <p:spPr/>
        <p:txBody>
          <a:bodyPr/>
          <a:lstStyle/>
          <a:p>
            <a:r>
              <a:rPr lang="en-US" dirty="0"/>
              <a:t>Empirical Analysis</a:t>
            </a:r>
          </a:p>
        </p:txBody>
      </p:sp>
      <p:sp>
        <p:nvSpPr>
          <p:cNvPr id="3" name="Content Placeholder 2">
            <a:extLst>
              <a:ext uri="{FF2B5EF4-FFF2-40B4-BE49-F238E27FC236}">
                <a16:creationId xmlns:a16="http://schemas.microsoft.com/office/drawing/2014/main" id="{010C4A03-C7DF-4FD6-8640-CA3FAC3B4E96}"/>
              </a:ext>
            </a:extLst>
          </p:cNvPr>
          <p:cNvSpPr>
            <a:spLocks noGrp="1"/>
          </p:cNvSpPr>
          <p:nvPr>
            <p:ph idx="1"/>
          </p:nvPr>
        </p:nvSpPr>
        <p:spPr>
          <a:xfrm>
            <a:off x="707455" y="1371600"/>
            <a:ext cx="9500297" cy="5093201"/>
          </a:xfrm>
        </p:spPr>
        <p:txBody>
          <a:bodyPr/>
          <a:lstStyle/>
          <a:p>
            <a:pPr marL="0" indent="0">
              <a:spcBef>
                <a:spcPts val="0"/>
              </a:spcBef>
              <a:buNone/>
            </a:pPr>
            <a:r>
              <a:rPr lang="en-US" sz="2800" dirty="0">
                <a:solidFill>
                  <a:schemeClr val="accent6"/>
                </a:solidFill>
                <a:cs typeface="Courier New" panose="02070309020205020404" pitchFamily="49" charset="0"/>
              </a:rPr>
              <a:t>3-S</a:t>
            </a:r>
            <a:r>
              <a:rPr lang="en-US" sz="2800" cap="small" dirty="0">
                <a:solidFill>
                  <a:schemeClr val="accent6"/>
                </a:solidFill>
                <a:cs typeface="Courier New" panose="02070309020205020404" pitchFamily="49" charset="0"/>
              </a:rPr>
              <a:t>um</a:t>
            </a:r>
          </a:p>
          <a:p>
            <a:pPr marL="0" indent="0">
              <a:spcBef>
                <a:spcPts val="0"/>
              </a:spcBef>
              <a:buNone/>
            </a:pPr>
            <a:r>
              <a:rPr lang="en-US" sz="2800" dirty="0">
                <a:latin typeface="Courier New" panose="02070309020205020404" pitchFamily="49" charset="0"/>
                <a:cs typeface="Courier New" panose="02070309020205020404" pitchFamily="49" charset="0"/>
              </a:rPr>
              <a:t>for (int i = 0; i &lt; N; i++)</a:t>
            </a:r>
          </a:p>
          <a:p>
            <a:pPr marL="0" indent="0">
              <a:spcBef>
                <a:spcPts val="0"/>
              </a:spcBef>
              <a:buNone/>
            </a:pPr>
            <a:r>
              <a:rPr lang="en-US" sz="2800" dirty="0">
                <a:latin typeface="Courier New" panose="02070309020205020404" pitchFamily="49" charset="0"/>
                <a:cs typeface="Courier New" panose="02070309020205020404" pitchFamily="49" charset="0"/>
              </a:rPr>
              <a:t>  for (int j = i+1; j &lt; N; j++)</a:t>
            </a:r>
          </a:p>
          <a:p>
            <a:pPr marL="0" indent="0">
              <a:spcBef>
                <a:spcPts val="0"/>
              </a:spcBef>
              <a:buNone/>
            </a:pPr>
            <a:r>
              <a:rPr lang="en-US" sz="2800" dirty="0">
                <a:latin typeface="Courier New" panose="02070309020205020404" pitchFamily="49" charset="0"/>
                <a:cs typeface="Courier New" panose="02070309020205020404" pitchFamily="49" charset="0"/>
              </a:rPr>
              <a:t>    for (int k = j+1; k &lt; N; k++)</a:t>
            </a:r>
          </a:p>
          <a:p>
            <a:pPr marL="0" indent="0">
              <a:spcBef>
                <a:spcPts val="0"/>
              </a:spcBef>
              <a:buNone/>
            </a:pPr>
            <a:r>
              <a:rPr lang="en-US" sz="2800" dirty="0">
                <a:latin typeface="Courier New" panose="02070309020205020404" pitchFamily="49" charset="0"/>
                <a:cs typeface="Courier New" panose="02070309020205020404" pitchFamily="49" charset="0"/>
              </a:rPr>
              <a:t>      if (a[i] + a[j] + a[k] == 0)</a:t>
            </a:r>
          </a:p>
          <a:p>
            <a:pPr marL="0" indent="0">
              <a:spcBef>
                <a:spcPts val="0"/>
              </a:spcBef>
              <a:spcAft>
                <a:spcPts val="1200"/>
              </a:spcAft>
              <a:buNone/>
            </a:pPr>
            <a:r>
              <a:rPr lang="en-US" sz="2800" dirty="0">
                <a:latin typeface="Courier New" panose="02070309020205020404" pitchFamily="49" charset="0"/>
                <a:cs typeface="Courier New" panose="02070309020205020404" pitchFamily="49" charset="0"/>
              </a:rPr>
              <a:t>        count++;</a:t>
            </a:r>
          </a:p>
          <a:p>
            <a:pPr marL="0" indent="0">
              <a:spcBef>
                <a:spcPts val="0"/>
              </a:spcBef>
              <a:buNone/>
            </a:pPr>
            <a:r>
              <a:rPr lang="en-US" sz="2400" dirty="0">
                <a:latin typeface="Courier New" panose="02070309020205020404" pitchFamily="49" charset="0"/>
                <a:cs typeface="Courier New" panose="02070309020205020404" pitchFamily="49" charset="0"/>
              </a:rPr>
              <a:t>a: </a:t>
            </a:r>
            <a:r>
              <a:rPr lang="en-US" sz="2400" dirty="0">
                <a:solidFill>
                  <a:srgbClr val="4D4D4D"/>
                </a:solidFill>
                <a:latin typeface="Courier New" panose="02070309020205020404" pitchFamily="49" charset="0"/>
                <a:cs typeface="Courier New" panose="02070309020205020404" pitchFamily="49" charset="0"/>
              </a:rPr>
              <a:t>30 -40 -20 -10 40 0 10 5</a:t>
            </a:r>
            <a:endParaRPr lang="en-US" sz="2400" dirty="0">
              <a:latin typeface="Courier New" panose="02070309020205020404" pitchFamily="49" charset="0"/>
              <a:cs typeface="Courier New" panose="02070309020205020404" pitchFamily="49" charset="0"/>
            </a:endParaRPr>
          </a:p>
          <a:p>
            <a:pPr marL="0" indent="0">
              <a:spcBef>
                <a:spcPts val="0"/>
              </a:spcBef>
              <a:buNone/>
            </a:pPr>
            <a:r>
              <a:rPr lang="en-US" sz="2400" dirty="0">
                <a:latin typeface="Courier New" panose="02070309020205020404" pitchFamily="49" charset="0"/>
                <a:cs typeface="Courier New" panose="02070309020205020404" pitchFamily="49" charset="0"/>
              </a:rPr>
              <a:t>   </a:t>
            </a:r>
            <a:r>
              <a:rPr lang="en-US" sz="2400" b="1" dirty="0">
                <a:solidFill>
                  <a:schemeClr val="accent6"/>
                </a:solidFill>
                <a:latin typeface="Courier New" panose="02070309020205020404" pitchFamily="49" charset="0"/>
                <a:cs typeface="Courier New" panose="02070309020205020404" pitchFamily="49" charset="0"/>
              </a:rPr>
              <a:t>30 -40</a:t>
            </a:r>
            <a:r>
              <a:rPr lang="en-US" sz="2400" dirty="0">
                <a:solidFill>
                  <a:srgbClr val="4D4D4D"/>
                </a:solidFill>
                <a:latin typeface="Courier New" panose="02070309020205020404" pitchFamily="49" charset="0"/>
                <a:cs typeface="Courier New" panose="02070309020205020404" pitchFamily="49" charset="0"/>
              </a:rPr>
              <a:t> -20 -10 40 0 </a:t>
            </a:r>
            <a:r>
              <a:rPr lang="en-US" sz="2400" b="1" dirty="0">
                <a:solidFill>
                  <a:schemeClr val="accent6"/>
                </a:solidFill>
                <a:latin typeface="Courier New" panose="02070309020205020404" pitchFamily="49" charset="0"/>
                <a:cs typeface="Courier New" panose="02070309020205020404" pitchFamily="49" charset="0"/>
              </a:rPr>
              <a:t>10</a:t>
            </a:r>
            <a:r>
              <a:rPr lang="en-US" sz="2400" dirty="0">
                <a:solidFill>
                  <a:srgbClr val="4D4D4D"/>
                </a:solidFill>
                <a:latin typeface="Courier New" panose="02070309020205020404" pitchFamily="49" charset="0"/>
                <a:cs typeface="Courier New" panose="02070309020205020404" pitchFamily="49" charset="0"/>
              </a:rPr>
              <a:t> 5</a:t>
            </a:r>
            <a:endParaRPr lang="en-US" sz="2400" dirty="0">
              <a:latin typeface="Courier New" panose="02070309020205020404" pitchFamily="49" charset="0"/>
              <a:cs typeface="Courier New" panose="02070309020205020404" pitchFamily="49" charset="0"/>
            </a:endParaRPr>
          </a:p>
          <a:p>
            <a:pPr marL="0" indent="0">
              <a:spcBef>
                <a:spcPts val="0"/>
              </a:spcBef>
              <a:buNone/>
            </a:pPr>
            <a:r>
              <a:rPr lang="en-US" sz="2400" dirty="0">
                <a:latin typeface="Courier New" panose="02070309020205020404" pitchFamily="49" charset="0"/>
                <a:cs typeface="Courier New" panose="02070309020205020404" pitchFamily="49" charset="0"/>
              </a:rPr>
              <a:t>   </a:t>
            </a:r>
            <a:r>
              <a:rPr lang="en-US" sz="2400" b="1" dirty="0">
                <a:solidFill>
                  <a:schemeClr val="accent6"/>
                </a:solidFill>
                <a:latin typeface="Courier New" panose="02070309020205020404" pitchFamily="49" charset="0"/>
                <a:cs typeface="Courier New" panose="02070309020205020404" pitchFamily="49" charset="0"/>
              </a:rPr>
              <a:t>30</a:t>
            </a:r>
            <a:r>
              <a:rPr lang="en-US" sz="2400" dirty="0">
                <a:solidFill>
                  <a:srgbClr val="4D4D4D"/>
                </a:solidFill>
                <a:latin typeface="Courier New" panose="02070309020205020404" pitchFamily="49" charset="0"/>
                <a:cs typeface="Courier New" panose="02070309020205020404" pitchFamily="49" charset="0"/>
              </a:rPr>
              <a:t> -40 </a:t>
            </a:r>
            <a:r>
              <a:rPr lang="en-US" sz="2400" b="1" dirty="0">
                <a:solidFill>
                  <a:schemeClr val="accent6"/>
                </a:solidFill>
                <a:latin typeface="Courier New" panose="02070309020205020404" pitchFamily="49" charset="0"/>
                <a:cs typeface="Courier New" panose="02070309020205020404" pitchFamily="49" charset="0"/>
              </a:rPr>
              <a:t>-20 -10 </a:t>
            </a:r>
            <a:r>
              <a:rPr lang="en-US" sz="2400" dirty="0">
                <a:solidFill>
                  <a:srgbClr val="4D4D4D"/>
                </a:solidFill>
                <a:latin typeface="Courier New" panose="02070309020205020404" pitchFamily="49" charset="0"/>
                <a:cs typeface="Courier New" panose="02070309020205020404" pitchFamily="49" charset="0"/>
              </a:rPr>
              <a:t>40 0 </a:t>
            </a:r>
            <a:r>
              <a:rPr lang="en-US" sz="2400" dirty="0">
                <a:latin typeface="Courier New" panose="02070309020205020404" pitchFamily="49" charset="0"/>
                <a:cs typeface="Courier New" panose="02070309020205020404" pitchFamily="49" charset="0"/>
              </a:rPr>
              <a:t>10</a:t>
            </a:r>
            <a:r>
              <a:rPr lang="en-US" sz="2400" dirty="0">
                <a:solidFill>
                  <a:srgbClr val="4D4D4D"/>
                </a:solidFill>
                <a:latin typeface="Courier New" panose="02070309020205020404" pitchFamily="49" charset="0"/>
                <a:cs typeface="Courier New" panose="02070309020205020404" pitchFamily="49" charset="0"/>
              </a:rPr>
              <a:t> 5</a:t>
            </a:r>
            <a:endParaRPr lang="en-US" sz="2400" dirty="0">
              <a:latin typeface="Courier New" panose="02070309020205020404" pitchFamily="49" charset="0"/>
              <a:cs typeface="Courier New" panose="02070309020205020404" pitchFamily="49" charset="0"/>
            </a:endParaRPr>
          </a:p>
          <a:p>
            <a:pPr marL="0" indent="0">
              <a:spcBef>
                <a:spcPts val="0"/>
              </a:spcBef>
              <a:buNone/>
            </a:pPr>
            <a:r>
              <a:rPr lang="en-US" sz="2400" dirty="0">
                <a:latin typeface="Courier New" panose="02070309020205020404" pitchFamily="49" charset="0"/>
                <a:cs typeface="Courier New" panose="02070309020205020404" pitchFamily="49" charset="0"/>
              </a:rPr>
              <a:t>   </a:t>
            </a:r>
            <a:r>
              <a:rPr lang="en-US" sz="2400" dirty="0">
                <a:solidFill>
                  <a:srgbClr val="4D4D4D"/>
                </a:solidFill>
                <a:latin typeface="Courier New" panose="02070309020205020404" pitchFamily="49" charset="0"/>
                <a:cs typeface="Courier New" panose="02070309020205020404" pitchFamily="49" charset="0"/>
              </a:rPr>
              <a:t>30 </a:t>
            </a:r>
            <a:r>
              <a:rPr lang="en-US" sz="2400" b="1" dirty="0">
                <a:solidFill>
                  <a:schemeClr val="accent6"/>
                </a:solidFill>
                <a:latin typeface="Courier New" panose="02070309020205020404" pitchFamily="49" charset="0"/>
                <a:cs typeface="Courier New" panose="02070309020205020404" pitchFamily="49" charset="0"/>
              </a:rPr>
              <a:t>-40 </a:t>
            </a:r>
            <a:r>
              <a:rPr lang="en-US" sz="2400" dirty="0">
                <a:solidFill>
                  <a:srgbClr val="4D4D4D"/>
                </a:solidFill>
                <a:latin typeface="Courier New" panose="02070309020205020404" pitchFamily="49" charset="0"/>
                <a:cs typeface="Courier New" panose="02070309020205020404" pitchFamily="49" charset="0"/>
              </a:rPr>
              <a:t>-20 -10 </a:t>
            </a:r>
            <a:r>
              <a:rPr lang="en-US" sz="2400" b="1" dirty="0">
                <a:solidFill>
                  <a:schemeClr val="accent6"/>
                </a:solidFill>
                <a:latin typeface="Courier New" panose="02070309020205020404" pitchFamily="49" charset="0"/>
                <a:cs typeface="Courier New" panose="02070309020205020404" pitchFamily="49" charset="0"/>
              </a:rPr>
              <a:t>40</a:t>
            </a:r>
            <a:r>
              <a:rPr lang="en-US" sz="2400" dirty="0">
                <a:solidFill>
                  <a:srgbClr val="4D4D4D"/>
                </a:solidFill>
                <a:latin typeface="Courier New" panose="02070309020205020404" pitchFamily="49" charset="0"/>
                <a:cs typeface="Courier New" panose="02070309020205020404" pitchFamily="49" charset="0"/>
              </a:rPr>
              <a:t> </a:t>
            </a:r>
            <a:r>
              <a:rPr lang="en-US" sz="2400" b="1" dirty="0">
                <a:solidFill>
                  <a:schemeClr val="accent6"/>
                </a:solidFill>
                <a:latin typeface="Courier New" panose="02070309020205020404" pitchFamily="49" charset="0"/>
                <a:cs typeface="Courier New" panose="02070309020205020404" pitchFamily="49" charset="0"/>
              </a:rPr>
              <a:t>0</a:t>
            </a:r>
            <a:r>
              <a:rPr lang="en-US" sz="2400" dirty="0">
                <a:solidFill>
                  <a:srgbClr val="4D4D4D"/>
                </a:solidFill>
                <a:latin typeface="Courier New" panose="02070309020205020404" pitchFamily="49" charset="0"/>
                <a:cs typeface="Courier New" panose="02070309020205020404" pitchFamily="49" charset="0"/>
              </a:rPr>
              <a:t> 10 5</a:t>
            </a:r>
            <a:endParaRPr lang="en-US" sz="2400" dirty="0">
              <a:latin typeface="Courier New" panose="02070309020205020404" pitchFamily="49" charset="0"/>
              <a:cs typeface="Courier New" panose="02070309020205020404" pitchFamily="49" charset="0"/>
            </a:endParaRPr>
          </a:p>
          <a:p>
            <a:pPr marL="0" indent="0">
              <a:spcBef>
                <a:spcPts val="0"/>
              </a:spcBef>
              <a:buNone/>
            </a:pPr>
            <a:r>
              <a:rPr lang="en-US" sz="2400" dirty="0">
                <a:latin typeface="Courier New" panose="02070309020205020404" pitchFamily="49" charset="0"/>
                <a:cs typeface="Courier New" panose="02070309020205020404" pitchFamily="49" charset="0"/>
              </a:rPr>
              <a:t>   </a:t>
            </a:r>
            <a:r>
              <a:rPr lang="en-US" sz="2400" dirty="0">
                <a:solidFill>
                  <a:srgbClr val="4D4D4D"/>
                </a:solidFill>
                <a:latin typeface="Courier New" panose="02070309020205020404" pitchFamily="49" charset="0"/>
                <a:cs typeface="Courier New" panose="02070309020205020404" pitchFamily="49" charset="0"/>
              </a:rPr>
              <a:t>30 -40 -20 </a:t>
            </a:r>
            <a:r>
              <a:rPr lang="en-US" sz="2400" b="1" dirty="0">
                <a:solidFill>
                  <a:schemeClr val="accent6"/>
                </a:solidFill>
                <a:latin typeface="Courier New" panose="02070309020205020404" pitchFamily="49" charset="0"/>
                <a:cs typeface="Courier New" panose="02070309020205020404" pitchFamily="49" charset="0"/>
              </a:rPr>
              <a:t>-10 </a:t>
            </a:r>
            <a:r>
              <a:rPr lang="en-US" sz="2400" dirty="0">
                <a:solidFill>
                  <a:srgbClr val="4D4D4D"/>
                </a:solidFill>
                <a:latin typeface="Courier New" panose="02070309020205020404" pitchFamily="49" charset="0"/>
                <a:cs typeface="Courier New" panose="02070309020205020404" pitchFamily="49" charset="0"/>
              </a:rPr>
              <a:t>40 </a:t>
            </a:r>
            <a:r>
              <a:rPr lang="en-US" sz="2400" b="1" dirty="0">
                <a:solidFill>
                  <a:schemeClr val="accent6"/>
                </a:solidFill>
                <a:latin typeface="Courier New" panose="02070309020205020404" pitchFamily="49" charset="0"/>
                <a:cs typeface="Courier New" panose="02070309020205020404" pitchFamily="49" charset="0"/>
              </a:rPr>
              <a:t>0</a:t>
            </a:r>
            <a:r>
              <a:rPr lang="en-US" sz="2400" dirty="0">
                <a:solidFill>
                  <a:srgbClr val="4D4D4D"/>
                </a:solidFill>
                <a:latin typeface="Courier New" panose="02070309020205020404" pitchFamily="49" charset="0"/>
                <a:cs typeface="Courier New" panose="02070309020205020404" pitchFamily="49" charset="0"/>
              </a:rPr>
              <a:t> </a:t>
            </a:r>
            <a:r>
              <a:rPr lang="en-US" sz="2400" b="1" dirty="0">
                <a:solidFill>
                  <a:schemeClr val="accent6"/>
                </a:solidFill>
                <a:latin typeface="Courier New" panose="02070309020205020404" pitchFamily="49" charset="0"/>
                <a:cs typeface="Courier New" panose="02070309020205020404" pitchFamily="49" charset="0"/>
              </a:rPr>
              <a:t>10</a:t>
            </a:r>
            <a:r>
              <a:rPr lang="en-US" sz="2400" dirty="0">
                <a:solidFill>
                  <a:srgbClr val="4D4D4D"/>
                </a:solidFill>
                <a:latin typeface="Courier New" panose="02070309020205020404" pitchFamily="49" charset="0"/>
                <a:cs typeface="Courier New" panose="02070309020205020404" pitchFamily="49" charset="0"/>
              </a:rPr>
              <a:t> 5</a:t>
            </a:r>
            <a:endParaRPr lang="en-US" sz="2400" dirty="0">
              <a:latin typeface="Courier New" panose="02070309020205020404" pitchFamily="49" charset="0"/>
              <a:cs typeface="Courier New" panose="02070309020205020404" pitchFamily="49" charset="0"/>
            </a:endParaRPr>
          </a:p>
          <a:p>
            <a:pPr marL="0" indent="0">
              <a:spcBef>
                <a:spcPts val="0"/>
              </a:spcBef>
              <a:buNone/>
            </a:pPr>
            <a:endParaRPr lang="en-US" sz="2800" dirty="0">
              <a:latin typeface="Courier New" panose="02070309020205020404" pitchFamily="49" charset="0"/>
              <a:cs typeface="Courier New" panose="02070309020205020404" pitchFamily="49" charset="0"/>
            </a:endParaRPr>
          </a:p>
        </p:txBody>
      </p:sp>
      <p:sp>
        <p:nvSpPr>
          <p:cNvPr id="4" name="Content Placeholder 2">
            <a:extLst>
              <a:ext uri="{FF2B5EF4-FFF2-40B4-BE49-F238E27FC236}">
                <a16:creationId xmlns:a16="http://schemas.microsoft.com/office/drawing/2014/main" id="{2F2F99FE-4993-4DC2-845A-05F254A7A62D}"/>
              </a:ext>
            </a:extLst>
          </p:cNvPr>
          <p:cNvSpPr txBox="1">
            <a:spLocks/>
          </p:cNvSpPr>
          <p:nvPr/>
        </p:nvSpPr>
        <p:spPr>
          <a:xfrm>
            <a:off x="6092952" y="1376175"/>
            <a:ext cx="4114800" cy="5257800"/>
          </a:xfrm>
          <a:prstGeom prst="rect">
            <a:avLst/>
          </a:prstGeom>
        </p:spPr>
        <p:txBody>
          <a:bodyPr/>
          <a:lstStyle>
            <a:lvl1pPr marL="469900" indent="-469900" algn="l" rtl="0" eaLnBrk="0" fontAlgn="base" hangingPunct="0">
              <a:spcBef>
                <a:spcPct val="20000"/>
              </a:spcBef>
              <a:spcAft>
                <a:spcPct val="0"/>
              </a:spcAft>
              <a:buClr>
                <a:srgbClr val="FF0000"/>
              </a:buClr>
              <a:buSzPct val="90000"/>
              <a:buFont typeface="Wingdings" panose="05000000000000000000" pitchFamily="2" charset="2"/>
              <a:buChar char="o"/>
              <a:defRPr sz="3000">
                <a:solidFill>
                  <a:schemeClr val="tx1"/>
                </a:solidFill>
                <a:latin typeface="Carmina Lt BT" panose="0207050206030A030404" pitchFamily="18" charset="0"/>
                <a:ea typeface="+mn-ea"/>
                <a:cs typeface="+mn-cs"/>
              </a:defRPr>
            </a:lvl1pPr>
            <a:lvl2pPr marL="908050" indent="-436563" algn="l" rtl="0" eaLnBrk="0" fontAlgn="base" hangingPunct="0">
              <a:spcBef>
                <a:spcPct val="20000"/>
              </a:spcBef>
              <a:spcAft>
                <a:spcPct val="0"/>
              </a:spcAft>
              <a:buClr>
                <a:srgbClr val="FF0000"/>
              </a:buClr>
              <a:buFont typeface="Wingdings" panose="05000000000000000000" pitchFamily="2" charset="2"/>
              <a:buChar char="n"/>
              <a:defRPr sz="2600">
                <a:solidFill>
                  <a:schemeClr val="tx1"/>
                </a:solidFill>
                <a:latin typeface="Carmina Lt BT" panose="0207050206030A030404" pitchFamily="18" charset="0"/>
              </a:defRPr>
            </a:lvl2pPr>
            <a:lvl3pPr marL="1304925" indent="-395288" algn="l" rtl="0" eaLnBrk="0" fontAlgn="base" hangingPunct="0">
              <a:spcBef>
                <a:spcPct val="20000"/>
              </a:spcBef>
              <a:spcAft>
                <a:spcPct val="0"/>
              </a:spcAft>
              <a:buClr>
                <a:srgbClr val="FF0000"/>
              </a:buClr>
              <a:buSzPct val="90000"/>
              <a:buFont typeface="Wingdings" panose="05000000000000000000" pitchFamily="2" charset="2"/>
              <a:buChar char="o"/>
              <a:defRPr sz="2300">
                <a:solidFill>
                  <a:schemeClr val="tx1"/>
                </a:solidFill>
                <a:latin typeface="Carmina Lt BT" panose="0207050206030A030404" pitchFamily="18" charset="0"/>
              </a:defRPr>
            </a:lvl3pPr>
            <a:lvl4pPr marL="1693863" indent="-387350" algn="l" rtl="0" eaLnBrk="0" fontAlgn="base" hangingPunct="0">
              <a:spcBef>
                <a:spcPct val="20000"/>
              </a:spcBef>
              <a:spcAft>
                <a:spcPct val="0"/>
              </a:spcAft>
              <a:buClr>
                <a:srgbClr val="FF0000"/>
              </a:buClr>
              <a:buFont typeface="Wingdings" panose="05000000000000000000" pitchFamily="2" charset="2"/>
              <a:buChar char="n"/>
              <a:defRPr sz="2000">
                <a:solidFill>
                  <a:schemeClr val="tx1"/>
                </a:solidFill>
                <a:latin typeface="Carmina Lt BT" panose="0207050206030A030404" pitchFamily="18" charset="0"/>
              </a:defRPr>
            </a:lvl4pPr>
            <a:lvl5pPr marL="2093913" indent="-398463" algn="l" rtl="0" eaLnBrk="0" fontAlgn="base" hangingPunct="0">
              <a:spcBef>
                <a:spcPct val="25000"/>
              </a:spcBef>
              <a:spcAft>
                <a:spcPct val="0"/>
              </a:spcAft>
              <a:buClr>
                <a:srgbClr val="FF0000"/>
              </a:buClr>
              <a:buFont typeface="Wingdings" panose="05000000000000000000" pitchFamily="2" charset="2"/>
              <a:buChar char="§"/>
              <a:defRPr sz="2000">
                <a:solidFill>
                  <a:schemeClr val="tx1"/>
                </a:solidFill>
                <a:latin typeface="Carmina Lt BT" panose="0207050206030A030404" pitchFamily="18" charset="0"/>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buNone/>
            </a:pPr>
            <a:endParaRPr lang="en-US" kern="0" dirty="0"/>
          </a:p>
        </p:txBody>
      </p:sp>
      <p:graphicFrame>
        <p:nvGraphicFramePr>
          <p:cNvPr id="5" name="Table 5">
            <a:extLst>
              <a:ext uri="{FF2B5EF4-FFF2-40B4-BE49-F238E27FC236}">
                <a16:creationId xmlns:a16="http://schemas.microsoft.com/office/drawing/2014/main" id="{7A90C236-0F96-49DA-9779-69D8FE47E271}"/>
              </a:ext>
            </a:extLst>
          </p:cNvPr>
          <p:cNvGraphicFramePr>
            <a:graphicFrameLocks noGrp="1"/>
          </p:cNvGraphicFramePr>
          <p:nvPr>
            <p:extLst>
              <p:ext uri="{D42A27DB-BD31-4B8C-83A1-F6EECF244321}">
                <p14:modId xmlns:p14="http://schemas.microsoft.com/office/powerpoint/2010/main" val="472031963"/>
              </p:ext>
            </p:extLst>
          </p:nvPr>
        </p:nvGraphicFramePr>
        <p:xfrm>
          <a:off x="8436544" y="3662680"/>
          <a:ext cx="2668526" cy="2966720"/>
        </p:xfrm>
        <a:graphic>
          <a:graphicData uri="http://schemas.openxmlformats.org/drawingml/2006/table">
            <a:tbl>
              <a:tblPr firstRow="1" bandRow="1">
                <a:tableStyleId>{5C22544A-7EE6-4342-B048-85BDC9FD1C3A}</a:tableStyleId>
              </a:tblPr>
              <a:tblGrid>
                <a:gridCol w="1334263">
                  <a:extLst>
                    <a:ext uri="{9D8B030D-6E8A-4147-A177-3AD203B41FA5}">
                      <a16:colId xmlns:a16="http://schemas.microsoft.com/office/drawing/2014/main" val="2190748400"/>
                    </a:ext>
                  </a:extLst>
                </a:gridCol>
                <a:gridCol w="1334263">
                  <a:extLst>
                    <a:ext uri="{9D8B030D-6E8A-4147-A177-3AD203B41FA5}">
                      <a16:colId xmlns:a16="http://schemas.microsoft.com/office/drawing/2014/main" val="455172815"/>
                    </a:ext>
                  </a:extLst>
                </a:gridCol>
              </a:tblGrid>
              <a:tr h="370840">
                <a:tc>
                  <a:txBody>
                    <a:bodyPr/>
                    <a:lstStyle/>
                    <a:p>
                      <a:pPr algn="ctr"/>
                      <a:r>
                        <a:rPr lang="en-US" dirty="0">
                          <a:latin typeface="+mn-lt"/>
                        </a:rPr>
                        <a:t>N</a:t>
                      </a:r>
                    </a:p>
                  </a:txBody>
                  <a:tcPr/>
                </a:tc>
                <a:tc>
                  <a:txBody>
                    <a:bodyPr/>
                    <a:lstStyle/>
                    <a:p>
                      <a:pPr algn="ctr"/>
                      <a:r>
                        <a:rPr lang="en-US" dirty="0">
                          <a:latin typeface="+mn-lt"/>
                        </a:rPr>
                        <a:t>Time (s)</a:t>
                      </a:r>
                    </a:p>
                  </a:txBody>
                  <a:tcPr/>
                </a:tc>
                <a:extLst>
                  <a:ext uri="{0D108BD9-81ED-4DB2-BD59-A6C34878D82A}">
                    <a16:rowId xmlns:a16="http://schemas.microsoft.com/office/drawing/2014/main" val="3659322079"/>
                  </a:ext>
                </a:extLst>
              </a:tr>
              <a:tr h="370840">
                <a:tc>
                  <a:txBody>
                    <a:bodyPr/>
                    <a:lstStyle/>
                    <a:p>
                      <a:pPr algn="ctr"/>
                      <a:r>
                        <a:rPr lang="en-US" dirty="0">
                          <a:latin typeface="+mn-lt"/>
                        </a:rPr>
                        <a:t>250</a:t>
                      </a:r>
                    </a:p>
                  </a:txBody>
                  <a:tcPr/>
                </a:tc>
                <a:tc>
                  <a:txBody>
                    <a:bodyPr/>
                    <a:lstStyle/>
                    <a:p>
                      <a:pPr algn="ctr"/>
                      <a:r>
                        <a:rPr lang="en-US" dirty="0">
                          <a:latin typeface="+mn-lt"/>
                        </a:rPr>
                        <a:t>0.0</a:t>
                      </a:r>
                    </a:p>
                  </a:txBody>
                  <a:tcPr/>
                </a:tc>
                <a:extLst>
                  <a:ext uri="{0D108BD9-81ED-4DB2-BD59-A6C34878D82A}">
                    <a16:rowId xmlns:a16="http://schemas.microsoft.com/office/drawing/2014/main" val="2590699976"/>
                  </a:ext>
                </a:extLst>
              </a:tr>
              <a:tr h="370840">
                <a:tc>
                  <a:txBody>
                    <a:bodyPr/>
                    <a:lstStyle/>
                    <a:p>
                      <a:pPr algn="ctr"/>
                      <a:r>
                        <a:rPr lang="en-US" dirty="0">
                          <a:latin typeface="+mn-lt"/>
                        </a:rPr>
                        <a:t>500</a:t>
                      </a:r>
                    </a:p>
                  </a:txBody>
                  <a:tcPr/>
                </a:tc>
                <a:tc>
                  <a:txBody>
                    <a:bodyPr/>
                    <a:lstStyle/>
                    <a:p>
                      <a:pPr algn="ctr"/>
                      <a:r>
                        <a:rPr lang="en-US" dirty="0">
                          <a:latin typeface="+mn-lt"/>
                        </a:rPr>
                        <a:t>0.0</a:t>
                      </a:r>
                    </a:p>
                  </a:txBody>
                  <a:tcPr/>
                </a:tc>
                <a:extLst>
                  <a:ext uri="{0D108BD9-81ED-4DB2-BD59-A6C34878D82A}">
                    <a16:rowId xmlns:a16="http://schemas.microsoft.com/office/drawing/2014/main" val="3833771924"/>
                  </a:ext>
                </a:extLst>
              </a:tr>
              <a:tr h="370840">
                <a:tc>
                  <a:txBody>
                    <a:bodyPr/>
                    <a:lstStyle/>
                    <a:p>
                      <a:pPr algn="ctr"/>
                      <a:r>
                        <a:rPr lang="en-US" dirty="0">
                          <a:latin typeface="+mn-lt"/>
                        </a:rPr>
                        <a:t>1000</a:t>
                      </a:r>
                    </a:p>
                  </a:txBody>
                  <a:tcPr/>
                </a:tc>
                <a:tc>
                  <a:txBody>
                    <a:bodyPr/>
                    <a:lstStyle/>
                    <a:p>
                      <a:pPr algn="ctr"/>
                      <a:r>
                        <a:rPr lang="en-US" dirty="0">
                          <a:latin typeface="+mn-lt"/>
                        </a:rPr>
                        <a:t>0.1</a:t>
                      </a:r>
                    </a:p>
                  </a:txBody>
                  <a:tcPr/>
                </a:tc>
                <a:extLst>
                  <a:ext uri="{0D108BD9-81ED-4DB2-BD59-A6C34878D82A}">
                    <a16:rowId xmlns:a16="http://schemas.microsoft.com/office/drawing/2014/main" val="114421566"/>
                  </a:ext>
                </a:extLst>
              </a:tr>
              <a:tr h="370840">
                <a:tc>
                  <a:txBody>
                    <a:bodyPr/>
                    <a:lstStyle/>
                    <a:p>
                      <a:pPr algn="ctr"/>
                      <a:r>
                        <a:rPr lang="en-US" dirty="0">
                          <a:latin typeface="+mn-lt"/>
                        </a:rPr>
                        <a:t>2000</a:t>
                      </a:r>
                    </a:p>
                  </a:txBody>
                  <a:tcPr/>
                </a:tc>
                <a:tc>
                  <a:txBody>
                    <a:bodyPr/>
                    <a:lstStyle/>
                    <a:p>
                      <a:pPr algn="ctr"/>
                      <a:r>
                        <a:rPr lang="en-US" dirty="0">
                          <a:latin typeface="+mn-lt"/>
                        </a:rPr>
                        <a:t>0.8</a:t>
                      </a:r>
                    </a:p>
                  </a:txBody>
                  <a:tcPr/>
                </a:tc>
                <a:extLst>
                  <a:ext uri="{0D108BD9-81ED-4DB2-BD59-A6C34878D82A}">
                    <a16:rowId xmlns:a16="http://schemas.microsoft.com/office/drawing/2014/main" val="2555663862"/>
                  </a:ext>
                </a:extLst>
              </a:tr>
              <a:tr h="370840">
                <a:tc>
                  <a:txBody>
                    <a:bodyPr/>
                    <a:lstStyle/>
                    <a:p>
                      <a:pPr algn="ctr"/>
                      <a:r>
                        <a:rPr lang="en-US" dirty="0">
                          <a:latin typeface="+mn-lt"/>
                        </a:rPr>
                        <a:t>4000</a:t>
                      </a:r>
                    </a:p>
                  </a:txBody>
                  <a:tcPr/>
                </a:tc>
                <a:tc>
                  <a:txBody>
                    <a:bodyPr/>
                    <a:lstStyle/>
                    <a:p>
                      <a:pPr algn="ctr"/>
                      <a:r>
                        <a:rPr lang="en-US" dirty="0">
                          <a:latin typeface="+mn-lt"/>
                        </a:rPr>
                        <a:t>6.4</a:t>
                      </a:r>
                    </a:p>
                  </a:txBody>
                  <a:tcPr/>
                </a:tc>
                <a:extLst>
                  <a:ext uri="{0D108BD9-81ED-4DB2-BD59-A6C34878D82A}">
                    <a16:rowId xmlns:a16="http://schemas.microsoft.com/office/drawing/2014/main" val="1862014400"/>
                  </a:ext>
                </a:extLst>
              </a:tr>
              <a:tr h="370840">
                <a:tc>
                  <a:txBody>
                    <a:bodyPr/>
                    <a:lstStyle/>
                    <a:p>
                      <a:pPr algn="ctr"/>
                      <a:r>
                        <a:rPr lang="en-US" dirty="0">
                          <a:latin typeface="+mn-lt"/>
                        </a:rPr>
                        <a:t>8000</a:t>
                      </a:r>
                    </a:p>
                  </a:txBody>
                  <a:tcPr/>
                </a:tc>
                <a:tc>
                  <a:txBody>
                    <a:bodyPr/>
                    <a:lstStyle/>
                    <a:p>
                      <a:pPr algn="ctr"/>
                      <a:r>
                        <a:rPr lang="en-US" dirty="0">
                          <a:latin typeface="+mn-lt"/>
                        </a:rPr>
                        <a:t>51.1</a:t>
                      </a:r>
                    </a:p>
                  </a:txBody>
                  <a:tcPr/>
                </a:tc>
                <a:extLst>
                  <a:ext uri="{0D108BD9-81ED-4DB2-BD59-A6C34878D82A}">
                    <a16:rowId xmlns:a16="http://schemas.microsoft.com/office/drawing/2014/main" val="4189881948"/>
                  </a:ext>
                </a:extLst>
              </a:tr>
              <a:tr h="370840">
                <a:tc>
                  <a:txBody>
                    <a:bodyPr/>
                    <a:lstStyle/>
                    <a:p>
                      <a:pPr algn="ctr"/>
                      <a:r>
                        <a:rPr lang="en-US" dirty="0">
                          <a:latin typeface="+mn-lt"/>
                        </a:rPr>
                        <a:t>16000</a:t>
                      </a:r>
                    </a:p>
                  </a:txBody>
                  <a:tcPr/>
                </a:tc>
                <a:tc>
                  <a:txBody>
                    <a:bodyPr/>
                    <a:lstStyle/>
                    <a:p>
                      <a:pPr algn="ctr"/>
                      <a:r>
                        <a:rPr lang="en-US" dirty="0">
                          <a:latin typeface="+mn-lt"/>
                        </a:rPr>
                        <a:t>?</a:t>
                      </a:r>
                    </a:p>
                  </a:txBody>
                  <a:tcPr/>
                </a:tc>
                <a:extLst>
                  <a:ext uri="{0D108BD9-81ED-4DB2-BD59-A6C34878D82A}">
                    <a16:rowId xmlns:a16="http://schemas.microsoft.com/office/drawing/2014/main" val="2334605416"/>
                  </a:ext>
                </a:extLst>
              </a:tr>
            </a:tbl>
          </a:graphicData>
        </a:graphic>
      </p:graphicFrame>
    </p:spTree>
    <p:extLst>
      <p:ext uri="{BB962C8B-B14F-4D97-AF65-F5344CB8AC3E}">
        <p14:creationId xmlns:p14="http://schemas.microsoft.com/office/powerpoint/2010/main" val="241797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E2A5A-C4C4-4055-93AE-1FDA509CCA3E}"/>
              </a:ext>
            </a:extLst>
          </p:cNvPr>
          <p:cNvSpPr>
            <a:spLocks noGrp="1"/>
          </p:cNvSpPr>
          <p:nvPr>
            <p:ph type="title"/>
          </p:nvPr>
        </p:nvSpPr>
        <p:spPr/>
        <p:txBody>
          <a:bodyPr/>
          <a:lstStyle/>
          <a:p>
            <a:r>
              <a:rPr lang="en-US" dirty="0"/>
              <a:t>Data Analysis</a:t>
            </a:r>
          </a:p>
        </p:txBody>
      </p:sp>
      <p:sp>
        <p:nvSpPr>
          <p:cNvPr id="3" name="Content Placeholder 2">
            <a:extLst>
              <a:ext uri="{FF2B5EF4-FFF2-40B4-BE49-F238E27FC236}">
                <a16:creationId xmlns:a16="http://schemas.microsoft.com/office/drawing/2014/main" id="{53A4C80A-A969-49F8-880F-585EADF96900}"/>
              </a:ext>
            </a:extLst>
          </p:cNvPr>
          <p:cNvSpPr>
            <a:spLocks noGrp="1"/>
          </p:cNvSpPr>
          <p:nvPr>
            <p:ph idx="1"/>
          </p:nvPr>
        </p:nvSpPr>
        <p:spPr>
          <a:xfrm>
            <a:off x="7082636" y="5326376"/>
            <a:ext cx="3128165" cy="1463308"/>
          </a:xfrm>
        </p:spPr>
        <p:txBody>
          <a:bodyPr/>
          <a:lstStyle/>
          <a:p>
            <a:pPr marL="0" indent="0">
              <a:buNone/>
            </a:pPr>
            <a:r>
              <a:rPr lang="pt-BR" sz="1800" dirty="0"/>
              <a:t>lg(T (N)) = b lg N + c</a:t>
            </a:r>
          </a:p>
          <a:p>
            <a:pPr marL="0" indent="0">
              <a:buNone/>
            </a:pPr>
            <a:r>
              <a:rPr lang="pt-BR" sz="1800" dirty="0"/>
              <a:t>T (N) = a N</a:t>
            </a:r>
            <a:r>
              <a:rPr lang="pt-BR" sz="1800" baseline="30000" dirty="0"/>
              <a:t>b</a:t>
            </a:r>
            <a:r>
              <a:rPr lang="pt-BR" sz="1800" dirty="0"/>
              <a:t>, where a = 2</a:t>
            </a:r>
            <a:r>
              <a:rPr lang="pt-BR" sz="1800" baseline="30000" dirty="0"/>
              <a:t>c</a:t>
            </a:r>
            <a:endParaRPr lang="en-US" sz="1800" baseline="30000" dirty="0"/>
          </a:p>
          <a:p>
            <a:pPr marL="0" indent="0">
              <a:buNone/>
            </a:pPr>
            <a:r>
              <a:rPr lang="en-US" sz="1800" dirty="0"/>
              <a:t>b = 3</a:t>
            </a:r>
          </a:p>
          <a:p>
            <a:pPr marL="0" indent="0">
              <a:buNone/>
            </a:pPr>
            <a:r>
              <a:rPr lang="en-US" sz="1800" dirty="0"/>
              <a:t>So, T (N) ~ N</a:t>
            </a:r>
            <a:r>
              <a:rPr lang="en-US" sz="1800" baseline="30000" dirty="0"/>
              <a:t>3</a:t>
            </a:r>
          </a:p>
        </p:txBody>
      </p:sp>
      <p:pic>
        <p:nvPicPr>
          <p:cNvPr id="4" name="Picture 3">
            <a:extLst>
              <a:ext uri="{FF2B5EF4-FFF2-40B4-BE49-F238E27FC236}">
                <a16:creationId xmlns:a16="http://schemas.microsoft.com/office/drawing/2014/main" id="{07ECA7E9-5F35-49D5-B15D-9B2F5CB44827}"/>
              </a:ext>
            </a:extLst>
          </p:cNvPr>
          <p:cNvPicPr>
            <a:picLocks noChangeAspect="1"/>
          </p:cNvPicPr>
          <p:nvPr/>
        </p:nvPicPr>
        <p:blipFill>
          <a:blip r:embed="rId2"/>
          <a:stretch>
            <a:fillRect/>
          </a:stretch>
        </p:blipFill>
        <p:spPr>
          <a:xfrm>
            <a:off x="783350" y="1371600"/>
            <a:ext cx="4114800" cy="3696946"/>
          </a:xfrm>
          <a:prstGeom prst="rect">
            <a:avLst/>
          </a:prstGeom>
        </p:spPr>
      </p:pic>
      <p:pic>
        <p:nvPicPr>
          <p:cNvPr id="5" name="Picture 4">
            <a:extLst>
              <a:ext uri="{FF2B5EF4-FFF2-40B4-BE49-F238E27FC236}">
                <a16:creationId xmlns:a16="http://schemas.microsoft.com/office/drawing/2014/main" id="{B3AC7310-0E47-49DB-8DA2-7F516354B991}"/>
              </a:ext>
            </a:extLst>
          </p:cNvPr>
          <p:cNvPicPr>
            <a:picLocks noChangeAspect="1"/>
          </p:cNvPicPr>
          <p:nvPr/>
        </p:nvPicPr>
        <p:blipFill>
          <a:blip r:embed="rId3"/>
          <a:stretch>
            <a:fillRect/>
          </a:stretch>
        </p:blipFill>
        <p:spPr>
          <a:xfrm>
            <a:off x="7082636" y="1371600"/>
            <a:ext cx="3128165" cy="3838102"/>
          </a:xfrm>
          <a:prstGeom prst="rect">
            <a:avLst/>
          </a:prstGeom>
        </p:spPr>
      </p:pic>
      <p:sp>
        <p:nvSpPr>
          <p:cNvPr id="6" name="TextBox 5">
            <a:extLst>
              <a:ext uri="{FF2B5EF4-FFF2-40B4-BE49-F238E27FC236}">
                <a16:creationId xmlns:a16="http://schemas.microsoft.com/office/drawing/2014/main" id="{1204B8EA-E8A7-4F48-B588-EBB354B2C020}"/>
              </a:ext>
            </a:extLst>
          </p:cNvPr>
          <p:cNvSpPr txBox="1"/>
          <p:nvPr/>
        </p:nvSpPr>
        <p:spPr>
          <a:xfrm>
            <a:off x="1162825" y="5052995"/>
            <a:ext cx="3509038" cy="400110"/>
          </a:xfrm>
          <a:prstGeom prst="rect">
            <a:avLst/>
          </a:prstGeom>
          <a:noFill/>
        </p:spPr>
        <p:txBody>
          <a:bodyPr wrap="none" rtlCol="0">
            <a:spAutoFit/>
          </a:bodyPr>
          <a:lstStyle/>
          <a:p>
            <a:r>
              <a:rPr lang="en-US" sz="2000" dirty="0">
                <a:latin typeface="Carmina Lt BT" panose="0207050206030A030404" pitchFamily="18" charset="0"/>
              </a:rPr>
              <a:t>What kind of a curve is this?</a:t>
            </a:r>
          </a:p>
        </p:txBody>
      </p:sp>
    </p:spTree>
    <p:extLst>
      <p:ext uri="{BB962C8B-B14F-4D97-AF65-F5344CB8AC3E}">
        <p14:creationId xmlns:p14="http://schemas.microsoft.com/office/powerpoint/2010/main" val="361167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ED6ED-B50A-43E4-8ECB-F61C0119BAE1}"/>
              </a:ext>
            </a:extLst>
          </p:cNvPr>
          <p:cNvSpPr>
            <a:spLocks noGrp="1"/>
          </p:cNvSpPr>
          <p:nvPr>
            <p:ph type="title"/>
          </p:nvPr>
        </p:nvSpPr>
        <p:spPr/>
        <p:txBody>
          <a:bodyPr/>
          <a:lstStyle/>
          <a:p>
            <a:r>
              <a:rPr lang="en-US" dirty="0"/>
              <a:t>Prediction and validation</a:t>
            </a:r>
          </a:p>
        </p:txBody>
      </p:sp>
      <p:sp>
        <p:nvSpPr>
          <p:cNvPr id="3" name="Content Placeholder 2">
            <a:extLst>
              <a:ext uri="{FF2B5EF4-FFF2-40B4-BE49-F238E27FC236}">
                <a16:creationId xmlns:a16="http://schemas.microsoft.com/office/drawing/2014/main" id="{28E9BEA0-9A7D-4FC4-A576-25F11619475D}"/>
              </a:ext>
            </a:extLst>
          </p:cNvPr>
          <p:cNvSpPr>
            <a:spLocks noGrp="1"/>
          </p:cNvSpPr>
          <p:nvPr>
            <p:ph idx="1"/>
          </p:nvPr>
        </p:nvSpPr>
        <p:spPr/>
        <p:txBody>
          <a:bodyPr/>
          <a:lstStyle/>
          <a:p>
            <a:r>
              <a:rPr lang="en-US" dirty="0"/>
              <a:t>If T(N) = N</a:t>
            </a:r>
            <a:r>
              <a:rPr lang="en-US" baseline="30000" dirty="0"/>
              <a:t>3</a:t>
            </a:r>
            <a:r>
              <a:rPr lang="en-US" dirty="0"/>
              <a:t>, T(2N) = (2N)</a:t>
            </a:r>
            <a:r>
              <a:rPr lang="en-US" baseline="30000" dirty="0"/>
              <a:t>3</a:t>
            </a:r>
            <a:r>
              <a:rPr lang="en-US" dirty="0"/>
              <a:t> = 2</a:t>
            </a:r>
            <a:r>
              <a:rPr lang="en-US" baseline="30000" dirty="0"/>
              <a:t>3</a:t>
            </a:r>
            <a:r>
              <a:rPr lang="en-US" dirty="0"/>
              <a:t>N</a:t>
            </a:r>
            <a:r>
              <a:rPr lang="en-US" baseline="30000" dirty="0"/>
              <a:t>3</a:t>
            </a:r>
            <a:r>
              <a:rPr lang="en-US" dirty="0"/>
              <a:t> = 8N</a:t>
            </a:r>
            <a:r>
              <a:rPr lang="en-US" baseline="30000" dirty="0"/>
              <a:t>3</a:t>
            </a:r>
          </a:p>
          <a:p>
            <a:r>
              <a:rPr lang="en-US" dirty="0"/>
              <a:t>So, doubling the size of the input will increase the time by a factor of 8</a:t>
            </a:r>
          </a:p>
          <a:p>
            <a:r>
              <a:rPr lang="en-US" dirty="0">
                <a:solidFill>
                  <a:schemeClr val="accent2"/>
                </a:solidFill>
              </a:rPr>
              <a:t>Measured</a:t>
            </a:r>
            <a:r>
              <a:rPr lang="en-US" dirty="0"/>
              <a:t>: T(8000) = 51.1</a:t>
            </a:r>
          </a:p>
          <a:p>
            <a:r>
              <a:rPr lang="en-US" dirty="0">
                <a:solidFill>
                  <a:schemeClr val="accent3"/>
                </a:solidFill>
              </a:rPr>
              <a:t>Predicted</a:t>
            </a:r>
            <a:r>
              <a:rPr lang="en-US" dirty="0"/>
              <a:t>: T(16000) = 51.1 * 8 = 408.8</a:t>
            </a:r>
          </a:p>
          <a:p>
            <a:r>
              <a:rPr lang="en-US" dirty="0">
                <a:solidFill>
                  <a:schemeClr val="accent6"/>
                </a:solidFill>
              </a:rPr>
              <a:t>Measured</a:t>
            </a:r>
            <a:r>
              <a:rPr lang="en-US" dirty="0"/>
              <a:t>: T(16000) = 409.3</a:t>
            </a:r>
          </a:p>
          <a:p>
            <a:r>
              <a:rPr lang="en-US" i="1" dirty="0"/>
              <a:t>So, is our hypothesis validated?</a:t>
            </a:r>
          </a:p>
        </p:txBody>
      </p:sp>
    </p:spTree>
    <p:extLst>
      <p:ext uri="{BB962C8B-B14F-4D97-AF65-F5344CB8AC3E}">
        <p14:creationId xmlns:p14="http://schemas.microsoft.com/office/powerpoint/2010/main" val="185282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DCE72-50F8-4C5A-889B-4390CBFAAE46}"/>
              </a:ext>
            </a:extLst>
          </p:cNvPr>
          <p:cNvSpPr>
            <a:spLocks noGrp="1"/>
          </p:cNvSpPr>
          <p:nvPr>
            <p:ph type="title"/>
          </p:nvPr>
        </p:nvSpPr>
        <p:spPr/>
        <p:txBody>
          <a:bodyPr/>
          <a:lstStyle/>
          <a:p>
            <a:r>
              <a:rPr lang="en-US" dirty="0"/>
              <a:t>Mathematical Analysis</a:t>
            </a:r>
          </a:p>
        </p:txBody>
      </p:sp>
      <p:sp>
        <p:nvSpPr>
          <p:cNvPr id="3" name="Content Placeholder 2">
            <a:extLst>
              <a:ext uri="{FF2B5EF4-FFF2-40B4-BE49-F238E27FC236}">
                <a16:creationId xmlns:a16="http://schemas.microsoft.com/office/drawing/2014/main" id="{1A6EDEAC-987D-4E5B-A32A-8BDF99D07700}"/>
              </a:ext>
            </a:extLst>
          </p:cNvPr>
          <p:cNvSpPr>
            <a:spLocks noGrp="1"/>
          </p:cNvSpPr>
          <p:nvPr>
            <p:ph idx="1"/>
          </p:nvPr>
        </p:nvSpPr>
        <p:spPr>
          <a:xfrm>
            <a:off x="783350" y="3842244"/>
            <a:ext cx="9427450" cy="2787156"/>
          </a:xfrm>
        </p:spPr>
        <p:txBody>
          <a:bodyPr/>
          <a:lstStyle/>
          <a:p>
            <a:r>
              <a:rPr lang="en-US" dirty="0"/>
              <a:t>Donald Knuth </a:t>
            </a:r>
            <a:r>
              <a:rPr lang="en-US" sz="2000" dirty="0">
                <a:solidFill>
                  <a:schemeClr val="accent2">
                    <a:lumMod val="75000"/>
                  </a:schemeClr>
                </a:solidFill>
              </a:rPr>
              <a:t>(Turing award, 1974)</a:t>
            </a:r>
            <a:endParaRPr lang="en-US" dirty="0">
              <a:solidFill>
                <a:schemeClr val="accent2">
                  <a:lumMod val="75000"/>
                </a:schemeClr>
              </a:solidFill>
            </a:endParaRPr>
          </a:p>
          <a:p>
            <a:pPr marL="0" indent="0" algn="ctr">
              <a:buNone/>
            </a:pPr>
            <a:r>
              <a:rPr lang="en-US" dirty="0"/>
              <a:t>A formula that counts the number of primitive operations performed by an algorithm as a function of </a:t>
            </a:r>
            <a:r>
              <a:rPr lang="en-US"/>
              <a:t>the problem size </a:t>
            </a:r>
            <a:r>
              <a:rPr lang="en-US" dirty="0"/>
              <a:t>N is, </a:t>
            </a:r>
            <a:r>
              <a:rPr lang="en-US" dirty="0">
                <a:solidFill>
                  <a:schemeClr val="accent1"/>
                </a:solidFill>
              </a:rPr>
              <a:t>in principle</a:t>
            </a:r>
            <a:r>
              <a:rPr lang="en-US" dirty="0"/>
              <a:t>, possible to</a:t>
            </a:r>
            <a:br>
              <a:rPr lang="en-US" dirty="0"/>
            </a:br>
            <a:r>
              <a:rPr lang="en-US" dirty="0"/>
              <a:t>determine for any algorithm.</a:t>
            </a:r>
          </a:p>
        </p:txBody>
      </p:sp>
      <p:pic>
        <p:nvPicPr>
          <p:cNvPr id="5" name="Picture 4">
            <a:extLst>
              <a:ext uri="{FF2B5EF4-FFF2-40B4-BE49-F238E27FC236}">
                <a16:creationId xmlns:a16="http://schemas.microsoft.com/office/drawing/2014/main" id="{4916CBBF-259D-4F41-986C-B1C4E0378D86}"/>
              </a:ext>
            </a:extLst>
          </p:cNvPr>
          <p:cNvPicPr>
            <a:picLocks noChangeAspect="1"/>
          </p:cNvPicPr>
          <p:nvPr/>
        </p:nvPicPr>
        <p:blipFill>
          <a:blip r:embed="rId2"/>
          <a:stretch>
            <a:fillRect/>
          </a:stretch>
        </p:blipFill>
        <p:spPr>
          <a:xfrm>
            <a:off x="1238721" y="1379838"/>
            <a:ext cx="1659414" cy="2375036"/>
          </a:xfrm>
          <a:prstGeom prst="rect">
            <a:avLst/>
          </a:prstGeom>
        </p:spPr>
      </p:pic>
      <p:pic>
        <p:nvPicPr>
          <p:cNvPr id="6" name="Picture 5">
            <a:extLst>
              <a:ext uri="{FF2B5EF4-FFF2-40B4-BE49-F238E27FC236}">
                <a16:creationId xmlns:a16="http://schemas.microsoft.com/office/drawing/2014/main" id="{6D17E5F8-BF12-47D2-B253-D95141E0776F}"/>
              </a:ext>
            </a:extLst>
          </p:cNvPr>
          <p:cNvPicPr>
            <a:picLocks noChangeAspect="1"/>
          </p:cNvPicPr>
          <p:nvPr/>
        </p:nvPicPr>
        <p:blipFill>
          <a:blip r:embed="rId3"/>
          <a:stretch>
            <a:fillRect/>
          </a:stretch>
        </p:blipFill>
        <p:spPr>
          <a:xfrm>
            <a:off x="3211991" y="1379836"/>
            <a:ext cx="1659413" cy="2375035"/>
          </a:xfrm>
          <a:prstGeom prst="rect">
            <a:avLst/>
          </a:prstGeom>
        </p:spPr>
      </p:pic>
      <p:pic>
        <p:nvPicPr>
          <p:cNvPr id="7" name="Picture 6">
            <a:extLst>
              <a:ext uri="{FF2B5EF4-FFF2-40B4-BE49-F238E27FC236}">
                <a16:creationId xmlns:a16="http://schemas.microsoft.com/office/drawing/2014/main" id="{C7C6EFDA-AF2B-4784-9B72-2BF504E7F685}"/>
              </a:ext>
            </a:extLst>
          </p:cNvPr>
          <p:cNvPicPr>
            <a:picLocks noChangeAspect="1"/>
          </p:cNvPicPr>
          <p:nvPr/>
        </p:nvPicPr>
        <p:blipFill>
          <a:blip r:embed="rId4"/>
          <a:stretch>
            <a:fillRect/>
          </a:stretch>
        </p:blipFill>
        <p:spPr>
          <a:xfrm>
            <a:off x="5124219" y="1386981"/>
            <a:ext cx="1659412" cy="2364662"/>
          </a:xfrm>
          <a:prstGeom prst="rect">
            <a:avLst/>
          </a:prstGeom>
        </p:spPr>
      </p:pic>
      <p:pic>
        <p:nvPicPr>
          <p:cNvPr id="8" name="Picture 7">
            <a:extLst>
              <a:ext uri="{FF2B5EF4-FFF2-40B4-BE49-F238E27FC236}">
                <a16:creationId xmlns:a16="http://schemas.microsoft.com/office/drawing/2014/main" id="{5937E5A6-0AB3-42B5-9620-D460CFC70933}"/>
              </a:ext>
            </a:extLst>
          </p:cNvPr>
          <p:cNvPicPr>
            <a:picLocks noChangeAspect="1"/>
          </p:cNvPicPr>
          <p:nvPr/>
        </p:nvPicPr>
        <p:blipFill>
          <a:blip r:embed="rId5"/>
          <a:stretch>
            <a:fillRect/>
          </a:stretch>
        </p:blipFill>
        <p:spPr>
          <a:xfrm>
            <a:off x="7092912" y="1379835"/>
            <a:ext cx="1659414" cy="2375037"/>
          </a:xfrm>
          <a:prstGeom prst="rect">
            <a:avLst/>
          </a:prstGeom>
        </p:spPr>
      </p:pic>
      <p:pic>
        <p:nvPicPr>
          <p:cNvPr id="2050" name="Picture 2" descr="Donald E. Knuth - Engineering and Technology History Wiki">
            <a:extLst>
              <a:ext uri="{FF2B5EF4-FFF2-40B4-BE49-F238E27FC236}">
                <a16:creationId xmlns:a16="http://schemas.microsoft.com/office/drawing/2014/main" id="{43686153-BC49-46DC-BA2B-E2E74C92AAC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504" r="7504" b="21448"/>
          <a:stretch/>
        </p:blipFill>
        <p:spPr bwMode="auto">
          <a:xfrm>
            <a:off x="9061607" y="1386980"/>
            <a:ext cx="1663988" cy="2368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16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rofil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Verdan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Verdana" pitchFamily="34" charset="0"/>
            <a:ea typeface="宋体" pitchFamily="2"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
      <a:clrScheme name="Profile 10">
        <a:dk1>
          <a:srgbClr val="000000"/>
        </a:dk1>
        <a:lt1>
          <a:srgbClr val="FFFFFF"/>
        </a:lt1>
        <a:dk2>
          <a:srgbClr val="000000"/>
        </a:dk2>
        <a:lt2>
          <a:srgbClr val="DDDDDD"/>
        </a:lt2>
        <a:accent1>
          <a:srgbClr val="B499CB"/>
        </a:accent1>
        <a:accent2>
          <a:srgbClr val="FF6600"/>
        </a:accent2>
        <a:accent3>
          <a:srgbClr val="FFFFFF"/>
        </a:accent3>
        <a:accent4>
          <a:srgbClr val="000000"/>
        </a:accent4>
        <a:accent5>
          <a:srgbClr val="D6CAE2"/>
        </a:accent5>
        <a:accent6>
          <a:srgbClr val="E75C00"/>
        </a:accent6>
        <a:hlink>
          <a:srgbClr val="9933FF"/>
        </a:hlink>
        <a:folHlink>
          <a:srgbClr val="6600CC"/>
        </a:folHlink>
      </a:clrScheme>
      <a:clrMap bg1="lt1" tx1="dk1" bg2="lt2" tx2="dk2" accent1="accent1" accent2="accent2" accent3="accent3" accent4="accent4" accent5="accent5" accent6="accent6" hlink="hlink" folHlink="folHlink"/>
    </a:extraClrScheme>
    <a:extraClrScheme>
      <a:clrScheme name="Profile 11">
        <a:dk1>
          <a:srgbClr val="000000"/>
        </a:dk1>
        <a:lt1>
          <a:srgbClr val="FFFFFF"/>
        </a:lt1>
        <a:dk2>
          <a:srgbClr val="000000"/>
        </a:dk2>
        <a:lt2>
          <a:srgbClr val="DDDDDD"/>
        </a:lt2>
        <a:accent1>
          <a:srgbClr val="DAA1DB"/>
        </a:accent1>
        <a:accent2>
          <a:srgbClr val="FF6600"/>
        </a:accent2>
        <a:accent3>
          <a:srgbClr val="FFFFFF"/>
        </a:accent3>
        <a:accent4>
          <a:srgbClr val="000000"/>
        </a:accent4>
        <a:accent5>
          <a:srgbClr val="EACDEA"/>
        </a:accent5>
        <a:accent6>
          <a:srgbClr val="E75C00"/>
        </a:accent6>
        <a:hlink>
          <a:srgbClr val="9933FF"/>
        </a:hlink>
        <a:folHlink>
          <a:srgbClr val="660066"/>
        </a:folHlink>
      </a:clrScheme>
      <a:clrMap bg1="lt1" tx1="dk1" bg2="lt2" tx2="dk2" accent1="accent1" accent2="accent2" accent3="accent3" accent4="accent4" accent5="accent5" accent6="accent6" hlink="hlink" folHlink="folHlink"/>
    </a:extraClrScheme>
    <a:extraClrScheme>
      <a:clrScheme name="Profile 12">
        <a:dk1>
          <a:srgbClr val="000000"/>
        </a:dk1>
        <a:lt1>
          <a:srgbClr val="FFFFFF"/>
        </a:lt1>
        <a:dk2>
          <a:srgbClr val="000000"/>
        </a:dk2>
        <a:lt2>
          <a:srgbClr val="DDDDDD"/>
        </a:lt2>
        <a:accent1>
          <a:srgbClr val="C08DD7"/>
        </a:accent1>
        <a:accent2>
          <a:srgbClr val="FF6600"/>
        </a:accent2>
        <a:accent3>
          <a:srgbClr val="FFFFFF"/>
        </a:accent3>
        <a:accent4>
          <a:srgbClr val="000000"/>
        </a:accent4>
        <a:accent5>
          <a:srgbClr val="DCC5E8"/>
        </a:accent5>
        <a:accent6>
          <a:srgbClr val="E75C00"/>
        </a:accent6>
        <a:hlink>
          <a:srgbClr val="9900CC"/>
        </a:hlink>
        <a:folHlink>
          <a:srgbClr val="6600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37736</TotalTime>
  <Words>742</Words>
  <Application>Microsoft Office PowerPoint</Application>
  <PresentationFormat>Widescreen</PresentationFormat>
  <Paragraphs>114</Paragraphs>
  <Slides>13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Americana BT</vt:lpstr>
      <vt:lpstr>Arial</vt:lpstr>
      <vt:lpstr>Verdana</vt:lpstr>
      <vt:lpstr>Wingdings</vt:lpstr>
      <vt:lpstr>Calibri</vt:lpstr>
      <vt:lpstr>Times New Roman</vt:lpstr>
      <vt:lpstr>Georgia</vt:lpstr>
      <vt:lpstr>Carmina Lt BT</vt:lpstr>
      <vt:lpstr>Courier New</vt:lpstr>
      <vt:lpstr>Profile</vt:lpstr>
      <vt:lpstr>Analysis of Algorithms</vt:lpstr>
      <vt:lpstr>Alerts</vt:lpstr>
      <vt:lpstr>Running time</vt:lpstr>
      <vt:lpstr>Reasons to analyze algorithms</vt:lpstr>
      <vt:lpstr>The Scientiﬁc method A framework for predicting performance and comparing algorithms.</vt:lpstr>
      <vt:lpstr>Empirical Analysis</vt:lpstr>
      <vt:lpstr>Data Analysis</vt:lpstr>
      <vt:lpstr>Prediction and validation</vt:lpstr>
      <vt:lpstr>Mathematical Analysis</vt:lpstr>
      <vt:lpstr>Mathematical models</vt:lpstr>
      <vt:lpstr>Big-Oh: O()</vt:lpstr>
      <vt:lpstr>Common Orders of Growth</vt:lpstr>
      <vt:lpstr>Turning the crank:  summary</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Interfaces</dc:title>
  <dc:creator>Paul Sivilotti</dc:creator>
  <cp:lastModifiedBy>Stucki, David</cp:lastModifiedBy>
  <cp:revision>513</cp:revision>
  <dcterms:created xsi:type="dcterms:W3CDTF">2005-03-22T22:30:11Z</dcterms:created>
  <dcterms:modified xsi:type="dcterms:W3CDTF">2022-08-30T02:44:04Z</dcterms:modified>
</cp:coreProperties>
</file>