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266" r:id="rId5"/>
    <p:sldId id="311" r:id="rId6"/>
    <p:sldId id="348" r:id="rId7"/>
    <p:sldId id="349" r:id="rId8"/>
    <p:sldId id="350" r:id="rId9"/>
    <p:sldId id="352" r:id="rId10"/>
    <p:sldId id="577" r:id="rId11"/>
    <p:sldId id="351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92" r:id="rId20"/>
    <p:sldId id="593" r:id="rId21"/>
    <p:sldId id="594" r:id="rId22"/>
    <p:sldId id="595" r:id="rId23"/>
    <p:sldId id="596" r:id="rId24"/>
    <p:sldId id="34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3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opening the file…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What if the file with name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dirty="0"/>
              <a:t> doesn't exist?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Creating a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/>
              <a:t> from a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dirty="0"/>
              <a:t> object will throw a 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FileNotFoundException</a:t>
            </a:r>
            <a:r>
              <a:rPr lang="en-US" dirty="0"/>
              <a:t> if the file doesn't exist or isn't accessible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As you might recall, a 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FileNotFoundException</a:t>
            </a:r>
            <a:r>
              <a:rPr lang="en-US" dirty="0"/>
              <a:t> is a </a:t>
            </a:r>
            <a:r>
              <a:rPr lang="en-US" b="1" dirty="0">
                <a:solidFill>
                  <a:schemeClr val="accent3"/>
                </a:solidFill>
              </a:rPr>
              <a:t>checked</a:t>
            </a:r>
            <a:r>
              <a:rPr lang="en-US" dirty="0"/>
              <a:t> exception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You will need to surround 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/>
              <a:t> constructor in a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 with a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 that handles this exception or you can add a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n-US" dirty="0"/>
              <a:t> declaration to your method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You will often </a:t>
            </a:r>
            <a:r>
              <a:rPr lang="en-US" b="1" dirty="0">
                <a:solidFill>
                  <a:schemeClr val="accent3"/>
                </a:solidFill>
              </a:rPr>
              <a:t>want</a:t>
            </a:r>
            <a:r>
              <a:rPr lang="en-US" dirty="0"/>
              <a:t> to have a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>
                <a:solidFill>
                  <a:schemeClr val="accent1"/>
                </a:solidFill>
              </a:rPr>
              <a:t>-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 so that you can recover from the missing file and ask the user for a new file name (or similar)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628900"/>
            <a:ext cx="10972800" cy="5715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Scanner in = 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Scanner(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fileName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519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B891-6F7C-4A0B-93DF-5A5598DB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B415-88E8-4932-90A8-7D1E9F24B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0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The file doesn't have to be a simple name like </a:t>
            </a:r>
            <a:r>
              <a:rPr lang="en-US" sz="24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Instead, it can be a path, giving directories that lead up to the file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Paths come in two kinds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C00000"/>
                </a:solidFill>
              </a:rPr>
              <a:t>relative path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relative to the current working directory, which is the project folder for Eclipse/IntelliJ projects: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..\data\experiments\mutagens\ninja-turtles.txt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An </a:t>
            </a:r>
            <a:r>
              <a:rPr lang="en-US" sz="2400" b="1" dirty="0">
                <a:solidFill>
                  <a:srgbClr val="C00000"/>
                </a:solidFill>
              </a:rPr>
              <a:t>absolute path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specifies the whole path, starting with a drive letter in Windows or a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400" dirty="0"/>
              <a:t> in Linux/macOS: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C:\users\otter\Documents\stockprices.xlsx</a:t>
            </a:r>
          </a:p>
        </p:txBody>
      </p:sp>
    </p:spTree>
    <p:extLst>
      <p:ext uri="{BB962C8B-B14F-4D97-AF65-F5344CB8AC3E}">
        <p14:creationId xmlns:p14="http://schemas.microsoft.com/office/powerpoint/2010/main" val="31038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B891-6F7C-4A0B-93DF-5A5598DB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B415-88E8-4932-90A8-7D1E9F24B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09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In paths,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 means the current directory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US" dirty="0"/>
              <a:t> means the parent directory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goats\.\boats\..\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the same as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goats\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To separate directories (also called folders), Windows uses the backslash (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dirty="0"/>
              <a:t>) and Linux/macOS uses the forward slash (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/>
              <a:t>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To make it easier to write platform-independent code, Java generally accepts either one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You will sometimes store path names inside String literals, requiring you to escape backslashes with another backslash: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path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"C:\\users\\otter\\Documents\\stockprices.xlsx"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It's easier to use all forward slashes so that you don't have to escape them</a:t>
            </a:r>
          </a:p>
        </p:txBody>
      </p:sp>
    </p:spTree>
    <p:extLst>
      <p:ext uri="{BB962C8B-B14F-4D97-AF65-F5344CB8AC3E}">
        <p14:creationId xmlns:p14="http://schemas.microsoft.com/office/powerpoint/2010/main" val="20111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B891-6F7C-4A0B-93DF-5A5598DB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B415-88E8-4932-90A8-7D1E9F24B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0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What if you open a file thinking it's full of integers, but the numbers have decimal points…or are text, not numbers?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One of the following exceptions can be thrown: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InputMismatchException</a:t>
            </a:r>
            <a:r>
              <a:rPr lang="en-US" sz="2000" dirty="0"/>
              <a:t>	The input isn't formatted right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NoSuchElementException</a:t>
            </a:r>
            <a:r>
              <a:rPr lang="en-US" sz="2000" dirty="0"/>
              <a:t>	You've reached the end of the file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20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IllegalStateException</a:t>
            </a:r>
            <a:r>
              <a:rPr lang="en-US" sz="2000" dirty="0"/>
              <a:t>		You're trying to read from a closed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tabLst>
                <a:tab pos="3657600" algn="l"/>
              </a:tabLst>
            </a:pPr>
            <a:endParaRPr lang="en-US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All of these exceptions are </a:t>
            </a:r>
            <a:r>
              <a:rPr lang="en-US" sz="2400" b="1" dirty="0"/>
              <a:t>unchecked</a:t>
            </a:r>
            <a:r>
              <a:rPr lang="en-US" sz="2400" dirty="0"/>
              <a:t> exceptions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You don't have to have 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try-catch</a:t>
            </a:r>
            <a:r>
              <a:rPr lang="en-US" sz="2400" dirty="0"/>
              <a:t> or 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n-US" sz="2400" dirty="0"/>
              <a:t> declaration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And you generally won't, unless you expect the input to be badly formatted?</a:t>
            </a:r>
          </a:p>
        </p:txBody>
      </p:sp>
    </p:spTree>
    <p:extLst>
      <p:ext uri="{BB962C8B-B14F-4D97-AF65-F5344CB8AC3E}">
        <p14:creationId xmlns:p14="http://schemas.microsoft.com/office/powerpoint/2010/main" val="260568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Writing to files uses a different sequence of steps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If you want to write to a text file, you've got to create a </a:t>
            </a:r>
            <a:r>
              <a:rPr lang="en-US" sz="24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400" dirty="0"/>
              <a:t> object, based on a </a:t>
            </a:r>
            <a:r>
              <a:rPr lang="en-US" sz="24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400" dirty="0"/>
              <a:t> object (which takes the file name as a parameter)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Once you've got a </a:t>
            </a:r>
            <a:r>
              <a:rPr lang="en-US" sz="24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400" dirty="0"/>
              <a:t>, you can use it just like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962400"/>
            <a:ext cx="10972800" cy="8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out =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"output.txt"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9146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exceptions!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Just like making a 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Scanner</a:t>
            </a:r>
            <a:r>
              <a:rPr lang="en-US" sz="2400" dirty="0"/>
              <a:t> from a 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File</a:t>
            </a:r>
            <a:r>
              <a:rPr lang="en-US" sz="2400" dirty="0"/>
              <a:t>, making a </a:t>
            </a:r>
            <a:r>
              <a:rPr lang="en-US" sz="24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400" dirty="0"/>
              <a:t> from a </a:t>
            </a:r>
            <a:r>
              <a:rPr lang="en-US" sz="24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400" dirty="0"/>
              <a:t> can potentially throw a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FileNotFoundException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Weird, isn't it?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But Java throws this exception when you're unable to open the file for writing, for whatever reason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Since it's a checked exception, you need a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2400" dirty="0">
                <a:solidFill>
                  <a:srgbClr val="0070C0"/>
                </a:solidFill>
              </a:rPr>
              <a:t>-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2400" dirty="0"/>
              <a:t> or a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43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example opens a file called </a:t>
            </a:r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goodbye.txt</a:t>
            </a:r>
            <a:r>
              <a:rPr lang="en-US" dirty="0"/>
              <a:t>, writes some text, and then closes the file</a:t>
            </a:r>
          </a:p>
          <a:p>
            <a:r>
              <a:rPr lang="en-US" dirty="0"/>
              <a:t>Note that we are not showing 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 or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173894"/>
            <a:ext cx="10972800" cy="27200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"goodbye.txt"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"So long!"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"Farewell!"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"Auf Wiedersehen!"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"Goodbye!"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out.close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6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Shut 'em down!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108201"/>
            <a:ext cx="10273085" cy="3760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You should always close files as soon as you're done using them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If you don't close files you're writing to before your program ends, output can be lost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Keeping files open ties up system resources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There's a maximum number of files one program can have open at a time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Since we always want to close files, it's smart to put the closing in a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sz="2400" dirty="0"/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2041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4705"/>
            <a:ext cx="10972800" cy="510808"/>
          </a:xfrm>
        </p:spPr>
        <p:txBody>
          <a:bodyPr>
            <a:normAutofit/>
          </a:bodyPr>
          <a:lstStyle/>
          <a:p>
            <a:r>
              <a:rPr lang="en-US" sz="2400" dirty="0"/>
              <a:t>This example copies the text from </a:t>
            </a:r>
            <a:r>
              <a:rPr lang="en-US" sz="24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output.txt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362200"/>
            <a:ext cx="10972800" cy="426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Scanner in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in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Scanner(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"input.txt"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out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"output.txt"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in.hasNextLine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in.nextLine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e.printStackTrace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(in !=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in.close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(out !=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out.close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write some I/O code...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PROBLEM:</a:t>
            </a:r>
          </a:p>
          <a:p>
            <a:pPr lvl="1"/>
            <a:r>
              <a:rPr lang="en-US" sz="2400" dirty="0"/>
              <a:t>Prompt the user for an input file name and an output file name</a:t>
            </a:r>
          </a:p>
          <a:p>
            <a:pPr lvl="1"/>
            <a:r>
              <a:rPr lang="en-US" sz="2400" dirty="0"/>
              <a:t>Read in every white-space delimited word from the input file</a:t>
            </a:r>
          </a:p>
          <a:p>
            <a:pPr lvl="1"/>
            <a:r>
              <a:rPr lang="en-US" sz="2400" dirty="0"/>
              <a:t>If it's a palindrome, output it to the output file</a:t>
            </a:r>
          </a:p>
          <a:p>
            <a:pPr lvl="1"/>
            <a:r>
              <a:rPr lang="en-US" sz="2400" dirty="0"/>
              <a:t>Close both files</a:t>
            </a:r>
          </a:p>
        </p:txBody>
      </p:sp>
    </p:spTree>
    <p:extLst>
      <p:ext uri="{BB962C8B-B14F-4D97-AF65-F5344CB8AC3E}">
        <p14:creationId xmlns:p14="http://schemas.microsoft.com/office/powerpoint/2010/main" val="18997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/>
              <a:t>Read rest of </a:t>
            </a:r>
            <a:r>
              <a:rPr lang="en-US" sz="2800" b="1" i="1">
                <a:solidFill>
                  <a:srgbClr val="0070C0"/>
                </a:solidFill>
              </a:rPr>
              <a:t>The Object-Oriented Thought Process</a:t>
            </a:r>
          </a:p>
          <a:p>
            <a:pPr lvl="1"/>
            <a:r>
              <a:rPr lang="en-US" sz="2800"/>
              <a:t>Lab 10.3 </a:t>
            </a:r>
            <a:r>
              <a:rPr lang="en-US" sz="2800" dirty="0"/>
              <a:t>is </a:t>
            </a:r>
            <a:r>
              <a:rPr lang="en-US" sz="2800"/>
              <a:t>due next Friday </a:t>
            </a:r>
            <a:r>
              <a:rPr lang="en-US" sz="2800" dirty="0"/>
              <a:t>before </a:t>
            </a:r>
            <a:r>
              <a:rPr lang="en-US" sz="2800"/>
              <a:t>11:59 pm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Final Exam Review next Friday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another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PROBLEM: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Prompt the user for an input file name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If the file isn't accessible, prompt the user to enter the name again (just once)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Read in all the integers in this file (until you run out)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Close the file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Store all the values in an </a:t>
            </a:r>
            <a:r>
              <a:rPr lang="en-US" sz="2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2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&lt;Integer&gt;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Find the mean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Sort them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Find the median (having an equal number of others larger and smaller)</a:t>
            </a:r>
          </a:p>
        </p:txBody>
      </p:sp>
    </p:spTree>
    <p:extLst>
      <p:ext uri="{BB962C8B-B14F-4D97-AF65-F5344CB8AC3E}">
        <p14:creationId xmlns:p14="http://schemas.microsoft.com/office/powerpoint/2010/main" val="13294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accent4">
                    <a:lumMod val="75000"/>
                  </a:schemeClr>
                </a:solidFill>
              </a:rPr>
              <a:t>Binary Files &amp; Serialization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BE9C-496C-4820-BD46-A1600C44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1C28B-836E-4D8D-A3D0-7A0A7A790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do we generate output in Java?</a:t>
            </a:r>
          </a:p>
          <a:p>
            <a:pPr lvl="1"/>
            <a:r>
              <a:rPr lang="en-US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</a:t>
            </a:r>
            <a:endParaRPr lang="en-US" sz="2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/>
              <a:t>What is that?</a:t>
            </a:r>
          </a:p>
          <a:p>
            <a:pPr lvl="1"/>
            <a:r>
              <a:rPr lang="en-US" sz="2200" dirty="0"/>
              <a:t>Let's look at the </a:t>
            </a:r>
            <a:r>
              <a:rPr lang="en-US" sz="2200"/>
              <a:t>Java 16 </a:t>
            </a:r>
            <a:r>
              <a:rPr lang="en-US" sz="2200" dirty="0"/>
              <a:t>API...</a:t>
            </a:r>
          </a:p>
          <a:p>
            <a:r>
              <a:rPr lang="en-US" sz="2400" dirty="0"/>
              <a:t>How do we obtain input in Java?</a:t>
            </a:r>
          </a:p>
          <a:p>
            <a:pPr lvl="1"/>
            <a:r>
              <a:rPr lang="en-US" sz="2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System.in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200" dirty="0"/>
              <a:t>What is this?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Streams</a:t>
            </a:r>
            <a:r>
              <a:rPr lang="en-US" sz="2400" dirty="0"/>
              <a:t> are an abstraction of unbounded sequences of characters </a:t>
            </a:r>
          </a:p>
        </p:txBody>
      </p:sp>
    </p:spTree>
    <p:extLst>
      <p:ext uri="{BB962C8B-B14F-4D97-AF65-F5344CB8AC3E}">
        <p14:creationId xmlns:p14="http://schemas.microsoft.com/office/powerpoint/2010/main" val="22289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9493-9D16-48FD-9D12-8D73DEFD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E7ADB-E8DC-4D84-A7ED-C15E89743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you understand reading and writing the standard I/O streams, then reading and writing files is straight-forward</a:t>
            </a:r>
          </a:p>
          <a:p>
            <a:r>
              <a:rPr lang="en-US" sz="2400" dirty="0"/>
              <a:t>There are, however, some differences and some additional complexities.</a:t>
            </a:r>
          </a:p>
          <a:p>
            <a:r>
              <a:rPr lang="en-US" sz="2400" dirty="0"/>
              <a:t>We will start with text files and then eventually move on to binary files</a:t>
            </a:r>
          </a:p>
        </p:txBody>
      </p:sp>
    </p:spTree>
    <p:extLst>
      <p:ext uri="{BB962C8B-B14F-4D97-AF65-F5344CB8AC3E}">
        <p14:creationId xmlns:p14="http://schemas.microsoft.com/office/powerpoint/2010/main" val="75306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B891-6F7C-4A0B-93DF-5A5598DB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B415-88E8-4932-90A8-7D1E9F24B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27499"/>
          </a:xfrm>
        </p:spPr>
        <p:txBody>
          <a:bodyPr>
            <a:normAutofit/>
          </a:bodyPr>
          <a:lstStyle/>
          <a:p>
            <a:r>
              <a:rPr lang="en-US" sz="2400" dirty="0"/>
              <a:t>All files are represented as sequences of binary digits (bits) organized into byte sized chunks.</a:t>
            </a:r>
          </a:p>
          <a:p>
            <a:r>
              <a:rPr lang="en-US" sz="2400" dirty="0"/>
              <a:t>However, in </a:t>
            </a:r>
            <a:r>
              <a:rPr lang="en-US" sz="2400" b="1" dirty="0">
                <a:solidFill>
                  <a:schemeClr val="accent4"/>
                </a:solidFill>
              </a:rPr>
              <a:t>text files </a:t>
            </a:r>
            <a:r>
              <a:rPr lang="en-US" sz="2400" dirty="0"/>
              <a:t>these bytes are human readable </a:t>
            </a:r>
            <a:r>
              <a:rPr lang="en-US" sz="2400" b="1" dirty="0">
                <a:solidFill>
                  <a:schemeClr val="accent1"/>
                </a:solidFill>
              </a:rPr>
              <a:t>ASCII</a:t>
            </a:r>
            <a:r>
              <a:rPr lang="en-US" sz="2400" dirty="0"/>
              <a:t> values.</a:t>
            </a:r>
          </a:p>
          <a:p>
            <a:r>
              <a:rPr lang="en-US" sz="2400" dirty="0"/>
              <a:t>What constitutes a text file?</a:t>
            </a:r>
          </a:p>
          <a:p>
            <a:pPr lvl="1"/>
            <a:r>
              <a:rPr lang="en-US" sz="2200" dirty="0"/>
              <a:t>Plain text 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.txt</a:t>
            </a:r>
            <a:r>
              <a:rPr lang="en-US" sz="2200" dirty="0"/>
              <a:t> extension)</a:t>
            </a:r>
          </a:p>
          <a:p>
            <a:pPr lvl="1"/>
            <a:r>
              <a:rPr lang="en-US" sz="2200" dirty="0"/>
              <a:t>Programming language source code 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lang="en-US" sz="2200" dirty="0"/>
              <a:t>,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.java</a:t>
            </a:r>
            <a:r>
              <a:rPr lang="en-US" sz="2200" dirty="0"/>
              <a:t>,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sz="2200" dirty="0"/>
              <a:t>,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scala</a:t>
            </a:r>
            <a:r>
              <a:rPr lang="en-US" sz="2200" dirty="0"/>
              <a:t>,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.html</a:t>
            </a:r>
            <a:r>
              <a:rPr lang="en-US" sz="2200" dirty="0"/>
              <a:t>, etc.)</a:t>
            </a:r>
          </a:p>
          <a:p>
            <a:pPr lvl="1"/>
            <a:r>
              <a:rPr lang="en-US" sz="2200" dirty="0"/>
              <a:t>Script and log files 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.log</a:t>
            </a:r>
            <a:r>
              <a:rPr lang="en-US" sz="2200" dirty="0"/>
              <a:t>,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.bat</a:t>
            </a:r>
            <a:r>
              <a:rPr lang="en-US" sz="2200" dirty="0"/>
              <a:t>,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sz="2200" dirty="0"/>
              <a:t>, etc.)</a:t>
            </a:r>
          </a:p>
          <a:p>
            <a:pPr lvl="1"/>
            <a:r>
              <a:rPr lang="en-US" sz="2200" dirty="0"/>
              <a:t>Specific formats 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.csv</a:t>
            </a:r>
            <a:r>
              <a:rPr lang="en-US" sz="2200" dirty="0"/>
              <a:t>,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.rtf</a:t>
            </a:r>
            <a:r>
              <a:rPr lang="en-US" sz="2200" dirty="0"/>
              <a:t>,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.xml</a:t>
            </a:r>
            <a:r>
              <a:rPr lang="en-US" sz="2200" dirty="0"/>
              <a:t>, etc.)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Many, many more...</a:t>
            </a:r>
          </a:p>
        </p:txBody>
      </p:sp>
    </p:spTree>
    <p:extLst>
      <p:ext uri="{BB962C8B-B14F-4D97-AF65-F5344CB8AC3E}">
        <p14:creationId xmlns:p14="http://schemas.microsoft.com/office/powerpoint/2010/main" val="28618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B891-6F7C-4A0B-93DF-5A5598DB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B415-88E8-4932-90A8-7D1E9F24B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0999"/>
          </a:xfrm>
        </p:spPr>
        <p:txBody>
          <a:bodyPr>
            <a:normAutofit/>
          </a:bodyPr>
          <a:lstStyle/>
          <a:p>
            <a:r>
              <a:rPr lang="en-US" sz="2400" dirty="0"/>
              <a:t>File extensions are part of the name of a file, but are not inherently tied to the content of the file!</a:t>
            </a:r>
          </a:p>
          <a:p>
            <a:r>
              <a:rPr lang="en-US" sz="2400" dirty="0"/>
              <a:t>In fact, you can change the extension at any time with little impact (this may not be completely true on a Mac).</a:t>
            </a:r>
          </a:p>
          <a:p>
            <a:pPr lvl="1"/>
            <a:r>
              <a:rPr lang="en-US" sz="2200" dirty="0"/>
              <a:t>The extension will affect how the operating system interacts with the file</a:t>
            </a:r>
          </a:p>
          <a:p>
            <a:pPr lvl="1"/>
            <a:r>
              <a:rPr lang="en-US" sz="2200" dirty="0"/>
              <a:t>The extension may affect how certain programs interact with the file</a:t>
            </a:r>
          </a:p>
          <a:p>
            <a:pPr lvl="1"/>
            <a:r>
              <a:rPr lang="en-US" sz="2200" dirty="0"/>
              <a:t>But putting the wrong extension (or alternate extension) won't alter the contents of the file (?Mac?)</a:t>
            </a:r>
          </a:p>
          <a:p>
            <a:r>
              <a:rPr lang="en-US" sz="2400" dirty="0"/>
              <a:t>Let's try some things out...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9EF8E-BC40-4AC7-9F87-E3B090ACCDA3}"/>
              </a:ext>
            </a:extLst>
          </p:cNvPr>
          <p:cNvSpPr txBox="1"/>
          <p:nvPr/>
        </p:nvSpPr>
        <p:spPr>
          <a:xfrm rot="929577">
            <a:off x="7558168" y="411816"/>
            <a:ext cx="1952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Always show</a:t>
            </a:r>
            <a:br>
              <a:rPr lang="en-US" sz="2400" b="1" dirty="0">
                <a:solidFill>
                  <a:schemeClr val="accent6"/>
                </a:solidFill>
                <a:latin typeface="+mj-lt"/>
              </a:rPr>
            </a:br>
            <a:r>
              <a:rPr lang="en-US" sz="2400" b="1" dirty="0">
                <a:solidFill>
                  <a:schemeClr val="accent6"/>
                </a:solidFill>
                <a:latin typeface="+mj-lt"/>
              </a:rPr>
              <a:t>(never hide)</a:t>
            </a:r>
            <a:br>
              <a:rPr lang="en-US" sz="2400" b="1" dirty="0">
                <a:solidFill>
                  <a:schemeClr val="accent6"/>
                </a:solidFill>
                <a:latin typeface="+mj-lt"/>
              </a:rPr>
            </a:br>
            <a:r>
              <a:rPr lang="en-US" sz="2400" b="1" dirty="0">
                <a:solidFill>
                  <a:schemeClr val="accent6"/>
                </a:solidFill>
                <a:latin typeface="+mj-lt"/>
              </a:rPr>
              <a:t>file extensions!</a:t>
            </a:r>
          </a:p>
        </p:txBody>
      </p:sp>
    </p:spTree>
    <p:extLst>
      <p:ext uri="{BB962C8B-B14F-4D97-AF65-F5344CB8AC3E}">
        <p14:creationId xmlns:p14="http://schemas.microsoft.com/office/powerpoint/2010/main" val="18175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Reading from a text file is straightforward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We use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Scanner</a:t>
            </a:r>
            <a:r>
              <a:rPr lang="en-US" sz="2400" dirty="0"/>
              <a:t>, just like reading from the command line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We just have to create a new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File</a:t>
            </a:r>
            <a:r>
              <a:rPr lang="en-US" sz="2400" dirty="0"/>
              <a:t> object that gives the file path we want to read from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This code will read from some file called 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input.txt</a:t>
            </a:r>
            <a:r>
              <a:rPr lang="en-US" sz="2400" dirty="0"/>
              <a:t>, as if someone were typing its contents into the command line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038600"/>
            <a:ext cx="10972800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Scanner in = 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Scanner(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"input.txt"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76245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B891-6F7C-4A0B-93DF-5A5598DB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B415-88E8-4932-90A8-7D1E9F24B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0999"/>
          </a:xfrm>
        </p:spPr>
        <p:txBody>
          <a:bodyPr>
            <a:normAutofit/>
          </a:bodyPr>
          <a:lstStyle/>
          <a:p>
            <a:r>
              <a:rPr lang="en-US" dirty="0"/>
              <a:t>Recall that we can read correctly formatted text with a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/>
              <a:t> using the following methods</a:t>
            </a:r>
          </a:p>
          <a:p>
            <a:pPr lvl="1"/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nextInt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		Reads an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value</a:t>
            </a:r>
          </a:p>
          <a:p>
            <a:pPr lvl="1"/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nextDouble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	Reads a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value</a:t>
            </a:r>
          </a:p>
          <a:p>
            <a:pPr lvl="1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next()</a:t>
            </a:r>
            <a:r>
              <a:rPr lang="en-US" dirty="0"/>
              <a:t>		Reads a white-space delimited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  <a:p>
            <a:pPr lvl="1">
              <a:tabLst>
                <a:tab pos="2743200" algn="l"/>
              </a:tabLst>
            </a:pP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nextLine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	Reads a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up to the next newline (which can cause			problems if there's a newline left over from previous reads)</a:t>
            </a:r>
          </a:p>
          <a:p>
            <a:r>
              <a:rPr lang="en-US" dirty="0"/>
              <a:t>These methods are usually what you need to get the job done, but there are also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nextBoolean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>
                <a:solidFill>
                  <a:srgbClr val="7030A0"/>
                </a:solidFill>
              </a:rPr>
              <a:t>,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nextByte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>
                <a:solidFill>
                  <a:srgbClr val="7030A0"/>
                </a:solidFill>
              </a:rPr>
              <a:t>,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nextFloat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>
                <a:solidFill>
                  <a:srgbClr val="7030A0"/>
                </a:solidFill>
              </a:rPr>
              <a:t>,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nextLong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>
                <a:solidFill>
                  <a:srgbClr val="7030A0"/>
                </a:solidFill>
              </a:rPr>
              <a:t>,</a:t>
            </a:r>
            <a:r>
              <a:rPr lang="en-US" sz="1800" dirty="0"/>
              <a:t> and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nextShort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methods</a:t>
            </a:r>
          </a:p>
          <a:p>
            <a:r>
              <a:rPr lang="en-US" dirty="0"/>
              <a:t>Note that all the integer reading methods have a second version that takes a base so that you can read values in bases 2-36</a:t>
            </a:r>
          </a:p>
        </p:txBody>
      </p:sp>
    </p:spTree>
    <p:extLst>
      <p:ext uri="{BB962C8B-B14F-4D97-AF65-F5344CB8AC3E}">
        <p14:creationId xmlns:p14="http://schemas.microsoft.com/office/powerpoint/2010/main" val="2481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B891-6F7C-4A0B-93DF-5A5598DB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Scanner Powers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B415-88E8-4932-90A8-7D1E9F24B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0999"/>
          </a:xfrm>
        </p:spPr>
        <p:txBody>
          <a:bodyPr>
            <a:normAutofit/>
          </a:bodyPr>
          <a:lstStyle/>
          <a:p>
            <a:r>
              <a:rPr lang="en-US" dirty="0"/>
              <a:t>When a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/>
              <a:t> is reading from the keyboard, it has no idea what the user will type next</a:t>
            </a:r>
          </a:p>
          <a:p>
            <a:r>
              <a:rPr lang="en-US" dirty="0"/>
              <a:t>However, when a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/>
              <a:t>  is reading from a file, it </a:t>
            </a:r>
            <a:r>
              <a:rPr lang="en-US" i="1" dirty="0">
                <a:solidFill>
                  <a:schemeClr val="accent6"/>
                </a:solidFill>
              </a:rPr>
              <a:t>can</a:t>
            </a:r>
            <a:r>
              <a:rPr lang="en-US" dirty="0"/>
              <a:t> examine the text it hasn't read yet</a:t>
            </a:r>
          </a:p>
          <a:p>
            <a:r>
              <a:rPr lang="en-US" dirty="0"/>
              <a:t>A number of methods are available to tell you if there's some properly formatted data just ahead waiting to be read:</a:t>
            </a:r>
          </a:p>
          <a:p>
            <a:pPr lvl="1"/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hasNextInt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		There's an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waiting to be read</a:t>
            </a:r>
          </a:p>
          <a:p>
            <a:pPr lvl="1"/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hasNextDouble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		There's a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waiting to be read</a:t>
            </a:r>
          </a:p>
          <a:p>
            <a:pPr lvl="1"/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hasNext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			There's a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waiting to be read</a:t>
            </a:r>
          </a:p>
          <a:p>
            <a:pPr lvl="1"/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hasNextLine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		There's a line waiting to be read</a:t>
            </a:r>
          </a:p>
          <a:p>
            <a:r>
              <a:rPr lang="en-US" dirty="0"/>
              <a:t>Such methods are often used in a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loop to keep reading data until the end of the file is reached</a:t>
            </a:r>
          </a:p>
        </p:txBody>
      </p:sp>
    </p:spTree>
    <p:extLst>
      <p:ext uri="{BB962C8B-B14F-4D97-AF65-F5344CB8AC3E}">
        <p14:creationId xmlns:p14="http://schemas.microsoft.com/office/powerpoint/2010/main" val="18818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5131</TotalTime>
  <Words>1622</Words>
  <Application>Microsoft Office PowerPoint</Application>
  <PresentationFormat>Widescreen</PresentationFormat>
  <Paragraphs>170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Courier New</vt:lpstr>
      <vt:lpstr>Georgia Pro Cond Light</vt:lpstr>
      <vt:lpstr>Speak Pro</vt:lpstr>
      <vt:lpstr>RetrospectVTI</vt:lpstr>
      <vt:lpstr>COMP 2000 Object-Oriented Design</vt:lpstr>
      <vt:lpstr>ALERTS</vt:lpstr>
      <vt:lpstr>I/O</vt:lpstr>
      <vt:lpstr>File I/O</vt:lpstr>
      <vt:lpstr>Text Files</vt:lpstr>
      <vt:lpstr>File Extensions</vt:lpstr>
      <vt:lpstr>Reading</vt:lpstr>
      <vt:lpstr>Scanner Methods</vt:lpstr>
      <vt:lpstr>New Scanner Powers</vt:lpstr>
      <vt:lpstr>Back to opening the file…</vt:lpstr>
      <vt:lpstr>File Paths</vt:lpstr>
      <vt:lpstr>Path Specifications</vt:lpstr>
      <vt:lpstr>Format Exceptions</vt:lpstr>
      <vt:lpstr>Writing</vt:lpstr>
      <vt:lpstr>More exceptions!</vt:lpstr>
      <vt:lpstr>Writing example</vt:lpstr>
      <vt:lpstr>Shut 'em down!</vt:lpstr>
      <vt:lpstr>Full example</vt:lpstr>
      <vt:lpstr>Let's write some I/O code...</vt:lpstr>
      <vt:lpstr>How about another one?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90</cp:revision>
  <dcterms:created xsi:type="dcterms:W3CDTF">2021-02-01T03:59:21Z</dcterms:created>
  <dcterms:modified xsi:type="dcterms:W3CDTF">2024-04-14T21:29:20Z</dcterms:modified>
</cp:coreProperties>
</file>