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66" r:id="rId5"/>
    <p:sldId id="311" r:id="rId6"/>
    <p:sldId id="464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472" r:id="rId15"/>
    <p:sldId id="3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8D6"/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3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4/5/2024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4/5/2024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4/5/2024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actoring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archive.org/web/20090221213654/http:/www.refactoring.be/thumbnails.html" TargetMode="External"/><Relationship Id="rId5" Type="http://schemas.openxmlformats.org/officeDocument/2006/relationships/hyperlink" Target="https://www.industriallogic.com/img/blog/2005/09/smellstorefactorings.pdf" TargetMode="External"/><Relationship Id="rId4" Type="http://schemas.openxmlformats.org/officeDocument/2006/relationships/hyperlink" Target="https://users.csc.calpoly.edu/~jdalbey/305/Lectures/SmellsToRefactoring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actoring.com/" TargetMode="External"/><Relationship Id="rId7" Type="http://schemas.openxmlformats.org/officeDocument/2006/relationships/image" Target="https://newsagent.cs.manchester.ac.uk/images/large/23/21/2321/openai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archive.org/web/20090221213654/http:/www.refactoring.be/thumbnails.html" TargetMode="External"/><Relationship Id="rId5" Type="http://schemas.openxmlformats.org/officeDocument/2006/relationships/hyperlink" Target="https://www.industriallogic.com/img/blog/2005/09/smellstorefactorings.pdf" TargetMode="External"/><Relationship Id="rId4" Type="http://schemas.openxmlformats.org/officeDocument/2006/relationships/hyperlink" Target="https://users.csc.calpoly.edu/~jdalbey/305/Lectures/SmellsToRefactoring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/>
              <a:t>David J Stucki</a:t>
            </a:r>
          </a:p>
          <a:p>
            <a:r>
              <a:rPr lang="en-US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Refactoring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92379" cy="376089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chemeClr val="accent4"/>
                </a:solidFill>
              </a:rPr>
              <a:t>Replace conditional logic </a:t>
            </a:r>
            <a:r>
              <a:rPr lang="en-US" sz="2800">
                <a:solidFill>
                  <a:schemeClr val="tx1"/>
                </a:solidFill>
              </a:rPr>
              <a:t>(IF, SWITCH) with polymorphism.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See references above for lists of refactoring techniques.</a:t>
            </a:r>
          </a:p>
        </p:txBody>
      </p:sp>
    </p:spTree>
    <p:extLst>
      <p:ext uri="{BB962C8B-B14F-4D97-AF65-F5344CB8AC3E}">
        <p14:creationId xmlns:p14="http://schemas.microsoft.com/office/powerpoint/2010/main" val="23311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/>
              <a:t>Refactoring</a:t>
            </a:r>
            <a:endParaRPr lang="en-US" dirty="0"/>
          </a:p>
        </p:txBody>
      </p:sp>
      <p:cxnSp>
        <p:nvCxnSpPr>
          <p:cNvPr id="73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AF4771D-AD48-40DE-81A2-1AC523265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r="3162" b="3"/>
          <a:stretch/>
        </p:blipFill>
        <p:spPr bwMode="auto">
          <a:xfrm>
            <a:off x="20" y="9"/>
            <a:ext cx="4908156" cy="685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648AE2-873B-4385-BBB1-17909C57BBA3}"/>
              </a:ext>
            </a:extLst>
          </p:cNvPr>
          <p:cNvSpPr/>
          <p:nvPr/>
        </p:nvSpPr>
        <p:spPr>
          <a:xfrm>
            <a:off x="4908176" y="6400800"/>
            <a:ext cx="7283804" cy="45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474979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/>
              <a:t>This has been </a:t>
            </a:r>
            <a:r>
              <a:rPr lang="en-US" sz="2200" b="1">
                <a:solidFill>
                  <a:srgbClr val="C00000"/>
                </a:solidFill>
              </a:rPr>
              <a:t>the definitive </a:t>
            </a:r>
            <a:r>
              <a:rPr lang="en-US" sz="2200"/>
              <a:t>book on the subject since the 1</a:t>
            </a:r>
            <a:r>
              <a:rPr lang="en-US" sz="2200" baseline="30000"/>
              <a:t>st</a:t>
            </a:r>
            <a:r>
              <a:rPr lang="en-US" sz="2200"/>
              <a:t> edition came out in 1999. This 2</a:t>
            </a:r>
            <a:r>
              <a:rPr lang="en-US" sz="2200" baseline="30000"/>
              <a:t>nd</a:t>
            </a:r>
            <a:r>
              <a:rPr lang="en-US" sz="2200"/>
              <a:t>  edition is from 2018.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/>
              <a:t>From the cover:</a:t>
            </a:r>
          </a:p>
          <a:p>
            <a:pPr marL="914400" lvl="1" indent="0">
              <a:buNone/>
            </a:pPr>
            <a:r>
              <a:rPr lang="en-US" sz="1900" b="1">
                <a:solidFill>
                  <a:srgbClr val="C00000"/>
                </a:solidFill>
              </a:rPr>
              <a:t>"Any fool can write code that a computer</a:t>
            </a:r>
            <a:br>
              <a:rPr lang="en-US" sz="1900" b="1">
                <a:solidFill>
                  <a:srgbClr val="C00000"/>
                </a:solidFill>
              </a:rPr>
            </a:br>
            <a:r>
              <a:rPr lang="en-US" sz="1900" b="1">
                <a:solidFill>
                  <a:srgbClr val="C00000"/>
                </a:solidFill>
              </a:rPr>
              <a:t>can understand. Good programmers write</a:t>
            </a:r>
            <a:br>
              <a:rPr lang="en-US" sz="1900" b="1">
                <a:solidFill>
                  <a:srgbClr val="C00000"/>
                </a:solidFill>
              </a:rPr>
            </a:br>
            <a:r>
              <a:rPr lang="en-US" sz="1900" b="1">
                <a:solidFill>
                  <a:srgbClr val="C00000"/>
                </a:solidFill>
              </a:rPr>
              <a:t>code that humans can understand."</a:t>
            </a:r>
          </a:p>
          <a:p>
            <a:pPr marL="457200" lvl="1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>
                <a:hlinkClick r:id="rId3"/>
              </a:rPr>
              <a:t>www.refactoring.com</a:t>
            </a:r>
            <a:r>
              <a:rPr lang="en-US" sz="2200"/>
              <a:t>, maintained by Fowler</a:t>
            </a:r>
          </a:p>
          <a:p>
            <a:pPr marL="457200" lvl="1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/>
              <a:t>Code Smells</a:t>
            </a:r>
            <a:endParaRPr lang="en-US" sz="2200">
              <a:solidFill>
                <a:schemeClr val="accent3">
                  <a:lumMod val="75000"/>
                </a:schemeClr>
              </a:solidFill>
            </a:endParaRPr>
          </a:p>
          <a:p>
            <a:pPr marL="640080" lvl="2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>
                <a:hlinkClick r:id="rId4"/>
              </a:rPr>
              <a:t>Smells To Refactorings</a:t>
            </a:r>
            <a:r>
              <a:rPr lang="en-US" sz="1900"/>
              <a:t>, original article</a:t>
            </a:r>
          </a:p>
          <a:p>
            <a:pPr marL="640080" lvl="2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>
                <a:hlinkClick r:id="rId5"/>
              </a:rPr>
              <a:t>Smells To Refactorings.pdf</a:t>
            </a:r>
            <a:r>
              <a:rPr lang="en-US" sz="1900"/>
              <a:t>, quick reference guide</a:t>
            </a:r>
            <a:endParaRPr lang="en-US" sz="2000"/>
          </a:p>
          <a:p>
            <a:pPr marL="457200" lvl="1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>
                <a:hlinkClick r:id="rId6"/>
              </a:rPr>
              <a:t>Refactoring Thumbnails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11773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Life is a Mystery...</a:t>
            </a: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17787"/>
          </a:xfrm>
        </p:spPr>
        <p:txBody>
          <a:bodyPr>
            <a:normAutofit/>
          </a:bodyPr>
          <a:lstStyle/>
          <a:p>
            <a:pPr lvl="1"/>
            <a:r>
              <a:rPr lang="en-US" sz="2800"/>
              <a:t>Read the rest of </a:t>
            </a:r>
            <a:r>
              <a:rPr lang="en-US" sz="2800" b="1" i="1">
                <a:solidFill>
                  <a:srgbClr val="0070C0"/>
                </a:solidFill>
              </a:rPr>
              <a:t>The Object-Oriented Thought Process</a:t>
            </a:r>
          </a:p>
          <a:p>
            <a:pPr lvl="1"/>
            <a:r>
              <a:rPr lang="en-US" sz="2800">
                <a:solidFill>
                  <a:schemeClr val="tx1"/>
                </a:solidFill>
              </a:rPr>
              <a:t>Read two Refactoring resources on web page</a:t>
            </a:r>
            <a:endParaRPr lang="en-US" sz="2800"/>
          </a:p>
          <a:p>
            <a:pPr lvl="1"/>
            <a:r>
              <a:rPr lang="en-US" sz="2800"/>
              <a:t>Lab 10.2 is due Thursday before 11:59pm</a:t>
            </a:r>
            <a:endParaRPr lang="en-US" sz="2400"/>
          </a:p>
          <a:p>
            <a:pPr lvl="1"/>
            <a:r>
              <a:rPr lang="en-US" sz="2800"/>
              <a:t>Lab 10.3 will be available tomorrow during lab</a:t>
            </a:r>
          </a:p>
          <a:p>
            <a:pPr lvl="2"/>
            <a:r>
              <a:rPr lang="en-US" sz="2400"/>
              <a:t>it is due next Friday before 11:59pm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/>
              <a:t>Refactoring</a:t>
            </a:r>
            <a:endParaRPr lang="en-US" dirty="0"/>
          </a:p>
        </p:txBody>
      </p:sp>
      <p:cxnSp>
        <p:nvCxnSpPr>
          <p:cNvPr id="73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AF4771D-AD48-40DE-81A2-1AC523265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r="3162" b="3"/>
          <a:stretch/>
        </p:blipFill>
        <p:spPr bwMode="auto">
          <a:xfrm>
            <a:off x="20" y="9"/>
            <a:ext cx="4908156" cy="685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648AE2-873B-4385-BBB1-17909C57BBA3}"/>
              </a:ext>
            </a:extLst>
          </p:cNvPr>
          <p:cNvSpPr/>
          <p:nvPr/>
        </p:nvSpPr>
        <p:spPr>
          <a:xfrm>
            <a:off x="4908176" y="6400800"/>
            <a:ext cx="7283804" cy="45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474979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/>
              <a:t>This has been </a:t>
            </a:r>
            <a:r>
              <a:rPr lang="en-US" sz="2200" b="1">
                <a:solidFill>
                  <a:srgbClr val="C00000"/>
                </a:solidFill>
              </a:rPr>
              <a:t>the definitive </a:t>
            </a:r>
            <a:r>
              <a:rPr lang="en-US" sz="2200"/>
              <a:t>book on the subject since the 1</a:t>
            </a:r>
            <a:r>
              <a:rPr lang="en-US" sz="2200" baseline="30000"/>
              <a:t>st</a:t>
            </a:r>
            <a:r>
              <a:rPr lang="en-US" sz="2200"/>
              <a:t> edition came out in 1999. This 2</a:t>
            </a:r>
            <a:r>
              <a:rPr lang="en-US" sz="2200" baseline="30000"/>
              <a:t>nd</a:t>
            </a:r>
            <a:r>
              <a:rPr lang="en-US" sz="2200"/>
              <a:t>  edition is from 2018.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/>
              <a:t>From the cover:</a:t>
            </a:r>
          </a:p>
          <a:p>
            <a:pPr marL="914400" lvl="1" indent="0">
              <a:buNone/>
            </a:pPr>
            <a:r>
              <a:rPr lang="en-US" sz="1900" b="1">
                <a:solidFill>
                  <a:srgbClr val="C00000"/>
                </a:solidFill>
              </a:rPr>
              <a:t>"Any fool can write code that a computer</a:t>
            </a:r>
            <a:br>
              <a:rPr lang="en-US" sz="1900" b="1">
                <a:solidFill>
                  <a:srgbClr val="C00000"/>
                </a:solidFill>
              </a:rPr>
            </a:br>
            <a:r>
              <a:rPr lang="en-US" sz="1900" b="1">
                <a:solidFill>
                  <a:srgbClr val="C00000"/>
                </a:solidFill>
              </a:rPr>
              <a:t>can understand. Good programmers write</a:t>
            </a:r>
            <a:br>
              <a:rPr lang="en-US" sz="1900" b="1">
                <a:solidFill>
                  <a:srgbClr val="C00000"/>
                </a:solidFill>
              </a:rPr>
            </a:br>
            <a:r>
              <a:rPr lang="en-US" sz="1900" b="1">
                <a:solidFill>
                  <a:srgbClr val="C00000"/>
                </a:solidFill>
              </a:rPr>
              <a:t>code that humans can understand."</a:t>
            </a:r>
          </a:p>
          <a:p>
            <a:pPr marL="457200" lvl="1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>
                <a:hlinkClick r:id="rId3"/>
              </a:rPr>
              <a:t>www.refactoring.com</a:t>
            </a:r>
            <a:r>
              <a:rPr lang="en-US" sz="2200"/>
              <a:t>, maintained by Fowler</a:t>
            </a:r>
          </a:p>
          <a:p>
            <a:pPr marL="457200" lvl="1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/>
              <a:t>Code Smells </a:t>
            </a:r>
            <a:r>
              <a:rPr lang="en-US" sz="1700">
                <a:solidFill>
                  <a:schemeClr val="accent3">
                    <a:lumMod val="75000"/>
                  </a:schemeClr>
                </a:solidFill>
              </a:rPr>
              <a:t>(we'll return to these links momentarily)</a:t>
            </a:r>
            <a:endParaRPr lang="en-US" sz="2200">
              <a:solidFill>
                <a:schemeClr val="accent3">
                  <a:lumMod val="75000"/>
                </a:schemeClr>
              </a:solidFill>
            </a:endParaRPr>
          </a:p>
          <a:p>
            <a:pPr marL="640080" lvl="2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>
                <a:hlinkClick r:id="rId4"/>
              </a:rPr>
              <a:t>Smells To Refactorings</a:t>
            </a:r>
            <a:r>
              <a:rPr lang="en-US" sz="1900"/>
              <a:t>, original article</a:t>
            </a:r>
          </a:p>
          <a:p>
            <a:pPr marL="640080" lvl="2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>
                <a:hlinkClick r:id="rId5"/>
              </a:rPr>
              <a:t>Smells To Refactorings.pdf</a:t>
            </a:r>
            <a:r>
              <a:rPr lang="en-US" sz="1900"/>
              <a:t>, quick reference guide</a:t>
            </a:r>
            <a:endParaRPr lang="en-US" sz="2000"/>
          </a:p>
          <a:p>
            <a:pPr marL="457200" lvl="1" indent="-4572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>
                <a:hlinkClick r:id="rId6"/>
              </a:rPr>
              <a:t>Refactoring Thumbnails</a:t>
            </a:r>
            <a:endParaRPr lang="en-US" sz="2200"/>
          </a:p>
        </p:txBody>
      </p:sp>
      <p:pic>
        <p:nvPicPr>
          <p:cNvPr id="5" name="Picture 2" descr="article image">
            <a:extLst>
              <a:ext uri="{FF2B5EF4-FFF2-40B4-BE49-F238E27FC236}">
                <a16:creationId xmlns:a16="http://schemas.microsoft.com/office/drawing/2014/main" id="{BC8FF198-81CD-7471-8029-F09A0CA90150}"/>
              </a:ext>
            </a:extLst>
          </p:cNvPr>
          <p:cNvPicPr>
            <a:picLocks noChangeAspect="1" noChangeArrowheads="1"/>
          </p:cNvPicPr>
          <p:nvPr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71" y="4366492"/>
            <a:ext cx="4091749" cy="259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2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Definitions: Refactoring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17787"/>
          </a:xfrm>
        </p:spPr>
        <p:txBody>
          <a:bodyPr>
            <a:normAutofit/>
          </a:bodyPr>
          <a:lstStyle/>
          <a:p>
            <a:pPr lvl="1"/>
            <a:r>
              <a:rPr lang="en-US" sz="3200" b="1">
                <a:solidFill>
                  <a:schemeClr val="accent1"/>
                </a:solidFill>
              </a:rPr>
              <a:t>noun</a:t>
            </a:r>
            <a:r>
              <a:rPr lang="en-US" sz="2800" b="1">
                <a:solidFill>
                  <a:schemeClr val="accent1"/>
                </a:solidFill>
              </a:rPr>
              <a:t>: </a:t>
            </a:r>
            <a:r>
              <a:rPr lang="en-US" sz="2800">
                <a:solidFill>
                  <a:srgbClr val="0070C0"/>
                </a:solidFill>
              </a:rPr>
              <a:t>a change made to the internal structure of software to make it easier to understand and cheaper to modify </a:t>
            </a:r>
            <a:r>
              <a:rPr lang="en-US" sz="2800">
                <a:solidFill>
                  <a:srgbClr val="00B050"/>
                </a:solidFill>
              </a:rPr>
              <a:t>without changing its observable behavior </a:t>
            </a:r>
            <a:r>
              <a:rPr lang="en-US" sz="2800">
                <a:solidFill>
                  <a:schemeClr val="accent1"/>
                </a:solidFill>
              </a:rPr>
              <a:t>(Fowler)</a:t>
            </a:r>
            <a:endParaRPr lang="en-US" sz="2800" b="1">
              <a:solidFill>
                <a:schemeClr val="accent1"/>
              </a:solidFill>
            </a:endParaRPr>
          </a:p>
          <a:p>
            <a:pPr lvl="1"/>
            <a:r>
              <a:rPr lang="en-US" sz="3200" b="1">
                <a:solidFill>
                  <a:schemeClr val="accent1"/>
                </a:solidFill>
              </a:rPr>
              <a:t>verb</a:t>
            </a:r>
            <a:r>
              <a:rPr lang="en-US" sz="2800" b="1">
                <a:solidFill>
                  <a:schemeClr val="accent1"/>
                </a:solidFill>
              </a:rPr>
              <a:t>: </a:t>
            </a:r>
            <a:r>
              <a:rPr lang="en-US" sz="2800">
                <a:solidFill>
                  <a:srgbClr val="0070C0"/>
                </a:solidFill>
              </a:rPr>
              <a:t>to restructure software by applying a series of refactorings </a:t>
            </a:r>
            <a:r>
              <a:rPr lang="en-US" sz="2800">
                <a:solidFill>
                  <a:srgbClr val="00B050"/>
                </a:solidFill>
              </a:rPr>
              <a:t>without changing its observable behavior </a:t>
            </a:r>
            <a:r>
              <a:rPr lang="en-US" sz="2800">
                <a:solidFill>
                  <a:schemeClr val="accent1"/>
                </a:solidFill>
              </a:rPr>
              <a:t>(Fowler)</a:t>
            </a:r>
          </a:p>
          <a:p>
            <a:pPr lvl="1"/>
            <a:r>
              <a:rPr lang="en-US" sz="2800">
                <a:solidFill>
                  <a:schemeClr val="accent2"/>
                </a:solidFill>
              </a:rPr>
              <a:t>A fancy word for cleaning up the code</a:t>
            </a:r>
          </a:p>
          <a:p>
            <a:pPr lvl="1"/>
            <a:r>
              <a:rPr lang="en-US" sz="2800">
                <a:solidFill>
                  <a:schemeClr val="accent2"/>
                </a:solidFill>
              </a:rPr>
              <a:t>Continuously improving the design and appearance of your</a:t>
            </a:r>
            <a:br>
              <a:rPr lang="en-US" sz="2800">
                <a:solidFill>
                  <a:schemeClr val="accent2"/>
                </a:solidFill>
              </a:rPr>
            </a:br>
            <a:r>
              <a:rPr lang="en-US" sz="2800">
                <a:solidFill>
                  <a:schemeClr val="accent2"/>
                </a:solidFill>
              </a:rPr>
              <a:t>code base in small steps confined to surveyable areas</a:t>
            </a:r>
          </a:p>
          <a:p>
            <a:pPr lvl="1"/>
            <a:endParaRPr lang="en-US" sz="28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chemeClr val="accent6"/>
                </a:solidFill>
              </a:rPr>
              <a:t>Improves software design</a:t>
            </a:r>
            <a:r>
              <a:rPr lang="en-US" sz="2800"/>
              <a:t>. Design structure tends to degenerate as software is extended and otherwise modified.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chemeClr val="accent3"/>
                </a:solidFill>
              </a:rPr>
              <a:t>Make the code easier to understand</a:t>
            </a:r>
            <a:r>
              <a:rPr lang="en-US" sz="2800"/>
              <a:t>. Maintainer (it may be YOU) will thank you for it.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chemeClr val="accent5"/>
                </a:solidFill>
              </a:rPr>
              <a:t>Helps you find bugs</a:t>
            </a:r>
            <a:r>
              <a:rPr lang="en-U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78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Signs That Refactoring Is Needed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962E7-ACFB-49FA-BF00-79A9A7C8F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900108" cy="418577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/>
              <a:t>You can’t follow the code!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/>
              <a:t>Duplicated code segment in multiple methods.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/>
              <a:t>Class has lots of instance variables.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/>
              <a:t>Method has lots of parameters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/>
              <a:t>Method is long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/>
              <a:t>Method has multiple return statements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3C99F4-989F-4DE4-9498-CFF25690E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739244" cy="418577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/>
              <a:t>Method has lots of local variables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/>
              <a:t>Method has SWITCH statements or IF-LADDERS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/>
              <a:t>Identifiers are not descriptive of their purpose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/>
              <a:t>Public instance variables (or otherwise excessive scope)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/>
              <a:t>In short, </a:t>
            </a:r>
            <a:r>
              <a:rPr lang="en-US" sz="2800" b="1" i="1">
                <a:solidFill>
                  <a:schemeClr val="accent2"/>
                </a:solidFill>
              </a:rPr>
              <a:t>the code smells!</a:t>
            </a:r>
            <a:endParaRPr lang="en-US" sz="2400" b="1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0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to Keep in Mind When Refactoring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92379" cy="376089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i="1">
                <a:solidFill>
                  <a:srgbClr val="0070C0"/>
                </a:solidFill>
              </a:rPr>
              <a:t>Do not refactor while at the same time adding a new feature or extending an existing feature! </a:t>
            </a:r>
            <a:r>
              <a:rPr lang="en-US" sz="2800">
                <a:solidFill>
                  <a:schemeClr val="tx1"/>
                </a:solidFill>
              </a:rPr>
              <a:t>Note the phrase in the definitions above: “without changing its observable behavior”.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rgbClr val="00B050"/>
                </a:solidFill>
              </a:rPr>
              <a:t>Re-test early and often! </a:t>
            </a:r>
            <a:r>
              <a:rPr lang="en-US" sz="2800">
                <a:solidFill>
                  <a:schemeClr val="tx1"/>
                </a:solidFill>
              </a:rPr>
              <a:t>Since you are not modifying “observable behavior”, e,g, functionality, you should already have a set of test cases you can use.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rgbClr val="7030A0"/>
                </a:solidFill>
              </a:rPr>
              <a:t>Apply only one refactoring step at a time </a:t>
            </a:r>
            <a:r>
              <a:rPr lang="en-US" sz="2800">
                <a:solidFill>
                  <a:schemeClr val="tx1"/>
                </a:solidFill>
              </a:rPr>
              <a:t>(this relates to the “often”) and make sure it works correctly before going on to the next one.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rgbClr val="C00000"/>
                </a:solidFill>
              </a:rPr>
              <a:t>Runtime performance will probably suffer;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that’s OK. It can be tuned later if necessary. Refer to above quote about understandability.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rgbClr val="FF0000"/>
                </a:solidFill>
              </a:rPr>
              <a:t>Refactoring is closely related to design patterns.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7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Refactoring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92379" cy="376089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chemeClr val="accent1"/>
                </a:solidFill>
              </a:rPr>
              <a:t>Rename an identifier </a:t>
            </a:r>
            <a:r>
              <a:rPr lang="en-US" sz="2800">
                <a:solidFill>
                  <a:schemeClr val="tx1"/>
                </a:solidFill>
              </a:rPr>
              <a:t>for consistency, clarity, conformance to standards. Identifier can represent a variable, class, method, whatever. Supported by editor’s search-and-replace feature.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chemeClr val="accent2"/>
                </a:solidFill>
              </a:rPr>
              <a:t>Convert duplicated code </a:t>
            </a:r>
            <a:r>
              <a:rPr lang="en-US" sz="2800">
                <a:solidFill>
                  <a:schemeClr val="tx1"/>
                </a:solidFill>
              </a:rPr>
              <a:t>sequence into (at least) a helper method if duplicated within a class.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chemeClr val="accent4"/>
                </a:solidFill>
              </a:rPr>
              <a:t>Move functionality shared by multiple classes </a:t>
            </a:r>
            <a:r>
              <a:rPr lang="en-US" sz="2800">
                <a:solidFill>
                  <a:schemeClr val="tx1"/>
                </a:solidFill>
              </a:rPr>
              <a:t>into a common base class. This is sometimes called </a:t>
            </a:r>
            <a:r>
              <a:rPr lang="en-US" sz="2800" b="1">
                <a:solidFill>
                  <a:schemeClr val="accent6"/>
                </a:solidFill>
              </a:rPr>
              <a:t>refactoring by inheritance</a:t>
            </a:r>
            <a:r>
              <a:rPr lang="en-US" sz="28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5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Refactoring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92379" cy="376089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chemeClr val="accent1"/>
                </a:solidFill>
              </a:rPr>
              <a:t>Move functionality shared by multiple classes </a:t>
            </a:r>
            <a:r>
              <a:rPr lang="en-US" sz="2800">
                <a:solidFill>
                  <a:schemeClr val="tx1"/>
                </a:solidFill>
              </a:rPr>
              <a:t>into a new helper class then give each class a component of the helper type. This is sometimes called </a:t>
            </a:r>
            <a:r>
              <a:rPr lang="en-US" sz="2800" b="1">
                <a:solidFill>
                  <a:schemeClr val="accent4"/>
                </a:solidFill>
              </a:rPr>
              <a:t>refactoring by delegation</a:t>
            </a:r>
            <a:r>
              <a:rPr lang="en-US" sz="280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chemeClr val="accent2"/>
                </a:solidFill>
              </a:rPr>
              <a:t>Separate independent functionality </a:t>
            </a:r>
            <a:r>
              <a:rPr lang="en-US" sz="2800">
                <a:solidFill>
                  <a:schemeClr val="tx1"/>
                </a:solidFill>
              </a:rPr>
              <a:t>into different classes and methods. This supports </a:t>
            </a:r>
            <a:r>
              <a:rPr lang="en-US" sz="2800" b="1">
                <a:solidFill>
                  <a:srgbClr val="C00000"/>
                </a:solidFill>
              </a:rPr>
              <a:t>cohesion</a:t>
            </a:r>
            <a:r>
              <a:rPr lang="en-US" sz="2800">
                <a:solidFill>
                  <a:schemeClr val="tx1"/>
                </a:solidFill>
              </a:rPr>
              <a:t> (coupling’s smart cousin).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chemeClr val="accent6"/>
                </a:solidFill>
              </a:rPr>
              <a:t>Replace local variables with queries </a:t>
            </a:r>
            <a:r>
              <a:rPr lang="en-US" sz="2800">
                <a:solidFill>
                  <a:schemeClr val="tx1"/>
                </a:solidFill>
              </a:rPr>
              <a:t>(calls to accessor methods), even if it makes the code run slower due to calculations performed in the accessor.</a:t>
            </a:r>
          </a:p>
        </p:txBody>
      </p:sp>
    </p:spTree>
    <p:extLst>
      <p:ext uri="{BB962C8B-B14F-4D97-AF65-F5344CB8AC3E}">
        <p14:creationId xmlns:p14="http://schemas.microsoft.com/office/powerpoint/2010/main" val="5337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32760</TotalTime>
  <Words>725</Words>
  <Application>Microsoft Office PowerPoint</Application>
  <PresentationFormat>Widescreen</PresentationFormat>
  <Paragraphs>70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Georgia Pro Cond Light</vt:lpstr>
      <vt:lpstr>Speak Pro</vt:lpstr>
      <vt:lpstr>Wingdings</vt:lpstr>
      <vt:lpstr>RetrospectVTI</vt:lpstr>
      <vt:lpstr>COMP 2000 Object-Oriented Design</vt:lpstr>
      <vt:lpstr>ALERTS</vt:lpstr>
      <vt:lpstr>Refactoring</vt:lpstr>
      <vt:lpstr>Definitions: Refactoring</vt:lpstr>
      <vt:lpstr>Why?</vt:lpstr>
      <vt:lpstr>Signs That Refactoring Is Needed</vt:lpstr>
      <vt:lpstr>Things to Keep in Mind When Refactoring</vt:lpstr>
      <vt:lpstr>Refactoring Techniques</vt:lpstr>
      <vt:lpstr>Refactoring Techniques</vt:lpstr>
      <vt:lpstr>Refactoring Techniques</vt:lpstr>
      <vt:lpstr>Refactoring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255</cp:revision>
  <dcterms:created xsi:type="dcterms:W3CDTF">2021-02-01T03:59:21Z</dcterms:created>
  <dcterms:modified xsi:type="dcterms:W3CDTF">2024-04-08T14:15:39Z</dcterms:modified>
</cp:coreProperties>
</file>